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6"/>
  </p:notesMasterIdLst>
  <p:handoutMasterIdLst>
    <p:handoutMasterId r:id="rId64"/>
  </p:handoutMasterIdLst>
  <p:sldIdLst>
    <p:sldId id="256" r:id="rId3"/>
    <p:sldId id="258" r:id="rId4"/>
    <p:sldId id="274" r:id="rId5"/>
    <p:sldId id="272" r:id="rId7"/>
    <p:sldId id="273" r:id="rId8"/>
    <p:sldId id="261" r:id="rId9"/>
    <p:sldId id="260" r:id="rId10"/>
    <p:sldId id="263" r:id="rId11"/>
    <p:sldId id="276" r:id="rId12"/>
    <p:sldId id="264" r:id="rId13"/>
    <p:sldId id="277" r:id="rId14"/>
    <p:sldId id="278" r:id="rId15"/>
    <p:sldId id="279" r:id="rId16"/>
    <p:sldId id="280" r:id="rId17"/>
    <p:sldId id="281" r:id="rId18"/>
    <p:sldId id="282" r:id="rId19"/>
    <p:sldId id="287" r:id="rId20"/>
    <p:sldId id="283" r:id="rId21"/>
    <p:sldId id="284" r:id="rId22"/>
    <p:sldId id="285" r:id="rId23"/>
    <p:sldId id="292" r:id="rId24"/>
    <p:sldId id="293" r:id="rId25"/>
    <p:sldId id="294" r:id="rId26"/>
    <p:sldId id="298" r:id="rId27"/>
    <p:sldId id="300" r:id="rId28"/>
    <p:sldId id="299" r:id="rId29"/>
    <p:sldId id="304" r:id="rId30"/>
    <p:sldId id="303" r:id="rId31"/>
    <p:sldId id="302" r:id="rId32"/>
    <p:sldId id="295" r:id="rId33"/>
    <p:sldId id="308" r:id="rId34"/>
    <p:sldId id="297" r:id="rId35"/>
    <p:sldId id="309" r:id="rId36"/>
    <p:sldId id="319" r:id="rId37"/>
    <p:sldId id="320" r:id="rId38"/>
    <p:sldId id="321" r:id="rId39"/>
    <p:sldId id="322" r:id="rId40"/>
    <p:sldId id="323" r:id="rId41"/>
    <p:sldId id="310" r:id="rId42"/>
    <p:sldId id="325" r:id="rId43"/>
    <p:sldId id="324" r:id="rId44"/>
    <p:sldId id="327" r:id="rId45"/>
    <p:sldId id="334" r:id="rId46"/>
    <p:sldId id="326" r:id="rId47"/>
    <p:sldId id="331" r:id="rId48"/>
    <p:sldId id="332" r:id="rId49"/>
    <p:sldId id="345" r:id="rId50"/>
    <p:sldId id="348" r:id="rId51"/>
    <p:sldId id="349" r:id="rId52"/>
    <p:sldId id="351" r:id="rId53"/>
    <p:sldId id="352" r:id="rId54"/>
    <p:sldId id="353" r:id="rId55"/>
    <p:sldId id="374" r:id="rId56"/>
    <p:sldId id="375" r:id="rId57"/>
    <p:sldId id="376" r:id="rId58"/>
    <p:sldId id="377" r:id="rId59"/>
    <p:sldId id="378" r:id="rId60"/>
    <p:sldId id="379" r:id="rId61"/>
    <p:sldId id="382" r:id="rId62"/>
    <p:sldId id="383" r:id="rId6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808000"/>
    <a:srgbClr val="00CC66"/>
    <a:srgbClr val="CCCC00"/>
    <a:srgbClr val="669900"/>
    <a:srgbClr val="666633"/>
    <a:srgbClr val="99CC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224"/>
    <p:restoredTop sz="89655"/>
  </p:normalViewPr>
  <p:slideViewPr>
    <p:cSldViewPr snapToObjects="1" showGuides="1">
      <p:cViewPr>
        <p:scale>
          <a:sx n="69" d="100"/>
          <a:sy n="69" d="100"/>
        </p:scale>
        <p:origin x="-1284" y="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gridSpacing cx="36003" cy="3600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827AAE7-FF64-450E-AC9B-60EE37EC9D60}" type="doc">
      <dgm:prSet loTypeId="urn:microsoft.com/office/officeart/2005/8/layout/hierarchy2" loCatId="hierarchy" qsTypeId="urn:microsoft.com/office/officeart/2005/8/quickstyle/simple2" qsCatId="simple" csTypeId="urn:microsoft.com/office/officeart/2005/8/colors/colorful1" csCatId="colorful" phldr="1"/>
      <dgm:spPr/>
      <dgm:t>
        <a:bodyPr/>
        <a:lstStyle/>
        <a:p>
          <a:endParaRPr lang="zh-CN" altLang="en-US"/>
        </a:p>
      </dgm:t>
    </dgm:pt>
    <dgm:pt modelId="{3CDD2B5B-8348-4DB0-9EF4-DC0DD58C0FBA}">
      <dgm:prSet phldrT="[文本]" custT="1"/>
      <dgm:spPr/>
      <dgm:t>
        <a:bodyPr/>
        <a:lstStyle/>
        <a:p>
          <a:r>
            <a:rPr lang="zh-CN" altLang="en-US" sz="2200" b="1" kern="1200" dirty="0" smtClean="0">
              <a:solidFill>
                <a:schemeClr val="bg1"/>
              </a:solidFill>
              <a:latin typeface="Times New Roman" panose="02020603050405020304" pitchFamily="18" charset="0"/>
              <a:ea typeface="华文细黑" panose="02010600040101010101" pitchFamily="2" charset="-122"/>
              <a:cs typeface="+mn-cs"/>
            </a:rPr>
            <a:t>瓶装气体</a:t>
          </a:r>
        </a:p>
      </dgm:t>
    </dgm:pt>
    <dgm:pt modelId="{757AB07E-BCD2-4043-80E5-4AD96F388F54}" cxnId="{1D5AE0C9-DC33-4B09-9083-E6AB97CCD857}" type="parTrans">
      <dgm:prSet/>
      <dgm:spPr/>
      <dgm:t>
        <a:bodyPr/>
        <a:lstStyle/>
        <a:p>
          <a:endParaRPr lang="zh-CN" altLang="en-US" sz="1000"/>
        </a:p>
      </dgm:t>
    </dgm:pt>
    <dgm:pt modelId="{6EC912E5-9C7A-41FF-880B-384A4A357572}" cxnId="{1D5AE0C9-DC33-4B09-9083-E6AB97CCD857}" type="sibTrans">
      <dgm:prSet/>
      <dgm:spPr/>
      <dgm:t>
        <a:bodyPr/>
        <a:lstStyle/>
        <a:p>
          <a:endParaRPr lang="zh-CN" altLang="en-US" sz="1000"/>
        </a:p>
      </dgm:t>
    </dgm:pt>
    <dgm:pt modelId="{7FF44125-021D-4EF0-858E-4FE5CEE3D470}">
      <dgm:prSet phldrT="[文本]" custT="1"/>
      <dgm:spPr/>
      <dgm:t>
        <a:bodyPr/>
        <a:lstStyle/>
        <a:p>
          <a:pPr>
            <a:spcAft>
              <a:spcPts val="0"/>
            </a:spcAft>
          </a:pPr>
          <a:r>
            <a:rPr lang="zh-CN" altLang="en-US" sz="2000" b="1" kern="1200" dirty="0" smtClean="0">
              <a:solidFill>
                <a:schemeClr val="bg1"/>
              </a:solidFill>
              <a:latin typeface="Times New Roman" panose="02020603050405020304" pitchFamily="18" charset="0"/>
              <a:ea typeface="华文细黑" panose="02010600040101010101" pitchFamily="2" charset="-122"/>
              <a:cs typeface="+mn-cs"/>
            </a:rPr>
            <a:t>单一气体</a:t>
          </a:r>
          <a:endParaRPr lang="en-US" altLang="zh-CN" sz="2000" b="1" kern="1200" dirty="0" smtClean="0">
            <a:solidFill>
              <a:schemeClr val="bg1"/>
            </a:solidFill>
            <a:latin typeface="Times New Roman" panose="02020603050405020304" pitchFamily="18" charset="0"/>
            <a:ea typeface="华文细黑" panose="02010600040101010101" pitchFamily="2" charset="-122"/>
            <a:cs typeface="+mn-cs"/>
          </a:endParaRPr>
        </a:p>
        <a:p>
          <a:pPr>
            <a:spcAft>
              <a:spcPts val="0"/>
            </a:spcAft>
          </a:pPr>
          <a:r>
            <a:rPr lang="zh-CN" altLang="en-US" sz="2000" b="1" kern="1200" dirty="0" smtClean="0">
              <a:solidFill>
                <a:schemeClr val="bg1"/>
              </a:solidFill>
              <a:latin typeface="Times New Roman" panose="02020603050405020304" pitchFamily="18" charset="0"/>
              <a:ea typeface="华文细黑" panose="02010600040101010101" pitchFamily="2" charset="-122"/>
              <a:cs typeface="+mn-cs"/>
            </a:rPr>
            <a:t>工业纯气</a:t>
          </a:r>
        </a:p>
      </dgm:t>
    </dgm:pt>
    <dgm:pt modelId="{48EB74A8-3EC6-479B-B99F-89041F8CAB79}" cxnId="{5F7CFA55-6FFF-43BE-A62C-2636707BC240}" type="parTrans">
      <dgm:prSet custT="1"/>
      <dgm:spPr/>
      <dgm:t>
        <a:bodyPr/>
        <a:lstStyle/>
        <a:p>
          <a:endParaRPr lang="zh-CN" altLang="en-US" sz="1000"/>
        </a:p>
      </dgm:t>
    </dgm:pt>
    <dgm:pt modelId="{09E8B83E-E5B9-4F95-BA78-752AD790839F}" cxnId="{5F7CFA55-6FFF-43BE-A62C-2636707BC240}" type="sibTrans">
      <dgm:prSet/>
      <dgm:spPr/>
      <dgm:t>
        <a:bodyPr/>
        <a:lstStyle/>
        <a:p>
          <a:endParaRPr lang="zh-CN" altLang="en-US" sz="1000"/>
        </a:p>
      </dgm:t>
    </dgm:pt>
    <dgm:pt modelId="{92C2E425-AEF5-4F60-8678-86FD83CA91A5}">
      <dgm:prSet phldrT="[文本]" custT="1"/>
      <dgm:spPr>
        <a:solidFill>
          <a:srgbClr val="00B050"/>
        </a:solidFill>
      </dgm:spPr>
      <dgm:t>
        <a:bodyPr/>
        <a:lstStyle/>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永久气体</a:t>
          </a:r>
        </a:p>
      </dgm:t>
    </dgm:pt>
    <dgm:pt modelId="{3D6BEF37-489E-4AD6-A2A2-0DA13E70C11A}" cxnId="{5973A9DB-E80D-4062-832C-34D9AEFCD2AE}" type="parTrans">
      <dgm:prSet custT="1"/>
      <dgm:spPr>
        <a:ln>
          <a:solidFill>
            <a:srgbClr val="00B050"/>
          </a:solidFill>
        </a:ln>
      </dgm:spPr>
      <dgm:t>
        <a:bodyPr/>
        <a:lstStyle/>
        <a:p>
          <a:endParaRPr lang="zh-CN" altLang="en-US" sz="1000"/>
        </a:p>
      </dgm:t>
    </dgm:pt>
    <dgm:pt modelId="{E52E82A0-14CB-4FA4-921A-10EA44155709}" cxnId="{5973A9DB-E80D-4062-832C-34D9AEFCD2AE}" type="sibTrans">
      <dgm:prSet/>
      <dgm:spPr/>
      <dgm:t>
        <a:bodyPr/>
        <a:lstStyle/>
        <a:p>
          <a:endParaRPr lang="zh-CN" altLang="en-US" sz="1000"/>
        </a:p>
      </dgm:t>
    </dgm:pt>
    <dgm:pt modelId="{E157EDE8-06F3-447A-AC28-19BBDE778C8C}">
      <dgm:prSet phldrT="[文本]" custT="1"/>
      <dgm:spPr>
        <a:solidFill>
          <a:srgbClr val="00B050"/>
        </a:solidFill>
      </dgm:spPr>
      <dgm:t>
        <a:bodyPr/>
        <a:lstStyle/>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液化气体</a:t>
          </a:r>
        </a:p>
      </dgm:t>
    </dgm:pt>
    <dgm:pt modelId="{A8A7C0FC-E76A-4A82-9267-E03B2EFFE6A9}" cxnId="{FC9BEA12-23B6-47E6-91D0-784522593AB6}" type="parTrans">
      <dgm:prSet custT="1"/>
      <dgm:spPr>
        <a:ln>
          <a:solidFill>
            <a:srgbClr val="00B050"/>
          </a:solidFill>
        </a:ln>
      </dgm:spPr>
      <dgm:t>
        <a:bodyPr/>
        <a:lstStyle/>
        <a:p>
          <a:endParaRPr lang="zh-CN" altLang="en-US" sz="1000"/>
        </a:p>
      </dgm:t>
    </dgm:pt>
    <dgm:pt modelId="{31E2660B-CBE1-4531-B6CC-CA92C7166FA1}" cxnId="{FC9BEA12-23B6-47E6-91D0-784522593AB6}" type="sibTrans">
      <dgm:prSet/>
      <dgm:spPr/>
      <dgm:t>
        <a:bodyPr/>
        <a:lstStyle/>
        <a:p>
          <a:endParaRPr lang="zh-CN" altLang="en-US" sz="1000"/>
        </a:p>
      </dgm:t>
    </dgm:pt>
    <dgm:pt modelId="{9A553FF0-0FD8-436A-A2A8-D060E091592F}">
      <dgm:prSet phldrT="[文本]" custT="1"/>
      <dgm:spPr>
        <a:solidFill>
          <a:srgbClr val="00B050"/>
        </a:solidFill>
      </dgm:spPr>
      <dgm:t>
        <a:bodyPr/>
        <a:lstStyle/>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自然合成</a:t>
          </a:r>
        </a:p>
      </dgm:t>
    </dgm:pt>
    <dgm:pt modelId="{0D415DF8-2A1E-4229-AF56-5FFD6380A76E}" cxnId="{57F5DE14-A865-48D4-AB5E-9C61421E94A7}" type="parTrans">
      <dgm:prSet custT="1"/>
      <dgm:spPr>
        <a:ln>
          <a:solidFill>
            <a:srgbClr val="00B050"/>
          </a:solidFill>
        </a:ln>
      </dgm:spPr>
      <dgm:t>
        <a:bodyPr/>
        <a:lstStyle/>
        <a:p>
          <a:endParaRPr lang="zh-CN" altLang="en-US" sz="1000"/>
        </a:p>
      </dgm:t>
    </dgm:pt>
    <dgm:pt modelId="{F507F885-D9B1-47AC-A112-61384E197D85}" cxnId="{57F5DE14-A865-48D4-AB5E-9C61421E94A7}" type="sibTrans">
      <dgm:prSet/>
      <dgm:spPr/>
      <dgm:t>
        <a:bodyPr/>
        <a:lstStyle/>
        <a:p>
          <a:endParaRPr lang="zh-CN" altLang="en-US" sz="1000"/>
        </a:p>
      </dgm:t>
    </dgm:pt>
    <dgm:pt modelId="{6C9D3207-321E-4805-92DD-334F7FB5F777}">
      <dgm:prSet phldrT="[文本]" custT="1"/>
      <dgm:spPr/>
      <dgm:t>
        <a:bodyPr/>
        <a:lstStyle/>
        <a:p>
          <a:pPr>
            <a:spcAft>
              <a:spcPts val="0"/>
            </a:spcAft>
          </a:pPr>
          <a:r>
            <a:rPr lang="zh-CN" altLang="en-US" sz="2000" b="1" kern="1200" dirty="0" smtClean="0">
              <a:solidFill>
                <a:schemeClr val="bg1"/>
              </a:solidFill>
              <a:latin typeface="Times New Roman" panose="02020603050405020304" pitchFamily="18" charset="0"/>
              <a:ea typeface="华文细黑" panose="02010600040101010101" pitchFamily="2" charset="-122"/>
              <a:cs typeface="+mn-cs"/>
            </a:rPr>
            <a:t>特种气体</a:t>
          </a:r>
          <a:endParaRPr lang="en-US" altLang="zh-CN" sz="2000" b="1" kern="1200" dirty="0" smtClean="0">
            <a:solidFill>
              <a:schemeClr val="bg1"/>
            </a:solidFill>
            <a:latin typeface="Times New Roman" panose="02020603050405020304" pitchFamily="18" charset="0"/>
            <a:ea typeface="华文细黑" panose="02010600040101010101" pitchFamily="2" charset="-122"/>
            <a:cs typeface="+mn-cs"/>
          </a:endParaRPr>
        </a:p>
        <a:p>
          <a:pPr>
            <a:spcAft>
              <a:spcPts val="0"/>
            </a:spcAft>
          </a:pPr>
          <a:r>
            <a:rPr lang="zh-CN" altLang="en-US" sz="2000" b="1" kern="1200" dirty="0" smtClean="0">
              <a:solidFill>
                <a:schemeClr val="bg1"/>
              </a:solidFill>
              <a:latin typeface="Times New Roman" panose="02020603050405020304" pitchFamily="18" charset="0"/>
              <a:ea typeface="华文细黑" panose="02010600040101010101" pitchFamily="2" charset="-122"/>
              <a:cs typeface="+mn-cs"/>
            </a:rPr>
            <a:t>稀有气体</a:t>
          </a:r>
        </a:p>
      </dgm:t>
    </dgm:pt>
    <dgm:pt modelId="{BBE96DF9-77F6-45E3-93B8-BD709C20D66B}" cxnId="{E4324DC7-046A-43A3-98C1-1CF1F8CCC65E}" type="parTrans">
      <dgm:prSet custT="1"/>
      <dgm:spPr/>
      <dgm:t>
        <a:bodyPr/>
        <a:lstStyle/>
        <a:p>
          <a:endParaRPr lang="zh-CN" altLang="en-US" sz="1000"/>
        </a:p>
      </dgm:t>
    </dgm:pt>
    <dgm:pt modelId="{434CF3C5-B099-459B-B1BB-0DF34F753D72}" cxnId="{E4324DC7-046A-43A3-98C1-1CF1F8CCC65E}" type="sibTrans">
      <dgm:prSet/>
      <dgm:spPr/>
      <dgm:t>
        <a:bodyPr/>
        <a:lstStyle/>
        <a:p>
          <a:endParaRPr lang="zh-CN" altLang="en-US" sz="1000"/>
        </a:p>
      </dgm:t>
    </dgm:pt>
    <dgm:pt modelId="{1EAA7236-C673-4AC0-8A41-E2C7E1EDED13}">
      <dgm:prSet phldrT="[文本]" custT="1"/>
      <dgm:spPr/>
      <dgm:t>
        <a:bodyPr/>
        <a:lstStyle/>
        <a:p>
          <a:pPr>
            <a:spcAft>
              <a:spcPts val="0"/>
            </a:spcAft>
          </a:pPr>
          <a:r>
            <a:rPr lang="zh-CN" altLang="en-US" sz="2000" b="1" kern="1200" dirty="0" smtClean="0">
              <a:solidFill>
                <a:schemeClr val="bg1"/>
              </a:solidFill>
              <a:latin typeface="Times New Roman" panose="02020603050405020304" pitchFamily="18" charset="0"/>
              <a:ea typeface="华文细黑" panose="02010600040101010101" pitchFamily="2" charset="-122"/>
              <a:cs typeface="+mn-cs"/>
            </a:rPr>
            <a:t>混合气体</a:t>
          </a:r>
        </a:p>
      </dgm:t>
    </dgm:pt>
    <dgm:pt modelId="{9A8D6F9C-E50A-4FDC-9BB8-ED17451B7529}" cxnId="{8D836618-9B80-4B34-90F5-A000BCF34F01}" type="sibTrans">
      <dgm:prSet/>
      <dgm:spPr/>
      <dgm:t>
        <a:bodyPr/>
        <a:lstStyle/>
        <a:p>
          <a:endParaRPr lang="zh-CN" altLang="en-US" sz="1000"/>
        </a:p>
      </dgm:t>
    </dgm:pt>
    <dgm:pt modelId="{07340798-F447-479E-8077-BD2B5C81D121}" cxnId="{8D836618-9B80-4B34-90F5-A000BCF34F01}" type="parTrans">
      <dgm:prSet custT="1"/>
      <dgm:spPr/>
      <dgm:t>
        <a:bodyPr/>
        <a:lstStyle/>
        <a:p>
          <a:endParaRPr lang="zh-CN" altLang="en-US" sz="1000"/>
        </a:p>
      </dgm:t>
    </dgm:pt>
    <dgm:pt modelId="{1F74A879-C1CF-4B27-B1C6-6FAD7E5303FC}">
      <dgm:prSet phldrT="[文本]" custT="1"/>
      <dgm:spPr>
        <a:solidFill>
          <a:srgbClr val="00B050"/>
        </a:solidFill>
      </dgm:spPr>
      <dgm:t>
        <a:bodyPr/>
        <a:lstStyle/>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溶解气体</a:t>
          </a:r>
        </a:p>
      </dgm:t>
    </dgm:pt>
    <dgm:pt modelId="{84F96270-796D-455C-A19A-6D78838323EE}" cxnId="{460D9FCB-D62C-4A90-BED2-700BC579C2D3}" type="parTrans">
      <dgm:prSet custT="1"/>
      <dgm:spPr>
        <a:ln>
          <a:solidFill>
            <a:srgbClr val="00B050"/>
          </a:solidFill>
        </a:ln>
      </dgm:spPr>
      <dgm:t>
        <a:bodyPr/>
        <a:lstStyle/>
        <a:p>
          <a:endParaRPr lang="zh-CN" altLang="en-US" sz="1000"/>
        </a:p>
      </dgm:t>
    </dgm:pt>
    <dgm:pt modelId="{F7593191-7613-4E14-802C-0E01BBBD5155}" cxnId="{460D9FCB-D62C-4A90-BED2-700BC579C2D3}" type="sibTrans">
      <dgm:prSet/>
      <dgm:spPr/>
      <dgm:t>
        <a:bodyPr/>
        <a:lstStyle/>
        <a:p>
          <a:endParaRPr lang="zh-CN" altLang="en-US" sz="1000"/>
        </a:p>
      </dgm:t>
    </dgm:pt>
    <dgm:pt modelId="{836EE61D-8329-4EE1-B5F3-7E6A69545315}">
      <dgm:prSet phldrT="[文本]" custT="1"/>
      <dgm:spPr/>
      <dgm:t>
        <a:bodyPr/>
        <a:lstStyle/>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指临界温度小于</a:t>
          </a:r>
          <a:r>
            <a:rPr lang="en-US" altLang="zh-CN" sz="1800" b="1" kern="1200" dirty="0" smtClean="0">
              <a:solidFill>
                <a:schemeClr val="bg1"/>
              </a:solidFill>
              <a:latin typeface="Times New Roman" panose="02020603050405020304" pitchFamily="18" charset="0"/>
              <a:ea typeface="华文细黑" panose="02010600040101010101" pitchFamily="2" charset="-122"/>
              <a:cs typeface="+mn-cs"/>
            </a:rPr>
            <a:t>-10℃</a:t>
          </a:r>
        </a:p>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总是呈现气态</a:t>
          </a:r>
        </a:p>
      </dgm:t>
    </dgm:pt>
    <dgm:pt modelId="{0AC0FF23-F914-40AC-BA6C-10F49C0DED0F}" cxnId="{54DFE92F-458B-4D54-9129-5566B02E93F8}" type="parTrans">
      <dgm:prSet custT="1"/>
      <dgm:spPr/>
      <dgm:t>
        <a:bodyPr/>
        <a:lstStyle/>
        <a:p>
          <a:endParaRPr lang="zh-CN" altLang="en-US" sz="1000"/>
        </a:p>
      </dgm:t>
    </dgm:pt>
    <dgm:pt modelId="{E29D6205-6702-470F-B662-262B6B3B1A98}" cxnId="{54DFE92F-458B-4D54-9129-5566B02E93F8}" type="sibTrans">
      <dgm:prSet/>
      <dgm:spPr/>
      <dgm:t>
        <a:bodyPr/>
        <a:lstStyle/>
        <a:p>
          <a:endParaRPr lang="zh-CN" altLang="en-US" sz="1000"/>
        </a:p>
      </dgm:t>
    </dgm:pt>
    <dgm:pt modelId="{4552A5EC-49DE-44D8-82F3-1E461B898D48}">
      <dgm:prSet phldrT="[文本]" custT="1"/>
      <dgm:spPr/>
      <dgm:t>
        <a:bodyPr/>
        <a:lstStyle/>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临界温度大于或等于</a:t>
          </a:r>
          <a:r>
            <a:rPr lang="en-US" altLang="zh-CN" sz="1800" b="1" kern="1200" dirty="0" smtClean="0">
              <a:solidFill>
                <a:schemeClr val="bg1"/>
              </a:solidFill>
              <a:latin typeface="Times New Roman" panose="02020603050405020304" pitchFamily="18" charset="0"/>
              <a:ea typeface="华文细黑" panose="02010600040101010101" pitchFamily="2" charset="-122"/>
              <a:cs typeface="+mn-cs"/>
            </a:rPr>
            <a:t>-10℃</a:t>
          </a:r>
        </a:p>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高压液化气体和低压液化气体两种</a:t>
          </a:r>
        </a:p>
      </dgm:t>
    </dgm:pt>
    <dgm:pt modelId="{DDEC6375-80B2-4FDF-B202-B10141295EDA}" cxnId="{A1562141-FA4C-4413-94F8-4EACC6C36E2F}" type="parTrans">
      <dgm:prSet custT="1"/>
      <dgm:spPr/>
      <dgm:t>
        <a:bodyPr/>
        <a:lstStyle/>
        <a:p>
          <a:endParaRPr lang="zh-CN" altLang="en-US" sz="1000"/>
        </a:p>
      </dgm:t>
    </dgm:pt>
    <dgm:pt modelId="{6D8AB3D8-9A48-4A88-AA0E-42D1C004E01E}" cxnId="{A1562141-FA4C-4413-94F8-4EACC6C36E2F}" type="sibTrans">
      <dgm:prSet/>
      <dgm:spPr/>
      <dgm:t>
        <a:bodyPr/>
        <a:lstStyle/>
        <a:p>
          <a:endParaRPr lang="zh-CN" altLang="en-US" sz="1000"/>
        </a:p>
      </dgm:t>
    </dgm:pt>
    <dgm:pt modelId="{9D0D6640-FEC4-446E-9F23-5C9C870F1703}">
      <dgm:prSet phldrT="[文本]" custT="1"/>
      <dgm:spPr/>
      <dgm:t>
        <a:bodyPr/>
        <a:lstStyle/>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溶解于气瓶内的溶剂中的气体</a:t>
          </a:r>
          <a:endParaRPr lang="en-US" altLang="zh-CN" sz="1800" b="1" kern="1200" dirty="0" smtClean="0">
            <a:solidFill>
              <a:schemeClr val="bg1"/>
            </a:solidFill>
            <a:latin typeface="Times New Roman" panose="02020603050405020304" pitchFamily="18" charset="0"/>
            <a:ea typeface="华文细黑" panose="02010600040101010101" pitchFamily="2" charset="-122"/>
            <a:cs typeface="+mn-cs"/>
          </a:endParaRPr>
        </a:p>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我国的溶解气体只有溶解乙炔</a:t>
          </a:r>
        </a:p>
      </dgm:t>
    </dgm:pt>
    <dgm:pt modelId="{E1D4975B-B990-4F78-B739-52DF67061E74}" cxnId="{FCA80D99-01FB-48A3-89A9-DC9BAF04DAC2}" type="parTrans">
      <dgm:prSet custT="1"/>
      <dgm:spPr/>
      <dgm:t>
        <a:bodyPr/>
        <a:lstStyle/>
        <a:p>
          <a:endParaRPr lang="zh-CN" altLang="en-US" sz="1000"/>
        </a:p>
      </dgm:t>
    </dgm:pt>
    <dgm:pt modelId="{7DE389B3-714A-4BAE-8D90-631EE6B8F266}" cxnId="{FCA80D99-01FB-48A3-89A9-DC9BAF04DAC2}" type="sibTrans">
      <dgm:prSet/>
      <dgm:spPr/>
      <dgm:t>
        <a:bodyPr/>
        <a:lstStyle/>
        <a:p>
          <a:endParaRPr lang="zh-CN" altLang="en-US" sz="1000"/>
        </a:p>
      </dgm:t>
    </dgm:pt>
    <dgm:pt modelId="{3750391A-8DE1-4BA8-AC51-38A5FC8BF951}">
      <dgm:prSet phldrT="[文本]" custT="1"/>
      <dgm:spPr>
        <a:solidFill>
          <a:srgbClr val="00B050"/>
        </a:solidFill>
      </dgm:spPr>
      <dgm:t>
        <a:bodyPr/>
        <a:lstStyle/>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人工配制</a:t>
          </a:r>
        </a:p>
      </dgm:t>
    </dgm:pt>
    <dgm:pt modelId="{3460353A-E6D2-4608-8ABB-789F5ABC06E3}" cxnId="{AB208D52-187F-4C97-997B-478315AECD2C}" type="parTrans">
      <dgm:prSet custT="1"/>
      <dgm:spPr>
        <a:ln>
          <a:solidFill>
            <a:srgbClr val="00B050"/>
          </a:solidFill>
        </a:ln>
      </dgm:spPr>
      <dgm:t>
        <a:bodyPr/>
        <a:lstStyle/>
        <a:p>
          <a:endParaRPr lang="zh-CN" altLang="en-US" sz="1000"/>
        </a:p>
      </dgm:t>
    </dgm:pt>
    <dgm:pt modelId="{065CFD91-EAD8-4EC0-879E-03D5C6EAB2A7}" cxnId="{AB208D52-187F-4C97-997B-478315AECD2C}" type="sibTrans">
      <dgm:prSet/>
      <dgm:spPr/>
      <dgm:t>
        <a:bodyPr/>
        <a:lstStyle/>
        <a:p>
          <a:endParaRPr lang="zh-CN" altLang="en-US" sz="1000"/>
        </a:p>
      </dgm:t>
    </dgm:pt>
    <dgm:pt modelId="{79933635-B29D-46A0-99DE-7BEBCBCCADC1}">
      <dgm:prSet phldrT="[文本]" custT="1"/>
      <dgm:spPr>
        <a:solidFill>
          <a:srgbClr val="00B050"/>
        </a:solidFill>
      </dgm:spPr>
      <dgm:t>
        <a:bodyPr/>
        <a:lstStyle/>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电子气体</a:t>
          </a:r>
        </a:p>
      </dgm:t>
    </dgm:pt>
    <dgm:pt modelId="{9B2CB86B-C36B-47E6-B5B7-0399234DCD13}" cxnId="{58FAB695-1D36-4A69-A4AB-23E8C6B13752}" type="parTrans">
      <dgm:prSet custT="1"/>
      <dgm:spPr>
        <a:ln>
          <a:solidFill>
            <a:srgbClr val="00B050"/>
          </a:solidFill>
        </a:ln>
      </dgm:spPr>
      <dgm:t>
        <a:bodyPr/>
        <a:lstStyle/>
        <a:p>
          <a:endParaRPr lang="zh-CN" altLang="en-US" sz="1000"/>
        </a:p>
      </dgm:t>
    </dgm:pt>
    <dgm:pt modelId="{0D3DC8C8-B657-43B8-89B5-5E7F1A9A4F1A}" cxnId="{58FAB695-1D36-4A69-A4AB-23E8C6B13752}" type="sibTrans">
      <dgm:prSet/>
      <dgm:spPr/>
      <dgm:t>
        <a:bodyPr/>
        <a:lstStyle/>
        <a:p>
          <a:endParaRPr lang="zh-CN" altLang="en-US" sz="1000"/>
        </a:p>
      </dgm:t>
    </dgm:pt>
    <dgm:pt modelId="{69539983-DDD7-4FFD-96D6-E6D49B3650D7}">
      <dgm:prSet phldrT="[文本]" custT="1"/>
      <dgm:spPr>
        <a:solidFill>
          <a:srgbClr val="00B050"/>
        </a:solidFill>
      </dgm:spPr>
      <dgm:t>
        <a:bodyPr/>
        <a:lstStyle/>
        <a:p>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标准气体</a:t>
          </a:r>
        </a:p>
      </dgm:t>
    </dgm:pt>
    <dgm:pt modelId="{086A1E66-80C8-4224-AABD-E51135602238}" cxnId="{4C20AEDF-4AB6-4856-9547-E1BE334401BC}" type="parTrans">
      <dgm:prSet custT="1"/>
      <dgm:spPr>
        <a:ln>
          <a:solidFill>
            <a:srgbClr val="00B050"/>
          </a:solidFill>
        </a:ln>
      </dgm:spPr>
      <dgm:t>
        <a:bodyPr/>
        <a:lstStyle/>
        <a:p>
          <a:endParaRPr lang="zh-CN" altLang="en-US" sz="1000"/>
        </a:p>
      </dgm:t>
    </dgm:pt>
    <dgm:pt modelId="{23C3C271-A059-4B8D-A87B-3AE70A0C23E8}" cxnId="{4C20AEDF-4AB6-4856-9547-E1BE334401BC}" type="sibTrans">
      <dgm:prSet/>
      <dgm:spPr/>
      <dgm:t>
        <a:bodyPr/>
        <a:lstStyle/>
        <a:p>
          <a:endParaRPr lang="zh-CN" altLang="en-US" sz="1000"/>
        </a:p>
      </dgm:t>
    </dgm:pt>
    <dgm:pt modelId="{ECF55E6F-E50D-40E7-812D-2EE254F61D07}">
      <dgm:prSet phldrT="[文本]" custT="1"/>
      <dgm:spPr/>
      <dgm:t>
        <a:bodyPr/>
        <a:lstStyle/>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集成电路制造</a:t>
          </a:r>
          <a:endParaRPr lang="en-US" altLang="zh-CN" sz="1800" b="1" kern="1200" dirty="0" smtClean="0">
            <a:solidFill>
              <a:schemeClr val="bg1"/>
            </a:solidFill>
            <a:latin typeface="Times New Roman" panose="02020603050405020304" pitchFamily="18" charset="0"/>
            <a:ea typeface="华文细黑" panose="02010600040101010101" pitchFamily="2" charset="-122"/>
            <a:cs typeface="+mn-cs"/>
          </a:endParaRPr>
        </a:p>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高纯、超高纯特种气体</a:t>
          </a:r>
        </a:p>
      </dgm:t>
    </dgm:pt>
    <dgm:pt modelId="{CC45BD14-0C51-407E-9942-8EA61D9F1947}" cxnId="{8E95A94B-8484-4E9E-A883-6950CC4281B6}" type="parTrans">
      <dgm:prSet custT="1"/>
      <dgm:spPr/>
      <dgm:t>
        <a:bodyPr/>
        <a:lstStyle/>
        <a:p>
          <a:endParaRPr lang="zh-CN" altLang="en-US" sz="1000"/>
        </a:p>
      </dgm:t>
    </dgm:pt>
    <dgm:pt modelId="{64E1E674-925E-4B27-B48B-8ECCD1DC51A3}" cxnId="{8E95A94B-8484-4E9E-A883-6950CC4281B6}" type="sibTrans">
      <dgm:prSet/>
      <dgm:spPr/>
      <dgm:t>
        <a:bodyPr/>
        <a:lstStyle/>
        <a:p>
          <a:endParaRPr lang="zh-CN" altLang="en-US" sz="1000"/>
        </a:p>
      </dgm:t>
    </dgm:pt>
    <dgm:pt modelId="{AE53238A-A4EB-4F71-9AC2-1F2306E00317}">
      <dgm:prSet phldrT="[文本]" custT="1"/>
      <dgm:spPr/>
      <dgm:t>
        <a:bodyPr/>
        <a:lstStyle/>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高度均匀，有良好的稳定性</a:t>
          </a:r>
          <a:endParaRPr lang="en-US" altLang="zh-CN" sz="1800" b="1" kern="1200" dirty="0" smtClean="0">
            <a:solidFill>
              <a:schemeClr val="bg1"/>
            </a:solidFill>
            <a:latin typeface="Times New Roman" panose="02020603050405020304" pitchFamily="18" charset="0"/>
            <a:ea typeface="华文细黑" panose="02010600040101010101" pitchFamily="2" charset="-122"/>
            <a:cs typeface="+mn-cs"/>
          </a:endParaRPr>
        </a:p>
        <a:p>
          <a:pPr>
            <a:spcAft>
              <a:spcPts val="0"/>
            </a:spcAft>
          </a:pPr>
          <a:r>
            <a:rPr lang="zh-CN" altLang="en-US" sz="1800" b="1" kern="1200" dirty="0" smtClean="0">
              <a:solidFill>
                <a:schemeClr val="bg1"/>
              </a:solidFill>
              <a:latin typeface="Times New Roman" panose="02020603050405020304" pitchFamily="18" charset="0"/>
              <a:ea typeface="华文细黑" panose="02010600040101010101" pitchFamily="2" charset="-122"/>
              <a:cs typeface="+mn-cs"/>
            </a:rPr>
            <a:t>和量值准确的测量标准</a:t>
          </a:r>
        </a:p>
      </dgm:t>
    </dgm:pt>
    <dgm:pt modelId="{D139B013-4F42-4CC6-B7A0-B633BD43EAFE}" cxnId="{AA471CD8-D3CE-4E31-8D49-15B358E1A32F}" type="parTrans">
      <dgm:prSet custT="1"/>
      <dgm:spPr/>
      <dgm:t>
        <a:bodyPr/>
        <a:lstStyle/>
        <a:p>
          <a:endParaRPr lang="zh-CN" altLang="en-US" sz="1000"/>
        </a:p>
      </dgm:t>
    </dgm:pt>
    <dgm:pt modelId="{773FC113-017C-4E6E-A943-0C23E2094641}" cxnId="{AA471CD8-D3CE-4E31-8D49-15B358E1A32F}" type="sibTrans">
      <dgm:prSet/>
      <dgm:spPr/>
      <dgm:t>
        <a:bodyPr/>
        <a:lstStyle/>
        <a:p>
          <a:endParaRPr lang="zh-CN" altLang="en-US" sz="1000"/>
        </a:p>
      </dgm:t>
    </dgm:pt>
    <dgm:pt modelId="{AC809410-04E6-4BDF-9F30-A9039BCBDDD9}" type="pres">
      <dgm:prSet presAssocID="{8827AAE7-FF64-450E-AC9B-60EE37EC9D60}" presName="diagram" presStyleCnt="0">
        <dgm:presLayoutVars>
          <dgm:chPref val="1"/>
          <dgm:dir/>
          <dgm:animOne val="branch"/>
          <dgm:animLvl val="lvl"/>
          <dgm:resizeHandles val="exact"/>
        </dgm:presLayoutVars>
      </dgm:prSet>
      <dgm:spPr/>
      <dgm:t>
        <a:bodyPr/>
        <a:lstStyle/>
        <a:p>
          <a:endParaRPr lang="zh-CN" altLang="en-US"/>
        </a:p>
      </dgm:t>
    </dgm:pt>
    <dgm:pt modelId="{05528E05-7C2F-4922-80CE-82406845AA97}" type="pres">
      <dgm:prSet presAssocID="{3CDD2B5B-8348-4DB0-9EF4-DC0DD58C0FBA}" presName="root1" presStyleCnt="0"/>
      <dgm:spPr/>
    </dgm:pt>
    <dgm:pt modelId="{D29ECE07-F65E-4B39-BD44-10C5340EE663}" type="pres">
      <dgm:prSet presAssocID="{3CDD2B5B-8348-4DB0-9EF4-DC0DD58C0FBA}" presName="LevelOneTextNode" presStyleLbl="node0" presStyleIdx="0" presStyleCnt="1" custScaleX="175122" custScaleY="106506" custLinFactNeighborY="-76495">
        <dgm:presLayoutVars>
          <dgm:chPref val="3"/>
        </dgm:presLayoutVars>
      </dgm:prSet>
      <dgm:spPr/>
      <dgm:t>
        <a:bodyPr/>
        <a:lstStyle/>
        <a:p>
          <a:endParaRPr lang="zh-CN" altLang="en-US"/>
        </a:p>
      </dgm:t>
    </dgm:pt>
    <dgm:pt modelId="{B33E592A-58F9-4BB3-BD7A-F3145EF71698}" type="pres">
      <dgm:prSet presAssocID="{3CDD2B5B-8348-4DB0-9EF4-DC0DD58C0FBA}" presName="level2hierChild" presStyleCnt="0"/>
      <dgm:spPr/>
    </dgm:pt>
    <dgm:pt modelId="{B7264BFD-539A-4F69-ADA2-BBDBA79A32EC}" type="pres">
      <dgm:prSet presAssocID="{48EB74A8-3EC6-479B-B99F-89041F8CAB79}" presName="conn2-1" presStyleLbl="parChTrans1D2" presStyleIdx="0" presStyleCnt="3"/>
      <dgm:spPr/>
      <dgm:t>
        <a:bodyPr/>
        <a:lstStyle/>
        <a:p>
          <a:endParaRPr lang="zh-CN" altLang="en-US"/>
        </a:p>
      </dgm:t>
    </dgm:pt>
    <dgm:pt modelId="{A2D1A70D-39AE-4528-ABC3-96E7A7D311E9}" type="pres">
      <dgm:prSet presAssocID="{48EB74A8-3EC6-479B-B99F-89041F8CAB79}" presName="connTx" presStyleLbl="parChTrans1D2" presStyleIdx="0" presStyleCnt="3"/>
      <dgm:spPr/>
      <dgm:t>
        <a:bodyPr/>
        <a:lstStyle/>
        <a:p>
          <a:endParaRPr lang="zh-CN" altLang="en-US"/>
        </a:p>
      </dgm:t>
    </dgm:pt>
    <dgm:pt modelId="{4DB2043A-41EA-4519-956E-075E4521C5CA}" type="pres">
      <dgm:prSet presAssocID="{7FF44125-021D-4EF0-858E-4FE5CEE3D470}" presName="root2" presStyleCnt="0"/>
      <dgm:spPr/>
    </dgm:pt>
    <dgm:pt modelId="{67240BB7-9C5D-4D42-BD04-3AE0992C19BB}" type="pres">
      <dgm:prSet presAssocID="{7FF44125-021D-4EF0-858E-4FE5CEE3D470}" presName="LevelTwoTextNode" presStyleLbl="node2" presStyleIdx="0" presStyleCnt="3" custScaleX="168394" custScaleY="189295" custLinFactNeighborX="-6638" custLinFactNeighborY="-72207">
        <dgm:presLayoutVars>
          <dgm:chPref val="3"/>
        </dgm:presLayoutVars>
      </dgm:prSet>
      <dgm:spPr/>
      <dgm:t>
        <a:bodyPr/>
        <a:lstStyle/>
        <a:p>
          <a:endParaRPr lang="zh-CN" altLang="en-US"/>
        </a:p>
      </dgm:t>
    </dgm:pt>
    <dgm:pt modelId="{FC1768AE-DD39-4D42-B006-C7198CD39252}" type="pres">
      <dgm:prSet presAssocID="{7FF44125-021D-4EF0-858E-4FE5CEE3D470}" presName="level3hierChild" presStyleCnt="0"/>
      <dgm:spPr/>
    </dgm:pt>
    <dgm:pt modelId="{974883CE-6EB3-4A84-B8CA-F3B45BB078D5}" type="pres">
      <dgm:prSet presAssocID="{3D6BEF37-489E-4AD6-A2A2-0DA13E70C11A}" presName="conn2-1" presStyleLbl="parChTrans1D3" presStyleIdx="0" presStyleCnt="7"/>
      <dgm:spPr/>
      <dgm:t>
        <a:bodyPr/>
        <a:lstStyle/>
        <a:p>
          <a:endParaRPr lang="zh-CN" altLang="en-US"/>
        </a:p>
      </dgm:t>
    </dgm:pt>
    <dgm:pt modelId="{8F9F3CCF-CA97-41DB-9224-5925BEBEC963}" type="pres">
      <dgm:prSet presAssocID="{3D6BEF37-489E-4AD6-A2A2-0DA13E70C11A}" presName="connTx" presStyleLbl="parChTrans1D3" presStyleIdx="0" presStyleCnt="7"/>
      <dgm:spPr/>
      <dgm:t>
        <a:bodyPr/>
        <a:lstStyle/>
        <a:p>
          <a:endParaRPr lang="zh-CN" altLang="en-US"/>
        </a:p>
      </dgm:t>
    </dgm:pt>
    <dgm:pt modelId="{F9793361-3A6C-4EC6-AA69-D47244402456}" type="pres">
      <dgm:prSet presAssocID="{92C2E425-AEF5-4F60-8678-86FD83CA91A5}" presName="root2" presStyleCnt="0"/>
      <dgm:spPr/>
    </dgm:pt>
    <dgm:pt modelId="{73904C13-8B44-43C1-ACFA-E79AC6BA028D}" type="pres">
      <dgm:prSet presAssocID="{92C2E425-AEF5-4F60-8678-86FD83CA91A5}" presName="LevelTwoTextNode" presStyleLbl="node3" presStyleIdx="0" presStyleCnt="7" custScaleX="151633" custLinFactNeighborY="-80776">
        <dgm:presLayoutVars>
          <dgm:chPref val="3"/>
        </dgm:presLayoutVars>
      </dgm:prSet>
      <dgm:spPr/>
      <dgm:t>
        <a:bodyPr/>
        <a:lstStyle/>
        <a:p>
          <a:endParaRPr lang="zh-CN" altLang="en-US"/>
        </a:p>
      </dgm:t>
    </dgm:pt>
    <dgm:pt modelId="{42B8964F-6936-4A68-8DE6-C6C5733F3107}" type="pres">
      <dgm:prSet presAssocID="{92C2E425-AEF5-4F60-8678-86FD83CA91A5}" presName="level3hierChild" presStyleCnt="0"/>
      <dgm:spPr/>
    </dgm:pt>
    <dgm:pt modelId="{02892409-81B5-43E8-8A2F-ADB6DDD268E1}" type="pres">
      <dgm:prSet presAssocID="{0AC0FF23-F914-40AC-BA6C-10F49C0DED0F}" presName="conn2-1" presStyleLbl="parChTrans1D4" presStyleIdx="0" presStyleCnt="5"/>
      <dgm:spPr/>
      <dgm:t>
        <a:bodyPr/>
        <a:lstStyle/>
        <a:p>
          <a:endParaRPr lang="zh-CN" altLang="en-US"/>
        </a:p>
      </dgm:t>
    </dgm:pt>
    <dgm:pt modelId="{573CB7FC-9E54-4269-9946-117901F5A1AF}" type="pres">
      <dgm:prSet presAssocID="{0AC0FF23-F914-40AC-BA6C-10F49C0DED0F}" presName="connTx" presStyleLbl="parChTrans1D4" presStyleIdx="0" presStyleCnt="5"/>
      <dgm:spPr/>
      <dgm:t>
        <a:bodyPr/>
        <a:lstStyle/>
        <a:p>
          <a:endParaRPr lang="zh-CN" altLang="en-US"/>
        </a:p>
      </dgm:t>
    </dgm:pt>
    <dgm:pt modelId="{044A6254-88A5-4CDD-BE03-FD340DCAAF76}" type="pres">
      <dgm:prSet presAssocID="{836EE61D-8329-4EE1-B5F3-7E6A69545315}" presName="root2" presStyleCnt="0"/>
      <dgm:spPr/>
    </dgm:pt>
    <dgm:pt modelId="{75B91B5D-45B8-45DA-942E-A7F12DDC03E2}" type="pres">
      <dgm:prSet presAssocID="{836EE61D-8329-4EE1-B5F3-7E6A69545315}" presName="LevelTwoTextNode" presStyleLbl="node4" presStyleIdx="0" presStyleCnt="5" custScaleX="462709" custScaleY="168775" custLinFactNeighborY="-77672">
        <dgm:presLayoutVars>
          <dgm:chPref val="3"/>
        </dgm:presLayoutVars>
      </dgm:prSet>
      <dgm:spPr/>
      <dgm:t>
        <a:bodyPr/>
        <a:lstStyle/>
        <a:p>
          <a:endParaRPr lang="zh-CN" altLang="en-US"/>
        </a:p>
      </dgm:t>
    </dgm:pt>
    <dgm:pt modelId="{8ED8E424-6803-4610-B2CF-E49B92DB5F02}" type="pres">
      <dgm:prSet presAssocID="{836EE61D-8329-4EE1-B5F3-7E6A69545315}" presName="level3hierChild" presStyleCnt="0"/>
      <dgm:spPr/>
    </dgm:pt>
    <dgm:pt modelId="{0BC9650B-20E9-40E2-B2B4-4ABFE8059FDC}" type="pres">
      <dgm:prSet presAssocID="{A8A7C0FC-E76A-4A82-9267-E03B2EFFE6A9}" presName="conn2-1" presStyleLbl="parChTrans1D3" presStyleIdx="1" presStyleCnt="7"/>
      <dgm:spPr/>
      <dgm:t>
        <a:bodyPr/>
        <a:lstStyle/>
        <a:p>
          <a:endParaRPr lang="zh-CN" altLang="en-US"/>
        </a:p>
      </dgm:t>
    </dgm:pt>
    <dgm:pt modelId="{44BF96DF-3C9E-4A1A-8A09-9613606FC84C}" type="pres">
      <dgm:prSet presAssocID="{A8A7C0FC-E76A-4A82-9267-E03B2EFFE6A9}" presName="connTx" presStyleLbl="parChTrans1D3" presStyleIdx="1" presStyleCnt="7"/>
      <dgm:spPr/>
      <dgm:t>
        <a:bodyPr/>
        <a:lstStyle/>
        <a:p>
          <a:endParaRPr lang="zh-CN" altLang="en-US"/>
        </a:p>
      </dgm:t>
    </dgm:pt>
    <dgm:pt modelId="{8AA53C87-7DF8-489C-9DDD-4A951F438128}" type="pres">
      <dgm:prSet presAssocID="{E157EDE8-06F3-447A-AC28-19BBDE778C8C}" presName="root2" presStyleCnt="0"/>
      <dgm:spPr/>
    </dgm:pt>
    <dgm:pt modelId="{38351920-497B-4776-BA96-3A6E1E7B563A}" type="pres">
      <dgm:prSet presAssocID="{E157EDE8-06F3-447A-AC28-19BBDE778C8C}" presName="LevelTwoTextNode" presStyleLbl="node3" presStyleIdx="1" presStyleCnt="7" custScaleX="149781" custLinFactNeighborY="-73583">
        <dgm:presLayoutVars>
          <dgm:chPref val="3"/>
        </dgm:presLayoutVars>
      </dgm:prSet>
      <dgm:spPr/>
      <dgm:t>
        <a:bodyPr/>
        <a:lstStyle/>
        <a:p>
          <a:endParaRPr lang="zh-CN" altLang="en-US"/>
        </a:p>
      </dgm:t>
    </dgm:pt>
    <dgm:pt modelId="{6102D542-7B2F-425F-B4F3-1FC3F40F8840}" type="pres">
      <dgm:prSet presAssocID="{E157EDE8-06F3-447A-AC28-19BBDE778C8C}" presName="level3hierChild" presStyleCnt="0"/>
      <dgm:spPr/>
    </dgm:pt>
    <dgm:pt modelId="{4A54CE0C-D7C2-49FD-91B3-CDDED8F20203}" type="pres">
      <dgm:prSet presAssocID="{DDEC6375-80B2-4FDF-B202-B10141295EDA}" presName="conn2-1" presStyleLbl="parChTrans1D4" presStyleIdx="1" presStyleCnt="5"/>
      <dgm:spPr/>
      <dgm:t>
        <a:bodyPr/>
        <a:lstStyle/>
        <a:p>
          <a:endParaRPr lang="zh-CN" altLang="en-US"/>
        </a:p>
      </dgm:t>
    </dgm:pt>
    <dgm:pt modelId="{80E39D68-F490-406F-9FCE-6C7B69AC5D10}" type="pres">
      <dgm:prSet presAssocID="{DDEC6375-80B2-4FDF-B202-B10141295EDA}" presName="connTx" presStyleLbl="parChTrans1D4" presStyleIdx="1" presStyleCnt="5"/>
      <dgm:spPr/>
      <dgm:t>
        <a:bodyPr/>
        <a:lstStyle/>
        <a:p>
          <a:endParaRPr lang="zh-CN" altLang="en-US"/>
        </a:p>
      </dgm:t>
    </dgm:pt>
    <dgm:pt modelId="{1FF7E7F5-6A5D-4FA1-A1FA-152E89B62D55}" type="pres">
      <dgm:prSet presAssocID="{4552A5EC-49DE-44D8-82F3-1E461B898D48}" presName="root2" presStyleCnt="0"/>
      <dgm:spPr/>
    </dgm:pt>
    <dgm:pt modelId="{C9C9ABCB-6B8B-4939-BF0B-06B5E7CF0D1B}" type="pres">
      <dgm:prSet presAssocID="{4552A5EC-49DE-44D8-82F3-1E461B898D48}" presName="LevelTwoTextNode" presStyleLbl="node4" presStyleIdx="1" presStyleCnt="5" custScaleX="462709" custScaleY="168775" custLinFactNeighborY="-72683">
        <dgm:presLayoutVars>
          <dgm:chPref val="3"/>
        </dgm:presLayoutVars>
      </dgm:prSet>
      <dgm:spPr/>
      <dgm:t>
        <a:bodyPr/>
        <a:lstStyle/>
        <a:p>
          <a:endParaRPr lang="zh-CN" altLang="en-US"/>
        </a:p>
      </dgm:t>
    </dgm:pt>
    <dgm:pt modelId="{C5F35690-BC97-4115-B2E4-9D8205690EF7}" type="pres">
      <dgm:prSet presAssocID="{4552A5EC-49DE-44D8-82F3-1E461B898D48}" presName="level3hierChild" presStyleCnt="0"/>
      <dgm:spPr/>
    </dgm:pt>
    <dgm:pt modelId="{BD93EA64-A3A3-4045-AAAB-7EC1D3CA0599}" type="pres">
      <dgm:prSet presAssocID="{84F96270-796D-455C-A19A-6D78838323EE}" presName="conn2-1" presStyleLbl="parChTrans1D3" presStyleIdx="2" presStyleCnt="7"/>
      <dgm:spPr/>
      <dgm:t>
        <a:bodyPr/>
        <a:lstStyle/>
        <a:p>
          <a:endParaRPr lang="zh-CN" altLang="en-US"/>
        </a:p>
      </dgm:t>
    </dgm:pt>
    <dgm:pt modelId="{945A4155-AE49-4E37-A9F1-14129868D2CB}" type="pres">
      <dgm:prSet presAssocID="{84F96270-796D-455C-A19A-6D78838323EE}" presName="connTx" presStyleLbl="parChTrans1D3" presStyleIdx="2" presStyleCnt="7"/>
      <dgm:spPr/>
      <dgm:t>
        <a:bodyPr/>
        <a:lstStyle/>
        <a:p>
          <a:endParaRPr lang="zh-CN" altLang="en-US"/>
        </a:p>
      </dgm:t>
    </dgm:pt>
    <dgm:pt modelId="{D54BBF1F-BA3D-4267-97A4-7DA7797B87BC}" type="pres">
      <dgm:prSet presAssocID="{1F74A879-C1CF-4B27-B1C6-6FAD7E5303FC}" presName="root2" presStyleCnt="0"/>
      <dgm:spPr/>
    </dgm:pt>
    <dgm:pt modelId="{AE4705E3-DD5D-40C1-997D-780E582B79F3}" type="pres">
      <dgm:prSet presAssocID="{1F74A879-C1CF-4B27-B1C6-6FAD7E5303FC}" presName="LevelTwoTextNode" presStyleLbl="node3" presStyleIdx="2" presStyleCnt="7" custScaleX="149781" custLinFactNeighborY="-64441">
        <dgm:presLayoutVars>
          <dgm:chPref val="3"/>
        </dgm:presLayoutVars>
      </dgm:prSet>
      <dgm:spPr/>
      <dgm:t>
        <a:bodyPr/>
        <a:lstStyle/>
        <a:p>
          <a:endParaRPr lang="zh-CN" altLang="en-US"/>
        </a:p>
      </dgm:t>
    </dgm:pt>
    <dgm:pt modelId="{C55E65F2-A132-403C-8588-EA18A066C165}" type="pres">
      <dgm:prSet presAssocID="{1F74A879-C1CF-4B27-B1C6-6FAD7E5303FC}" presName="level3hierChild" presStyleCnt="0"/>
      <dgm:spPr/>
    </dgm:pt>
    <dgm:pt modelId="{B8C94512-FC6A-4A69-B3BF-D0ED06FEFF62}" type="pres">
      <dgm:prSet presAssocID="{E1D4975B-B990-4F78-B739-52DF67061E74}" presName="conn2-1" presStyleLbl="parChTrans1D4" presStyleIdx="2" presStyleCnt="5"/>
      <dgm:spPr/>
      <dgm:t>
        <a:bodyPr/>
        <a:lstStyle/>
        <a:p>
          <a:endParaRPr lang="zh-CN" altLang="en-US"/>
        </a:p>
      </dgm:t>
    </dgm:pt>
    <dgm:pt modelId="{A0F30EE9-CAC7-4B1B-9A1C-9941FD0AD0FB}" type="pres">
      <dgm:prSet presAssocID="{E1D4975B-B990-4F78-B739-52DF67061E74}" presName="connTx" presStyleLbl="parChTrans1D4" presStyleIdx="2" presStyleCnt="5"/>
      <dgm:spPr/>
      <dgm:t>
        <a:bodyPr/>
        <a:lstStyle/>
        <a:p>
          <a:endParaRPr lang="zh-CN" altLang="en-US"/>
        </a:p>
      </dgm:t>
    </dgm:pt>
    <dgm:pt modelId="{4C72E7A2-C854-4C9F-964E-067C7786A78D}" type="pres">
      <dgm:prSet presAssocID="{9D0D6640-FEC4-446E-9F23-5C9C870F1703}" presName="root2" presStyleCnt="0"/>
      <dgm:spPr/>
    </dgm:pt>
    <dgm:pt modelId="{3D0C6A92-E16F-46D1-B313-3E48615B5276}" type="pres">
      <dgm:prSet presAssocID="{9D0D6640-FEC4-446E-9F23-5C9C870F1703}" presName="LevelTwoTextNode" presStyleLbl="node4" presStyleIdx="2" presStyleCnt="5" custScaleX="462709" custScaleY="168775" custLinFactNeighborY="-62944">
        <dgm:presLayoutVars>
          <dgm:chPref val="3"/>
        </dgm:presLayoutVars>
      </dgm:prSet>
      <dgm:spPr/>
      <dgm:t>
        <a:bodyPr/>
        <a:lstStyle/>
        <a:p>
          <a:endParaRPr lang="zh-CN" altLang="en-US"/>
        </a:p>
      </dgm:t>
    </dgm:pt>
    <dgm:pt modelId="{3E217B43-C0F1-4606-BBCF-33695AF37718}" type="pres">
      <dgm:prSet presAssocID="{9D0D6640-FEC4-446E-9F23-5C9C870F1703}" presName="level3hierChild" presStyleCnt="0"/>
      <dgm:spPr/>
    </dgm:pt>
    <dgm:pt modelId="{C89481F3-A700-4150-B9BC-A85C8C96F7F1}" type="pres">
      <dgm:prSet presAssocID="{07340798-F447-479E-8077-BD2B5C81D121}" presName="conn2-1" presStyleLbl="parChTrans1D2" presStyleIdx="1" presStyleCnt="3"/>
      <dgm:spPr/>
      <dgm:t>
        <a:bodyPr/>
        <a:lstStyle/>
        <a:p>
          <a:endParaRPr lang="zh-CN" altLang="en-US"/>
        </a:p>
      </dgm:t>
    </dgm:pt>
    <dgm:pt modelId="{564CACF7-8A3F-43EA-B44C-7C5D0B274CB6}" type="pres">
      <dgm:prSet presAssocID="{07340798-F447-479E-8077-BD2B5C81D121}" presName="connTx" presStyleLbl="parChTrans1D2" presStyleIdx="1" presStyleCnt="3"/>
      <dgm:spPr/>
      <dgm:t>
        <a:bodyPr/>
        <a:lstStyle/>
        <a:p>
          <a:endParaRPr lang="zh-CN" altLang="en-US"/>
        </a:p>
      </dgm:t>
    </dgm:pt>
    <dgm:pt modelId="{A3D111CB-D282-4E92-809A-1460C67EDC36}" type="pres">
      <dgm:prSet presAssocID="{1EAA7236-C673-4AC0-8A41-E2C7E1EDED13}" presName="root2" presStyleCnt="0"/>
      <dgm:spPr/>
    </dgm:pt>
    <dgm:pt modelId="{72045B15-20F8-41AE-A35A-DFABA12C8EF8}" type="pres">
      <dgm:prSet presAssocID="{1EAA7236-C673-4AC0-8A41-E2C7E1EDED13}" presName="LevelTwoTextNode" presStyleLbl="node2" presStyleIdx="1" presStyleCnt="3" custScaleX="172497" custLinFactNeighborX="-9078" custLinFactNeighborY="-27334">
        <dgm:presLayoutVars>
          <dgm:chPref val="3"/>
        </dgm:presLayoutVars>
      </dgm:prSet>
      <dgm:spPr/>
      <dgm:t>
        <a:bodyPr/>
        <a:lstStyle/>
        <a:p>
          <a:endParaRPr lang="zh-CN" altLang="en-US"/>
        </a:p>
      </dgm:t>
    </dgm:pt>
    <dgm:pt modelId="{6667C519-FD3B-4E61-B2ED-775C509E6EA4}" type="pres">
      <dgm:prSet presAssocID="{1EAA7236-C673-4AC0-8A41-E2C7E1EDED13}" presName="level3hierChild" presStyleCnt="0"/>
      <dgm:spPr/>
    </dgm:pt>
    <dgm:pt modelId="{82EB8B92-3932-4B2D-8C42-2606E6BF0C16}" type="pres">
      <dgm:prSet presAssocID="{0D415DF8-2A1E-4229-AF56-5FFD6380A76E}" presName="conn2-1" presStyleLbl="parChTrans1D3" presStyleIdx="3" presStyleCnt="7"/>
      <dgm:spPr/>
      <dgm:t>
        <a:bodyPr/>
        <a:lstStyle/>
        <a:p>
          <a:endParaRPr lang="zh-CN" altLang="en-US"/>
        </a:p>
      </dgm:t>
    </dgm:pt>
    <dgm:pt modelId="{ABD4EAF7-ACB6-422B-9FB2-CBB38F64CBA4}" type="pres">
      <dgm:prSet presAssocID="{0D415DF8-2A1E-4229-AF56-5FFD6380A76E}" presName="connTx" presStyleLbl="parChTrans1D3" presStyleIdx="3" presStyleCnt="7"/>
      <dgm:spPr/>
      <dgm:t>
        <a:bodyPr/>
        <a:lstStyle/>
        <a:p>
          <a:endParaRPr lang="zh-CN" altLang="en-US"/>
        </a:p>
      </dgm:t>
    </dgm:pt>
    <dgm:pt modelId="{D658C5D4-4BBB-4260-906D-EC262A7E67B6}" type="pres">
      <dgm:prSet presAssocID="{9A553FF0-0FD8-436A-A2A8-D060E091592F}" presName="root2" presStyleCnt="0"/>
      <dgm:spPr/>
    </dgm:pt>
    <dgm:pt modelId="{ACA8C96C-650B-46C2-8F46-88A5CAF3C2A1}" type="pres">
      <dgm:prSet presAssocID="{9A553FF0-0FD8-436A-A2A8-D060E091592F}" presName="LevelTwoTextNode" presStyleLbl="node3" presStyleIdx="3" presStyleCnt="7" custScaleX="149781" custLinFactNeighborX="-3180" custLinFactNeighborY="-38767">
        <dgm:presLayoutVars>
          <dgm:chPref val="3"/>
        </dgm:presLayoutVars>
      </dgm:prSet>
      <dgm:spPr/>
      <dgm:t>
        <a:bodyPr/>
        <a:lstStyle/>
        <a:p>
          <a:endParaRPr lang="zh-CN" altLang="en-US"/>
        </a:p>
      </dgm:t>
    </dgm:pt>
    <dgm:pt modelId="{16D3014B-3635-495D-890E-E3E2D2E8A433}" type="pres">
      <dgm:prSet presAssocID="{9A553FF0-0FD8-436A-A2A8-D060E091592F}" presName="level3hierChild" presStyleCnt="0"/>
      <dgm:spPr/>
    </dgm:pt>
    <dgm:pt modelId="{8FF83C4E-40CA-43BC-A76A-C8D61305A331}" type="pres">
      <dgm:prSet presAssocID="{3460353A-E6D2-4608-8ABB-789F5ABC06E3}" presName="conn2-1" presStyleLbl="parChTrans1D3" presStyleIdx="4" presStyleCnt="7"/>
      <dgm:spPr/>
      <dgm:t>
        <a:bodyPr/>
        <a:lstStyle/>
        <a:p>
          <a:endParaRPr lang="zh-CN" altLang="en-US"/>
        </a:p>
      </dgm:t>
    </dgm:pt>
    <dgm:pt modelId="{C4871636-0AE7-4E10-A8A2-4C929A44F882}" type="pres">
      <dgm:prSet presAssocID="{3460353A-E6D2-4608-8ABB-789F5ABC06E3}" presName="connTx" presStyleLbl="parChTrans1D3" presStyleIdx="4" presStyleCnt="7"/>
      <dgm:spPr/>
      <dgm:t>
        <a:bodyPr/>
        <a:lstStyle/>
        <a:p>
          <a:endParaRPr lang="zh-CN" altLang="en-US"/>
        </a:p>
      </dgm:t>
    </dgm:pt>
    <dgm:pt modelId="{653E28A2-3DBC-431B-8A77-D99BBF947478}" type="pres">
      <dgm:prSet presAssocID="{3750391A-8DE1-4BA8-AC51-38A5FC8BF951}" presName="root2" presStyleCnt="0"/>
      <dgm:spPr/>
    </dgm:pt>
    <dgm:pt modelId="{579B328A-9428-4F78-B32E-D3B411A3B8F2}" type="pres">
      <dgm:prSet presAssocID="{3750391A-8DE1-4BA8-AC51-38A5FC8BF951}" presName="LevelTwoTextNode" presStyleLbl="node3" presStyleIdx="4" presStyleCnt="7" custScaleX="149781" custLinFactNeighborX="-1679" custLinFactNeighborY="-19287">
        <dgm:presLayoutVars>
          <dgm:chPref val="3"/>
        </dgm:presLayoutVars>
      </dgm:prSet>
      <dgm:spPr/>
      <dgm:t>
        <a:bodyPr/>
        <a:lstStyle/>
        <a:p>
          <a:endParaRPr lang="zh-CN" altLang="en-US"/>
        </a:p>
      </dgm:t>
    </dgm:pt>
    <dgm:pt modelId="{62A8D1CA-FD8C-4978-ACDE-EDD4DC590854}" type="pres">
      <dgm:prSet presAssocID="{3750391A-8DE1-4BA8-AC51-38A5FC8BF951}" presName="level3hierChild" presStyleCnt="0"/>
      <dgm:spPr/>
    </dgm:pt>
    <dgm:pt modelId="{AFBCD574-9A54-4A0E-8310-47CDE7FA8AC9}" type="pres">
      <dgm:prSet presAssocID="{BBE96DF9-77F6-45E3-93B8-BD709C20D66B}" presName="conn2-1" presStyleLbl="parChTrans1D2" presStyleIdx="2" presStyleCnt="3"/>
      <dgm:spPr/>
      <dgm:t>
        <a:bodyPr/>
        <a:lstStyle/>
        <a:p>
          <a:endParaRPr lang="zh-CN" altLang="en-US"/>
        </a:p>
      </dgm:t>
    </dgm:pt>
    <dgm:pt modelId="{A52EE4CA-F672-4DF4-B6E4-0A5E2C5D6CEB}" type="pres">
      <dgm:prSet presAssocID="{BBE96DF9-77F6-45E3-93B8-BD709C20D66B}" presName="connTx" presStyleLbl="parChTrans1D2" presStyleIdx="2" presStyleCnt="3"/>
      <dgm:spPr/>
      <dgm:t>
        <a:bodyPr/>
        <a:lstStyle/>
        <a:p>
          <a:endParaRPr lang="zh-CN" altLang="en-US"/>
        </a:p>
      </dgm:t>
    </dgm:pt>
    <dgm:pt modelId="{47659D23-785E-4A34-8388-B3871F7BB857}" type="pres">
      <dgm:prSet presAssocID="{6C9D3207-321E-4805-92DD-334F7FB5F777}" presName="root2" presStyleCnt="0"/>
      <dgm:spPr/>
    </dgm:pt>
    <dgm:pt modelId="{76840802-2466-4ACA-A2B3-258901C4AEAF}" type="pres">
      <dgm:prSet presAssocID="{6C9D3207-321E-4805-92DD-334F7FB5F777}" presName="LevelTwoTextNode" presStyleLbl="node2" presStyleIdx="2" presStyleCnt="3" custScaleX="170147" custScaleY="201889" custLinFactNeighborX="-6746" custLinFactNeighborY="55892">
        <dgm:presLayoutVars>
          <dgm:chPref val="3"/>
        </dgm:presLayoutVars>
      </dgm:prSet>
      <dgm:spPr/>
      <dgm:t>
        <a:bodyPr/>
        <a:lstStyle/>
        <a:p>
          <a:endParaRPr lang="zh-CN" altLang="en-US"/>
        </a:p>
      </dgm:t>
    </dgm:pt>
    <dgm:pt modelId="{F509761A-36EC-4E45-BE0F-5E8BE2E53AFE}" type="pres">
      <dgm:prSet presAssocID="{6C9D3207-321E-4805-92DD-334F7FB5F777}" presName="level3hierChild" presStyleCnt="0"/>
      <dgm:spPr/>
    </dgm:pt>
    <dgm:pt modelId="{FD3CD55E-2FDA-45DB-AB66-1CB7EC366CC3}" type="pres">
      <dgm:prSet presAssocID="{9B2CB86B-C36B-47E6-B5B7-0399234DCD13}" presName="conn2-1" presStyleLbl="parChTrans1D3" presStyleIdx="5" presStyleCnt="7"/>
      <dgm:spPr/>
      <dgm:t>
        <a:bodyPr/>
        <a:lstStyle/>
        <a:p>
          <a:endParaRPr lang="zh-CN" altLang="en-US"/>
        </a:p>
      </dgm:t>
    </dgm:pt>
    <dgm:pt modelId="{8F5989B3-5566-4F9E-9684-3E0F14400ECB}" type="pres">
      <dgm:prSet presAssocID="{9B2CB86B-C36B-47E6-B5B7-0399234DCD13}" presName="connTx" presStyleLbl="parChTrans1D3" presStyleIdx="5" presStyleCnt="7"/>
      <dgm:spPr/>
      <dgm:t>
        <a:bodyPr/>
        <a:lstStyle/>
        <a:p>
          <a:endParaRPr lang="zh-CN" altLang="en-US"/>
        </a:p>
      </dgm:t>
    </dgm:pt>
    <dgm:pt modelId="{0C3C9FEB-6E24-4E26-91C7-33D8E829782B}" type="pres">
      <dgm:prSet presAssocID="{79933635-B29D-46A0-99DE-7BEBCBCCADC1}" presName="root2" presStyleCnt="0"/>
      <dgm:spPr/>
    </dgm:pt>
    <dgm:pt modelId="{D019893C-5E26-44F8-93FD-22D866EB2848}" type="pres">
      <dgm:prSet presAssocID="{79933635-B29D-46A0-99DE-7BEBCBCCADC1}" presName="LevelTwoTextNode" presStyleLbl="node3" presStyleIdx="5" presStyleCnt="7" custScaleX="149781" custLinFactNeighborX="-801" custLinFactNeighborY="41328">
        <dgm:presLayoutVars>
          <dgm:chPref val="3"/>
        </dgm:presLayoutVars>
      </dgm:prSet>
      <dgm:spPr/>
      <dgm:t>
        <a:bodyPr/>
        <a:lstStyle/>
        <a:p>
          <a:endParaRPr lang="zh-CN" altLang="en-US"/>
        </a:p>
      </dgm:t>
    </dgm:pt>
    <dgm:pt modelId="{A5BEB7BD-19DD-41FC-8E66-CB5C9BF0C61E}" type="pres">
      <dgm:prSet presAssocID="{79933635-B29D-46A0-99DE-7BEBCBCCADC1}" presName="level3hierChild" presStyleCnt="0"/>
      <dgm:spPr/>
    </dgm:pt>
    <dgm:pt modelId="{C188D89C-098C-4C95-A8BC-1D61B8AD16D9}" type="pres">
      <dgm:prSet presAssocID="{CC45BD14-0C51-407E-9942-8EA61D9F1947}" presName="conn2-1" presStyleLbl="parChTrans1D4" presStyleIdx="3" presStyleCnt="5"/>
      <dgm:spPr/>
      <dgm:t>
        <a:bodyPr/>
        <a:lstStyle/>
        <a:p>
          <a:endParaRPr lang="zh-CN" altLang="en-US"/>
        </a:p>
      </dgm:t>
    </dgm:pt>
    <dgm:pt modelId="{2F49AC98-F674-477B-9DB2-99933F32C4CA}" type="pres">
      <dgm:prSet presAssocID="{CC45BD14-0C51-407E-9942-8EA61D9F1947}" presName="connTx" presStyleLbl="parChTrans1D4" presStyleIdx="3" presStyleCnt="5"/>
      <dgm:spPr/>
      <dgm:t>
        <a:bodyPr/>
        <a:lstStyle/>
        <a:p>
          <a:endParaRPr lang="zh-CN" altLang="en-US"/>
        </a:p>
      </dgm:t>
    </dgm:pt>
    <dgm:pt modelId="{86EF46BE-A6E3-480E-AE12-976679C1F8E9}" type="pres">
      <dgm:prSet presAssocID="{ECF55E6F-E50D-40E7-812D-2EE254F61D07}" presName="root2" presStyleCnt="0"/>
      <dgm:spPr/>
    </dgm:pt>
    <dgm:pt modelId="{B43AF7B2-D944-427C-9043-1031934556E9}" type="pres">
      <dgm:prSet presAssocID="{ECF55E6F-E50D-40E7-812D-2EE254F61D07}" presName="LevelTwoTextNode" presStyleLbl="node4" presStyleIdx="3" presStyleCnt="5" custScaleX="474012" custScaleY="160217" custLinFactNeighborX="1300" custLinFactNeighborY="43700">
        <dgm:presLayoutVars>
          <dgm:chPref val="3"/>
        </dgm:presLayoutVars>
      </dgm:prSet>
      <dgm:spPr/>
      <dgm:t>
        <a:bodyPr/>
        <a:lstStyle/>
        <a:p>
          <a:endParaRPr lang="zh-CN" altLang="en-US"/>
        </a:p>
      </dgm:t>
    </dgm:pt>
    <dgm:pt modelId="{5801B57F-7F10-4B37-9FE6-4F650B1AC21C}" type="pres">
      <dgm:prSet presAssocID="{ECF55E6F-E50D-40E7-812D-2EE254F61D07}" presName="level3hierChild" presStyleCnt="0"/>
      <dgm:spPr/>
    </dgm:pt>
    <dgm:pt modelId="{7CA022FF-ECDB-455D-B92D-B8F9C03DE3D4}" type="pres">
      <dgm:prSet presAssocID="{086A1E66-80C8-4224-AABD-E51135602238}" presName="conn2-1" presStyleLbl="parChTrans1D3" presStyleIdx="6" presStyleCnt="7"/>
      <dgm:spPr/>
      <dgm:t>
        <a:bodyPr/>
        <a:lstStyle/>
        <a:p>
          <a:endParaRPr lang="zh-CN" altLang="en-US"/>
        </a:p>
      </dgm:t>
    </dgm:pt>
    <dgm:pt modelId="{943E13ED-06BD-4626-AFD2-449899EDB353}" type="pres">
      <dgm:prSet presAssocID="{086A1E66-80C8-4224-AABD-E51135602238}" presName="connTx" presStyleLbl="parChTrans1D3" presStyleIdx="6" presStyleCnt="7"/>
      <dgm:spPr/>
      <dgm:t>
        <a:bodyPr/>
        <a:lstStyle/>
        <a:p>
          <a:endParaRPr lang="zh-CN" altLang="en-US"/>
        </a:p>
      </dgm:t>
    </dgm:pt>
    <dgm:pt modelId="{20EAE863-1458-4BF4-9764-5555F0E41485}" type="pres">
      <dgm:prSet presAssocID="{69539983-DDD7-4FFD-96D6-E6D49B3650D7}" presName="root2" presStyleCnt="0"/>
      <dgm:spPr/>
    </dgm:pt>
    <dgm:pt modelId="{E5F169D3-32B8-45C8-9EE2-DB83E1DB8458}" type="pres">
      <dgm:prSet presAssocID="{69539983-DDD7-4FFD-96D6-E6D49B3650D7}" presName="LevelTwoTextNode" presStyleLbl="node3" presStyleIdx="6" presStyleCnt="7" custScaleX="149781" custLinFactNeighborX="-801" custLinFactNeighborY="69785">
        <dgm:presLayoutVars>
          <dgm:chPref val="3"/>
        </dgm:presLayoutVars>
      </dgm:prSet>
      <dgm:spPr/>
      <dgm:t>
        <a:bodyPr/>
        <a:lstStyle/>
        <a:p>
          <a:endParaRPr lang="zh-CN" altLang="en-US"/>
        </a:p>
      </dgm:t>
    </dgm:pt>
    <dgm:pt modelId="{D68C139E-E9A6-4C08-B013-EBC56DDE119C}" type="pres">
      <dgm:prSet presAssocID="{69539983-DDD7-4FFD-96D6-E6D49B3650D7}" presName="level3hierChild" presStyleCnt="0"/>
      <dgm:spPr/>
    </dgm:pt>
    <dgm:pt modelId="{6E644F3B-24B1-4416-BB79-C4ECE3FD22F4}" type="pres">
      <dgm:prSet presAssocID="{D139B013-4F42-4CC6-B7A0-B633BD43EAFE}" presName="conn2-1" presStyleLbl="parChTrans1D4" presStyleIdx="4" presStyleCnt="5"/>
      <dgm:spPr/>
      <dgm:t>
        <a:bodyPr/>
        <a:lstStyle/>
        <a:p>
          <a:endParaRPr lang="zh-CN" altLang="en-US"/>
        </a:p>
      </dgm:t>
    </dgm:pt>
    <dgm:pt modelId="{589A9458-5089-4D74-94B3-FA447E66FA3A}" type="pres">
      <dgm:prSet presAssocID="{D139B013-4F42-4CC6-B7A0-B633BD43EAFE}" presName="connTx" presStyleLbl="parChTrans1D4" presStyleIdx="4" presStyleCnt="5"/>
      <dgm:spPr/>
      <dgm:t>
        <a:bodyPr/>
        <a:lstStyle/>
        <a:p>
          <a:endParaRPr lang="zh-CN" altLang="en-US"/>
        </a:p>
      </dgm:t>
    </dgm:pt>
    <dgm:pt modelId="{DFDB3D3B-710B-4A8C-A808-88F800D824A7}" type="pres">
      <dgm:prSet presAssocID="{AE53238A-A4EB-4F71-9AC2-1F2306E00317}" presName="root2" presStyleCnt="0"/>
      <dgm:spPr/>
    </dgm:pt>
    <dgm:pt modelId="{14ED1D43-FBFE-4114-907D-B30640641AA0}" type="pres">
      <dgm:prSet presAssocID="{AE53238A-A4EB-4F71-9AC2-1F2306E00317}" presName="LevelTwoTextNode" presStyleLbl="node4" presStyleIdx="4" presStyleCnt="5" custScaleX="474012" custScaleY="160217" custLinFactNeighborX="1300" custLinFactNeighborY="68878">
        <dgm:presLayoutVars>
          <dgm:chPref val="3"/>
        </dgm:presLayoutVars>
      </dgm:prSet>
      <dgm:spPr/>
      <dgm:t>
        <a:bodyPr/>
        <a:lstStyle/>
        <a:p>
          <a:endParaRPr lang="zh-CN" altLang="en-US"/>
        </a:p>
      </dgm:t>
    </dgm:pt>
    <dgm:pt modelId="{DD4496CC-DF2F-4AAB-9124-7CF72143BDA8}" type="pres">
      <dgm:prSet presAssocID="{AE53238A-A4EB-4F71-9AC2-1F2306E00317}" presName="level3hierChild" presStyleCnt="0"/>
      <dgm:spPr/>
    </dgm:pt>
  </dgm:ptLst>
  <dgm:cxnLst>
    <dgm:cxn modelId="{BFC7C724-F743-4432-BAE3-BA1EF2DEBD1E}" type="presOf" srcId="{086A1E66-80C8-4224-AABD-E51135602238}" destId="{7CA022FF-ECDB-455D-B92D-B8F9C03DE3D4}" srcOrd="0" destOrd="0" presId="urn:microsoft.com/office/officeart/2005/8/layout/hierarchy2"/>
    <dgm:cxn modelId="{1D5AE0C9-DC33-4B09-9083-E6AB97CCD857}" srcId="{8827AAE7-FF64-450E-AC9B-60EE37EC9D60}" destId="{3CDD2B5B-8348-4DB0-9EF4-DC0DD58C0FBA}" srcOrd="0" destOrd="0" parTransId="{757AB07E-BCD2-4043-80E5-4AD96F388F54}" sibTransId="{6EC912E5-9C7A-41FF-880B-384A4A357572}"/>
    <dgm:cxn modelId="{5973A9DB-E80D-4062-832C-34D9AEFCD2AE}" srcId="{7FF44125-021D-4EF0-858E-4FE5CEE3D470}" destId="{92C2E425-AEF5-4F60-8678-86FD83CA91A5}" srcOrd="0" destOrd="0" parTransId="{3D6BEF37-489E-4AD6-A2A2-0DA13E70C11A}" sibTransId="{E52E82A0-14CB-4FA4-921A-10EA44155709}"/>
    <dgm:cxn modelId="{415E7EE1-7288-4861-A43C-E503E6AD0712}" type="presOf" srcId="{79933635-B29D-46A0-99DE-7BEBCBCCADC1}" destId="{D019893C-5E26-44F8-93FD-22D866EB2848}" srcOrd="0" destOrd="0" presId="urn:microsoft.com/office/officeart/2005/8/layout/hierarchy2"/>
    <dgm:cxn modelId="{1347A6ED-602B-4FB1-8A2E-75D5C1135D59}" type="presOf" srcId="{3750391A-8DE1-4BA8-AC51-38A5FC8BF951}" destId="{579B328A-9428-4F78-B32E-D3B411A3B8F2}" srcOrd="0" destOrd="0" presId="urn:microsoft.com/office/officeart/2005/8/layout/hierarchy2"/>
    <dgm:cxn modelId="{3EE86828-5650-437A-A7A9-8FBCC037F3F8}" type="presOf" srcId="{3CDD2B5B-8348-4DB0-9EF4-DC0DD58C0FBA}" destId="{D29ECE07-F65E-4B39-BD44-10C5340EE663}" srcOrd="0" destOrd="0" presId="urn:microsoft.com/office/officeart/2005/8/layout/hierarchy2"/>
    <dgm:cxn modelId="{72DA2A42-6065-4FDB-994A-A17AFA268CBA}" type="presOf" srcId="{0AC0FF23-F914-40AC-BA6C-10F49C0DED0F}" destId="{573CB7FC-9E54-4269-9946-117901F5A1AF}" srcOrd="1" destOrd="0" presId="urn:microsoft.com/office/officeart/2005/8/layout/hierarchy2"/>
    <dgm:cxn modelId="{54DFE92F-458B-4D54-9129-5566B02E93F8}" srcId="{92C2E425-AEF5-4F60-8678-86FD83CA91A5}" destId="{836EE61D-8329-4EE1-B5F3-7E6A69545315}" srcOrd="0" destOrd="0" parTransId="{0AC0FF23-F914-40AC-BA6C-10F49C0DED0F}" sibTransId="{E29D6205-6702-470F-B662-262B6B3B1A98}"/>
    <dgm:cxn modelId="{58FAB695-1D36-4A69-A4AB-23E8C6B13752}" srcId="{6C9D3207-321E-4805-92DD-334F7FB5F777}" destId="{79933635-B29D-46A0-99DE-7BEBCBCCADC1}" srcOrd="0" destOrd="0" parTransId="{9B2CB86B-C36B-47E6-B5B7-0399234DCD13}" sibTransId="{0D3DC8C8-B657-43B8-89B5-5E7F1A9A4F1A}"/>
    <dgm:cxn modelId="{70FC75B1-9BC0-4ABC-908B-FE57EC8D9A57}" type="presOf" srcId="{9A553FF0-0FD8-436A-A2A8-D060E091592F}" destId="{ACA8C96C-650B-46C2-8F46-88A5CAF3C2A1}" srcOrd="0" destOrd="0" presId="urn:microsoft.com/office/officeart/2005/8/layout/hierarchy2"/>
    <dgm:cxn modelId="{57F5DE14-A865-48D4-AB5E-9C61421E94A7}" srcId="{1EAA7236-C673-4AC0-8A41-E2C7E1EDED13}" destId="{9A553FF0-0FD8-436A-A2A8-D060E091592F}" srcOrd="0" destOrd="0" parTransId="{0D415DF8-2A1E-4229-AF56-5FFD6380A76E}" sibTransId="{F507F885-D9B1-47AC-A112-61384E197D85}"/>
    <dgm:cxn modelId="{F9B38036-2086-40BE-9288-D580AF59722F}" type="presOf" srcId="{92C2E425-AEF5-4F60-8678-86FD83CA91A5}" destId="{73904C13-8B44-43C1-ACFA-E79AC6BA028D}" srcOrd="0" destOrd="0" presId="urn:microsoft.com/office/officeart/2005/8/layout/hierarchy2"/>
    <dgm:cxn modelId="{77E8BC1D-CCDE-4853-A169-F56AAC249A11}" type="presOf" srcId="{0D415DF8-2A1E-4229-AF56-5FFD6380A76E}" destId="{ABD4EAF7-ACB6-422B-9FB2-CBB38F64CBA4}" srcOrd="1" destOrd="0" presId="urn:microsoft.com/office/officeart/2005/8/layout/hierarchy2"/>
    <dgm:cxn modelId="{65745201-EAF7-43F8-9671-4C6927EB7ABC}" type="presOf" srcId="{A8A7C0FC-E76A-4A82-9267-E03B2EFFE6A9}" destId="{44BF96DF-3C9E-4A1A-8A09-9613606FC84C}" srcOrd="1" destOrd="0" presId="urn:microsoft.com/office/officeart/2005/8/layout/hierarchy2"/>
    <dgm:cxn modelId="{732A060D-FE93-4992-BC0D-CFEBE1C4E132}" type="presOf" srcId="{CC45BD14-0C51-407E-9942-8EA61D9F1947}" destId="{C188D89C-098C-4C95-A8BC-1D61B8AD16D9}" srcOrd="0" destOrd="0" presId="urn:microsoft.com/office/officeart/2005/8/layout/hierarchy2"/>
    <dgm:cxn modelId="{53845136-2B07-4A1D-B976-CA36B955A38B}" type="presOf" srcId="{CC45BD14-0C51-407E-9942-8EA61D9F1947}" destId="{2F49AC98-F674-477B-9DB2-99933F32C4CA}" srcOrd="1" destOrd="0" presId="urn:microsoft.com/office/officeart/2005/8/layout/hierarchy2"/>
    <dgm:cxn modelId="{D15C357A-87BC-4513-AA6C-DAE220904A6A}" type="presOf" srcId="{3D6BEF37-489E-4AD6-A2A2-0DA13E70C11A}" destId="{974883CE-6EB3-4A84-B8CA-F3B45BB078D5}" srcOrd="0" destOrd="0" presId="urn:microsoft.com/office/officeart/2005/8/layout/hierarchy2"/>
    <dgm:cxn modelId="{6DA4F61F-4B7D-40CF-88EC-7309E7FBC29C}" type="presOf" srcId="{3460353A-E6D2-4608-8ABB-789F5ABC06E3}" destId="{8FF83C4E-40CA-43BC-A76A-C8D61305A331}" srcOrd="0" destOrd="0" presId="urn:microsoft.com/office/officeart/2005/8/layout/hierarchy2"/>
    <dgm:cxn modelId="{8D836618-9B80-4B34-90F5-A000BCF34F01}" srcId="{3CDD2B5B-8348-4DB0-9EF4-DC0DD58C0FBA}" destId="{1EAA7236-C673-4AC0-8A41-E2C7E1EDED13}" srcOrd="1" destOrd="0" parTransId="{07340798-F447-479E-8077-BD2B5C81D121}" sibTransId="{9A8D6F9C-E50A-4FDC-9BB8-ED17451B7529}"/>
    <dgm:cxn modelId="{FC9BEA12-23B6-47E6-91D0-784522593AB6}" srcId="{7FF44125-021D-4EF0-858E-4FE5CEE3D470}" destId="{E157EDE8-06F3-447A-AC28-19BBDE778C8C}" srcOrd="1" destOrd="0" parTransId="{A8A7C0FC-E76A-4A82-9267-E03B2EFFE6A9}" sibTransId="{31E2660B-CBE1-4531-B6CC-CA92C7166FA1}"/>
    <dgm:cxn modelId="{D4CCEC8A-557D-4351-9489-8BFDA4400904}" type="presOf" srcId="{07340798-F447-479E-8077-BD2B5C81D121}" destId="{564CACF7-8A3F-43EA-B44C-7C5D0B274CB6}" srcOrd="1" destOrd="0" presId="urn:microsoft.com/office/officeart/2005/8/layout/hierarchy2"/>
    <dgm:cxn modelId="{9CFAEA44-E577-4A18-A44B-D7A75D30176B}" type="presOf" srcId="{1EAA7236-C673-4AC0-8A41-E2C7E1EDED13}" destId="{72045B15-20F8-41AE-A35A-DFABA12C8EF8}" srcOrd="0" destOrd="0" presId="urn:microsoft.com/office/officeart/2005/8/layout/hierarchy2"/>
    <dgm:cxn modelId="{4B0E0CC9-2A15-4CCA-B2DC-FD5DC4802583}" type="presOf" srcId="{84F96270-796D-455C-A19A-6D78838323EE}" destId="{945A4155-AE49-4E37-A9F1-14129868D2CB}" srcOrd="1" destOrd="0" presId="urn:microsoft.com/office/officeart/2005/8/layout/hierarchy2"/>
    <dgm:cxn modelId="{FCA80D99-01FB-48A3-89A9-DC9BAF04DAC2}" srcId="{1F74A879-C1CF-4B27-B1C6-6FAD7E5303FC}" destId="{9D0D6640-FEC4-446E-9F23-5C9C870F1703}" srcOrd="0" destOrd="0" parTransId="{E1D4975B-B990-4F78-B739-52DF67061E74}" sibTransId="{7DE389B3-714A-4BAE-8D90-631EE6B8F266}"/>
    <dgm:cxn modelId="{9B48D3BA-ADA3-4C58-A785-BCAC0B286E34}" type="presOf" srcId="{E1D4975B-B990-4F78-B739-52DF67061E74}" destId="{B8C94512-FC6A-4A69-B3BF-D0ED06FEFF62}" srcOrd="0" destOrd="0" presId="urn:microsoft.com/office/officeart/2005/8/layout/hierarchy2"/>
    <dgm:cxn modelId="{460D9FCB-D62C-4A90-BED2-700BC579C2D3}" srcId="{7FF44125-021D-4EF0-858E-4FE5CEE3D470}" destId="{1F74A879-C1CF-4B27-B1C6-6FAD7E5303FC}" srcOrd="2" destOrd="0" parTransId="{84F96270-796D-455C-A19A-6D78838323EE}" sibTransId="{F7593191-7613-4E14-802C-0E01BBBD5155}"/>
    <dgm:cxn modelId="{2BEFF04D-F08C-4B92-BBCC-BBDCFA4FE4C3}" type="presOf" srcId="{BBE96DF9-77F6-45E3-93B8-BD709C20D66B}" destId="{AFBCD574-9A54-4A0E-8310-47CDE7FA8AC9}" srcOrd="0" destOrd="0" presId="urn:microsoft.com/office/officeart/2005/8/layout/hierarchy2"/>
    <dgm:cxn modelId="{8F5D7556-3892-4C6D-84DD-694417AE51C9}" type="presOf" srcId="{1F74A879-C1CF-4B27-B1C6-6FAD7E5303FC}" destId="{AE4705E3-DD5D-40C1-997D-780E582B79F3}" srcOrd="0" destOrd="0" presId="urn:microsoft.com/office/officeart/2005/8/layout/hierarchy2"/>
    <dgm:cxn modelId="{983C5908-5528-4D05-B59E-4D711BA77F58}" type="presOf" srcId="{07340798-F447-479E-8077-BD2B5C81D121}" destId="{C89481F3-A700-4150-B9BC-A85C8C96F7F1}" srcOrd="0" destOrd="0" presId="urn:microsoft.com/office/officeart/2005/8/layout/hierarchy2"/>
    <dgm:cxn modelId="{FB0B6C40-7661-4C99-AF1B-93A1EA07090D}" type="presOf" srcId="{836EE61D-8329-4EE1-B5F3-7E6A69545315}" destId="{75B91B5D-45B8-45DA-942E-A7F12DDC03E2}" srcOrd="0" destOrd="0" presId="urn:microsoft.com/office/officeart/2005/8/layout/hierarchy2"/>
    <dgm:cxn modelId="{BCE367A2-2C2D-408A-8B75-1606DFD3F9BC}" type="presOf" srcId="{69539983-DDD7-4FFD-96D6-E6D49B3650D7}" destId="{E5F169D3-32B8-45C8-9EE2-DB83E1DB8458}" srcOrd="0" destOrd="0" presId="urn:microsoft.com/office/officeart/2005/8/layout/hierarchy2"/>
    <dgm:cxn modelId="{AA471CD8-D3CE-4E31-8D49-15B358E1A32F}" srcId="{69539983-DDD7-4FFD-96D6-E6D49B3650D7}" destId="{AE53238A-A4EB-4F71-9AC2-1F2306E00317}" srcOrd="0" destOrd="0" parTransId="{D139B013-4F42-4CC6-B7A0-B633BD43EAFE}" sibTransId="{773FC113-017C-4E6E-A943-0C23E2094641}"/>
    <dgm:cxn modelId="{AB208D52-187F-4C97-997B-478315AECD2C}" srcId="{1EAA7236-C673-4AC0-8A41-E2C7E1EDED13}" destId="{3750391A-8DE1-4BA8-AC51-38A5FC8BF951}" srcOrd="1" destOrd="0" parTransId="{3460353A-E6D2-4608-8ABB-789F5ABC06E3}" sibTransId="{065CFD91-EAD8-4EC0-879E-03D5C6EAB2A7}"/>
    <dgm:cxn modelId="{5CD346F1-2A16-4E29-A464-6236B2C0717E}" type="presOf" srcId="{7FF44125-021D-4EF0-858E-4FE5CEE3D470}" destId="{67240BB7-9C5D-4D42-BD04-3AE0992C19BB}" srcOrd="0" destOrd="0" presId="urn:microsoft.com/office/officeart/2005/8/layout/hierarchy2"/>
    <dgm:cxn modelId="{4860827C-A6CA-4FD5-A095-013ECF48F5F6}" type="presOf" srcId="{A8A7C0FC-E76A-4A82-9267-E03B2EFFE6A9}" destId="{0BC9650B-20E9-40E2-B2B4-4ABFE8059FDC}" srcOrd="0" destOrd="0" presId="urn:microsoft.com/office/officeart/2005/8/layout/hierarchy2"/>
    <dgm:cxn modelId="{FC3A0786-F120-48A3-BAC1-C4C4224656F2}" type="presOf" srcId="{DDEC6375-80B2-4FDF-B202-B10141295EDA}" destId="{80E39D68-F490-406F-9FCE-6C7B69AC5D10}" srcOrd="1" destOrd="0" presId="urn:microsoft.com/office/officeart/2005/8/layout/hierarchy2"/>
    <dgm:cxn modelId="{46681C22-DE27-476A-90C9-4504FFA98A7A}" type="presOf" srcId="{3D6BEF37-489E-4AD6-A2A2-0DA13E70C11A}" destId="{8F9F3CCF-CA97-41DB-9224-5925BEBEC963}" srcOrd="1" destOrd="0" presId="urn:microsoft.com/office/officeart/2005/8/layout/hierarchy2"/>
    <dgm:cxn modelId="{FDD62652-FBDB-4F23-94BD-B867F04A78E2}" type="presOf" srcId="{9D0D6640-FEC4-446E-9F23-5C9C870F1703}" destId="{3D0C6A92-E16F-46D1-B313-3E48615B5276}" srcOrd="0" destOrd="0" presId="urn:microsoft.com/office/officeart/2005/8/layout/hierarchy2"/>
    <dgm:cxn modelId="{4C20AEDF-4AB6-4856-9547-E1BE334401BC}" srcId="{6C9D3207-321E-4805-92DD-334F7FB5F777}" destId="{69539983-DDD7-4FFD-96D6-E6D49B3650D7}" srcOrd="1" destOrd="0" parTransId="{086A1E66-80C8-4224-AABD-E51135602238}" sibTransId="{23C3C271-A059-4B8D-A87B-3AE70A0C23E8}"/>
    <dgm:cxn modelId="{3A13E7EB-F42A-4FA4-A1A8-2765390AD208}" type="presOf" srcId="{8827AAE7-FF64-450E-AC9B-60EE37EC9D60}" destId="{AC809410-04E6-4BDF-9F30-A9039BCBDDD9}" srcOrd="0" destOrd="0" presId="urn:microsoft.com/office/officeart/2005/8/layout/hierarchy2"/>
    <dgm:cxn modelId="{BD08EB17-7CE6-4B7B-AF1F-F6A79BC200D7}" type="presOf" srcId="{BBE96DF9-77F6-45E3-93B8-BD709C20D66B}" destId="{A52EE4CA-F672-4DF4-B6E4-0A5E2C5D6CEB}" srcOrd="1" destOrd="0" presId="urn:microsoft.com/office/officeart/2005/8/layout/hierarchy2"/>
    <dgm:cxn modelId="{378DD4B9-5C0E-4055-97E6-FBF7CF6E5309}" type="presOf" srcId="{0D415DF8-2A1E-4229-AF56-5FFD6380A76E}" destId="{82EB8B92-3932-4B2D-8C42-2606E6BF0C16}" srcOrd="0" destOrd="0" presId="urn:microsoft.com/office/officeart/2005/8/layout/hierarchy2"/>
    <dgm:cxn modelId="{5F7CFA55-6FFF-43BE-A62C-2636707BC240}" srcId="{3CDD2B5B-8348-4DB0-9EF4-DC0DD58C0FBA}" destId="{7FF44125-021D-4EF0-858E-4FE5CEE3D470}" srcOrd="0" destOrd="0" parTransId="{48EB74A8-3EC6-479B-B99F-89041F8CAB79}" sibTransId="{09E8B83E-E5B9-4F95-BA78-752AD790839F}"/>
    <dgm:cxn modelId="{E92C98C4-7AD9-4A90-A340-488360BFEC6E}" type="presOf" srcId="{DDEC6375-80B2-4FDF-B202-B10141295EDA}" destId="{4A54CE0C-D7C2-49FD-91B3-CDDED8F20203}" srcOrd="0" destOrd="0" presId="urn:microsoft.com/office/officeart/2005/8/layout/hierarchy2"/>
    <dgm:cxn modelId="{5A19C865-28CF-41E6-BC8D-9803C64E5FAF}" type="presOf" srcId="{48EB74A8-3EC6-479B-B99F-89041F8CAB79}" destId="{A2D1A70D-39AE-4528-ABC3-96E7A7D311E9}" srcOrd="1" destOrd="0" presId="urn:microsoft.com/office/officeart/2005/8/layout/hierarchy2"/>
    <dgm:cxn modelId="{C2FE29D4-FEF4-4DAE-A1AA-5F1B03D8BB0B}" type="presOf" srcId="{84F96270-796D-455C-A19A-6D78838323EE}" destId="{BD93EA64-A3A3-4045-AAAB-7EC1D3CA0599}" srcOrd="0" destOrd="0" presId="urn:microsoft.com/office/officeart/2005/8/layout/hierarchy2"/>
    <dgm:cxn modelId="{DB13375F-C260-44E5-B415-16EC1979BF08}" type="presOf" srcId="{D139B013-4F42-4CC6-B7A0-B633BD43EAFE}" destId="{589A9458-5089-4D74-94B3-FA447E66FA3A}" srcOrd="1" destOrd="0" presId="urn:microsoft.com/office/officeart/2005/8/layout/hierarchy2"/>
    <dgm:cxn modelId="{E4324DC7-046A-43A3-98C1-1CF1F8CCC65E}" srcId="{3CDD2B5B-8348-4DB0-9EF4-DC0DD58C0FBA}" destId="{6C9D3207-321E-4805-92DD-334F7FB5F777}" srcOrd="2" destOrd="0" parTransId="{BBE96DF9-77F6-45E3-93B8-BD709C20D66B}" sibTransId="{434CF3C5-B099-459B-B1BB-0DF34F753D72}"/>
    <dgm:cxn modelId="{B1A79427-E134-4EFD-83E3-E69F0D375132}" type="presOf" srcId="{E157EDE8-06F3-447A-AC28-19BBDE778C8C}" destId="{38351920-497B-4776-BA96-3A6E1E7B563A}" srcOrd="0" destOrd="0" presId="urn:microsoft.com/office/officeart/2005/8/layout/hierarchy2"/>
    <dgm:cxn modelId="{710993BD-DA04-4319-B59B-EC018FB1F0A1}" type="presOf" srcId="{E1D4975B-B990-4F78-B739-52DF67061E74}" destId="{A0F30EE9-CAC7-4B1B-9A1C-9941FD0AD0FB}" srcOrd="1" destOrd="0" presId="urn:microsoft.com/office/officeart/2005/8/layout/hierarchy2"/>
    <dgm:cxn modelId="{519D2056-129E-4C3A-B0C2-E5AFC9D8E459}" type="presOf" srcId="{6C9D3207-321E-4805-92DD-334F7FB5F777}" destId="{76840802-2466-4ACA-A2B3-258901C4AEAF}" srcOrd="0" destOrd="0" presId="urn:microsoft.com/office/officeart/2005/8/layout/hierarchy2"/>
    <dgm:cxn modelId="{2032D662-63C3-4E1B-9FA0-4D56D7A3D0A3}" type="presOf" srcId="{3460353A-E6D2-4608-8ABB-789F5ABC06E3}" destId="{C4871636-0AE7-4E10-A8A2-4C929A44F882}" srcOrd="1" destOrd="0" presId="urn:microsoft.com/office/officeart/2005/8/layout/hierarchy2"/>
    <dgm:cxn modelId="{6AAA93C9-C449-4155-B746-14E4E9D33FC2}" type="presOf" srcId="{086A1E66-80C8-4224-AABD-E51135602238}" destId="{943E13ED-06BD-4626-AFD2-449899EDB353}" srcOrd="1" destOrd="0" presId="urn:microsoft.com/office/officeart/2005/8/layout/hierarchy2"/>
    <dgm:cxn modelId="{378C0DC8-14C1-4DE3-9A36-EB247B934169}" type="presOf" srcId="{4552A5EC-49DE-44D8-82F3-1E461B898D48}" destId="{C9C9ABCB-6B8B-4939-BF0B-06B5E7CF0D1B}" srcOrd="0" destOrd="0" presId="urn:microsoft.com/office/officeart/2005/8/layout/hierarchy2"/>
    <dgm:cxn modelId="{8E95A94B-8484-4E9E-A883-6950CC4281B6}" srcId="{79933635-B29D-46A0-99DE-7BEBCBCCADC1}" destId="{ECF55E6F-E50D-40E7-812D-2EE254F61D07}" srcOrd="0" destOrd="0" parTransId="{CC45BD14-0C51-407E-9942-8EA61D9F1947}" sibTransId="{64E1E674-925E-4B27-B48B-8ECCD1DC51A3}"/>
    <dgm:cxn modelId="{2897BA26-6FC9-4863-9F5D-C399197051D3}" type="presOf" srcId="{9B2CB86B-C36B-47E6-B5B7-0399234DCD13}" destId="{FD3CD55E-2FDA-45DB-AB66-1CB7EC366CC3}" srcOrd="0" destOrd="0" presId="urn:microsoft.com/office/officeart/2005/8/layout/hierarchy2"/>
    <dgm:cxn modelId="{A1562141-FA4C-4413-94F8-4EACC6C36E2F}" srcId="{E157EDE8-06F3-447A-AC28-19BBDE778C8C}" destId="{4552A5EC-49DE-44D8-82F3-1E461B898D48}" srcOrd="0" destOrd="0" parTransId="{DDEC6375-80B2-4FDF-B202-B10141295EDA}" sibTransId="{6D8AB3D8-9A48-4A88-AA0E-42D1C004E01E}"/>
    <dgm:cxn modelId="{A44A74E5-3A25-4765-9CF2-7AA8BF8E5F44}" type="presOf" srcId="{ECF55E6F-E50D-40E7-812D-2EE254F61D07}" destId="{B43AF7B2-D944-427C-9043-1031934556E9}" srcOrd="0" destOrd="0" presId="urn:microsoft.com/office/officeart/2005/8/layout/hierarchy2"/>
    <dgm:cxn modelId="{24788FFB-7F69-42C6-A63D-C233330543F3}" type="presOf" srcId="{D139B013-4F42-4CC6-B7A0-B633BD43EAFE}" destId="{6E644F3B-24B1-4416-BB79-C4ECE3FD22F4}" srcOrd="0" destOrd="0" presId="urn:microsoft.com/office/officeart/2005/8/layout/hierarchy2"/>
    <dgm:cxn modelId="{E9B3789C-144A-4266-A104-41F590BB383E}" type="presOf" srcId="{9B2CB86B-C36B-47E6-B5B7-0399234DCD13}" destId="{8F5989B3-5566-4F9E-9684-3E0F14400ECB}" srcOrd="1" destOrd="0" presId="urn:microsoft.com/office/officeart/2005/8/layout/hierarchy2"/>
    <dgm:cxn modelId="{C79F05EF-1C46-4CDE-B496-1DAC3AFF4796}" type="presOf" srcId="{AE53238A-A4EB-4F71-9AC2-1F2306E00317}" destId="{14ED1D43-FBFE-4114-907D-B30640641AA0}" srcOrd="0" destOrd="0" presId="urn:microsoft.com/office/officeart/2005/8/layout/hierarchy2"/>
    <dgm:cxn modelId="{FA006656-D760-4AA3-8067-901B5A440A16}" type="presOf" srcId="{0AC0FF23-F914-40AC-BA6C-10F49C0DED0F}" destId="{02892409-81B5-43E8-8A2F-ADB6DDD268E1}" srcOrd="0" destOrd="0" presId="urn:microsoft.com/office/officeart/2005/8/layout/hierarchy2"/>
    <dgm:cxn modelId="{4D9832E6-CBEC-4BA6-B9C9-2EE4066897E7}" type="presOf" srcId="{48EB74A8-3EC6-479B-B99F-89041F8CAB79}" destId="{B7264BFD-539A-4F69-ADA2-BBDBA79A32EC}" srcOrd="0" destOrd="0" presId="urn:microsoft.com/office/officeart/2005/8/layout/hierarchy2"/>
    <dgm:cxn modelId="{BD6BE874-BD9B-48CE-9CDA-278CEFCB976C}" type="presParOf" srcId="{AC809410-04E6-4BDF-9F30-A9039BCBDDD9}" destId="{05528E05-7C2F-4922-80CE-82406845AA97}" srcOrd="0" destOrd="0" presId="urn:microsoft.com/office/officeart/2005/8/layout/hierarchy2"/>
    <dgm:cxn modelId="{135C51A9-9DE5-4829-8612-29A64D574B9D}" type="presParOf" srcId="{05528E05-7C2F-4922-80CE-82406845AA97}" destId="{D29ECE07-F65E-4B39-BD44-10C5340EE663}" srcOrd="0" destOrd="0" presId="urn:microsoft.com/office/officeart/2005/8/layout/hierarchy2"/>
    <dgm:cxn modelId="{AD0AB543-F077-449B-AE56-F68E66754D1C}" type="presParOf" srcId="{05528E05-7C2F-4922-80CE-82406845AA97}" destId="{B33E592A-58F9-4BB3-BD7A-F3145EF71698}" srcOrd="1" destOrd="0" presId="urn:microsoft.com/office/officeart/2005/8/layout/hierarchy2"/>
    <dgm:cxn modelId="{561AC6E2-052B-4603-8C1D-D0910C46BDBE}" type="presParOf" srcId="{B33E592A-58F9-4BB3-BD7A-F3145EF71698}" destId="{B7264BFD-539A-4F69-ADA2-BBDBA79A32EC}" srcOrd="0" destOrd="0" presId="urn:microsoft.com/office/officeart/2005/8/layout/hierarchy2"/>
    <dgm:cxn modelId="{183195D7-7EEE-41D2-AE4C-8C6FB4E98C18}" type="presParOf" srcId="{B7264BFD-539A-4F69-ADA2-BBDBA79A32EC}" destId="{A2D1A70D-39AE-4528-ABC3-96E7A7D311E9}" srcOrd="0" destOrd="0" presId="urn:microsoft.com/office/officeart/2005/8/layout/hierarchy2"/>
    <dgm:cxn modelId="{2CCB8C24-EF26-4902-9EF7-B75312D0BDE3}" type="presParOf" srcId="{B33E592A-58F9-4BB3-BD7A-F3145EF71698}" destId="{4DB2043A-41EA-4519-956E-075E4521C5CA}" srcOrd="1" destOrd="0" presId="urn:microsoft.com/office/officeart/2005/8/layout/hierarchy2"/>
    <dgm:cxn modelId="{3D42D5B7-3288-4C3A-9BE3-9CE816698AFD}" type="presParOf" srcId="{4DB2043A-41EA-4519-956E-075E4521C5CA}" destId="{67240BB7-9C5D-4D42-BD04-3AE0992C19BB}" srcOrd="0" destOrd="0" presId="urn:microsoft.com/office/officeart/2005/8/layout/hierarchy2"/>
    <dgm:cxn modelId="{CC603CC6-1B46-4E53-83E0-15058A3859D7}" type="presParOf" srcId="{4DB2043A-41EA-4519-956E-075E4521C5CA}" destId="{FC1768AE-DD39-4D42-B006-C7198CD39252}" srcOrd="1" destOrd="0" presId="urn:microsoft.com/office/officeart/2005/8/layout/hierarchy2"/>
    <dgm:cxn modelId="{93B8AB6B-BBB5-4F80-B5AA-24CE4B435616}" type="presParOf" srcId="{FC1768AE-DD39-4D42-B006-C7198CD39252}" destId="{974883CE-6EB3-4A84-B8CA-F3B45BB078D5}" srcOrd="0" destOrd="0" presId="urn:microsoft.com/office/officeart/2005/8/layout/hierarchy2"/>
    <dgm:cxn modelId="{00895705-05AF-448B-9A73-480581A10F59}" type="presParOf" srcId="{974883CE-6EB3-4A84-B8CA-F3B45BB078D5}" destId="{8F9F3CCF-CA97-41DB-9224-5925BEBEC963}" srcOrd="0" destOrd="0" presId="urn:microsoft.com/office/officeart/2005/8/layout/hierarchy2"/>
    <dgm:cxn modelId="{D7E3BB44-F070-4800-90B4-E5AA2A7270BF}" type="presParOf" srcId="{FC1768AE-DD39-4D42-B006-C7198CD39252}" destId="{F9793361-3A6C-4EC6-AA69-D47244402456}" srcOrd="1" destOrd="0" presId="urn:microsoft.com/office/officeart/2005/8/layout/hierarchy2"/>
    <dgm:cxn modelId="{34E8D59B-A94F-4FD6-85DC-30514F31AC14}" type="presParOf" srcId="{F9793361-3A6C-4EC6-AA69-D47244402456}" destId="{73904C13-8B44-43C1-ACFA-E79AC6BA028D}" srcOrd="0" destOrd="0" presId="urn:microsoft.com/office/officeart/2005/8/layout/hierarchy2"/>
    <dgm:cxn modelId="{55653355-CEE5-48EE-A21E-44EE23669E9D}" type="presParOf" srcId="{F9793361-3A6C-4EC6-AA69-D47244402456}" destId="{42B8964F-6936-4A68-8DE6-C6C5733F3107}" srcOrd="1" destOrd="0" presId="urn:microsoft.com/office/officeart/2005/8/layout/hierarchy2"/>
    <dgm:cxn modelId="{8A0E9014-C036-4054-845E-934CD62155FE}" type="presParOf" srcId="{42B8964F-6936-4A68-8DE6-C6C5733F3107}" destId="{02892409-81B5-43E8-8A2F-ADB6DDD268E1}" srcOrd="0" destOrd="0" presId="urn:microsoft.com/office/officeart/2005/8/layout/hierarchy2"/>
    <dgm:cxn modelId="{48D63743-7A2D-4038-8924-C8E1FF71523F}" type="presParOf" srcId="{02892409-81B5-43E8-8A2F-ADB6DDD268E1}" destId="{573CB7FC-9E54-4269-9946-117901F5A1AF}" srcOrd="0" destOrd="0" presId="urn:microsoft.com/office/officeart/2005/8/layout/hierarchy2"/>
    <dgm:cxn modelId="{95417445-292D-4B7F-A058-584AF6AAD791}" type="presParOf" srcId="{42B8964F-6936-4A68-8DE6-C6C5733F3107}" destId="{044A6254-88A5-4CDD-BE03-FD340DCAAF76}" srcOrd="1" destOrd="0" presId="urn:microsoft.com/office/officeart/2005/8/layout/hierarchy2"/>
    <dgm:cxn modelId="{E1A06116-6D3F-43A8-8C38-AC65E551CFEA}" type="presParOf" srcId="{044A6254-88A5-4CDD-BE03-FD340DCAAF76}" destId="{75B91B5D-45B8-45DA-942E-A7F12DDC03E2}" srcOrd="0" destOrd="0" presId="urn:microsoft.com/office/officeart/2005/8/layout/hierarchy2"/>
    <dgm:cxn modelId="{78FDC418-2E92-4BB0-999F-B1E88466E533}" type="presParOf" srcId="{044A6254-88A5-4CDD-BE03-FD340DCAAF76}" destId="{8ED8E424-6803-4610-B2CF-E49B92DB5F02}" srcOrd="1" destOrd="0" presId="urn:microsoft.com/office/officeart/2005/8/layout/hierarchy2"/>
    <dgm:cxn modelId="{4A0BF1D0-DB46-4448-BBF1-20B3F3AF8600}" type="presParOf" srcId="{FC1768AE-DD39-4D42-B006-C7198CD39252}" destId="{0BC9650B-20E9-40E2-B2B4-4ABFE8059FDC}" srcOrd="2" destOrd="0" presId="urn:microsoft.com/office/officeart/2005/8/layout/hierarchy2"/>
    <dgm:cxn modelId="{BECB938D-2D35-4E37-8327-DD818C7A3DBF}" type="presParOf" srcId="{0BC9650B-20E9-40E2-B2B4-4ABFE8059FDC}" destId="{44BF96DF-3C9E-4A1A-8A09-9613606FC84C}" srcOrd="0" destOrd="0" presId="urn:microsoft.com/office/officeart/2005/8/layout/hierarchy2"/>
    <dgm:cxn modelId="{086CE854-FA94-441A-809C-A8A5BE05C6EF}" type="presParOf" srcId="{FC1768AE-DD39-4D42-B006-C7198CD39252}" destId="{8AA53C87-7DF8-489C-9DDD-4A951F438128}" srcOrd="3" destOrd="0" presId="urn:microsoft.com/office/officeart/2005/8/layout/hierarchy2"/>
    <dgm:cxn modelId="{72CD421C-15EC-4B85-8034-CB2BF9B01D56}" type="presParOf" srcId="{8AA53C87-7DF8-489C-9DDD-4A951F438128}" destId="{38351920-497B-4776-BA96-3A6E1E7B563A}" srcOrd="0" destOrd="0" presId="urn:microsoft.com/office/officeart/2005/8/layout/hierarchy2"/>
    <dgm:cxn modelId="{64454A81-7763-40D8-8FC7-F0748574B189}" type="presParOf" srcId="{8AA53C87-7DF8-489C-9DDD-4A951F438128}" destId="{6102D542-7B2F-425F-B4F3-1FC3F40F8840}" srcOrd="1" destOrd="0" presId="urn:microsoft.com/office/officeart/2005/8/layout/hierarchy2"/>
    <dgm:cxn modelId="{FF9980DE-99B0-4E16-B941-2FF4D7AAA93E}" type="presParOf" srcId="{6102D542-7B2F-425F-B4F3-1FC3F40F8840}" destId="{4A54CE0C-D7C2-49FD-91B3-CDDED8F20203}" srcOrd="0" destOrd="0" presId="urn:microsoft.com/office/officeart/2005/8/layout/hierarchy2"/>
    <dgm:cxn modelId="{A5389CB7-4403-41D3-9EFE-4F9984009854}" type="presParOf" srcId="{4A54CE0C-D7C2-49FD-91B3-CDDED8F20203}" destId="{80E39D68-F490-406F-9FCE-6C7B69AC5D10}" srcOrd="0" destOrd="0" presId="urn:microsoft.com/office/officeart/2005/8/layout/hierarchy2"/>
    <dgm:cxn modelId="{0B21D01A-A375-4E13-888B-0F157CCCEED1}" type="presParOf" srcId="{6102D542-7B2F-425F-B4F3-1FC3F40F8840}" destId="{1FF7E7F5-6A5D-4FA1-A1FA-152E89B62D55}" srcOrd="1" destOrd="0" presId="urn:microsoft.com/office/officeart/2005/8/layout/hierarchy2"/>
    <dgm:cxn modelId="{7A6FEDF2-964E-4292-8422-477E8FA403D3}" type="presParOf" srcId="{1FF7E7F5-6A5D-4FA1-A1FA-152E89B62D55}" destId="{C9C9ABCB-6B8B-4939-BF0B-06B5E7CF0D1B}" srcOrd="0" destOrd="0" presId="urn:microsoft.com/office/officeart/2005/8/layout/hierarchy2"/>
    <dgm:cxn modelId="{A38E1799-C0E7-46A8-BD20-DB52CE62BB1C}" type="presParOf" srcId="{1FF7E7F5-6A5D-4FA1-A1FA-152E89B62D55}" destId="{C5F35690-BC97-4115-B2E4-9D8205690EF7}" srcOrd="1" destOrd="0" presId="urn:microsoft.com/office/officeart/2005/8/layout/hierarchy2"/>
    <dgm:cxn modelId="{33F265A4-4B17-4B8C-AB10-E6B925720995}" type="presParOf" srcId="{FC1768AE-DD39-4D42-B006-C7198CD39252}" destId="{BD93EA64-A3A3-4045-AAAB-7EC1D3CA0599}" srcOrd="4" destOrd="0" presId="urn:microsoft.com/office/officeart/2005/8/layout/hierarchy2"/>
    <dgm:cxn modelId="{A3F8B498-CCD3-42FA-BE17-1D4F88D88EF8}" type="presParOf" srcId="{BD93EA64-A3A3-4045-AAAB-7EC1D3CA0599}" destId="{945A4155-AE49-4E37-A9F1-14129868D2CB}" srcOrd="0" destOrd="0" presId="urn:microsoft.com/office/officeart/2005/8/layout/hierarchy2"/>
    <dgm:cxn modelId="{D9980FFB-26F3-4B20-B3A0-D2DDDC523E9A}" type="presParOf" srcId="{FC1768AE-DD39-4D42-B006-C7198CD39252}" destId="{D54BBF1F-BA3D-4267-97A4-7DA7797B87BC}" srcOrd="5" destOrd="0" presId="urn:microsoft.com/office/officeart/2005/8/layout/hierarchy2"/>
    <dgm:cxn modelId="{4DA34C2B-AB9D-4582-83F0-873D82514A6D}" type="presParOf" srcId="{D54BBF1F-BA3D-4267-97A4-7DA7797B87BC}" destId="{AE4705E3-DD5D-40C1-997D-780E582B79F3}" srcOrd="0" destOrd="0" presId="urn:microsoft.com/office/officeart/2005/8/layout/hierarchy2"/>
    <dgm:cxn modelId="{E8450ABC-C646-41DD-AE29-7B5A43D987EC}" type="presParOf" srcId="{D54BBF1F-BA3D-4267-97A4-7DA7797B87BC}" destId="{C55E65F2-A132-403C-8588-EA18A066C165}" srcOrd="1" destOrd="0" presId="urn:microsoft.com/office/officeart/2005/8/layout/hierarchy2"/>
    <dgm:cxn modelId="{06ED7D82-1CA5-4E8E-B829-6D59FF43C495}" type="presParOf" srcId="{C55E65F2-A132-403C-8588-EA18A066C165}" destId="{B8C94512-FC6A-4A69-B3BF-D0ED06FEFF62}" srcOrd="0" destOrd="0" presId="urn:microsoft.com/office/officeart/2005/8/layout/hierarchy2"/>
    <dgm:cxn modelId="{43FAA67A-E542-4D43-85EA-E6447105903E}" type="presParOf" srcId="{B8C94512-FC6A-4A69-B3BF-D0ED06FEFF62}" destId="{A0F30EE9-CAC7-4B1B-9A1C-9941FD0AD0FB}" srcOrd="0" destOrd="0" presId="urn:microsoft.com/office/officeart/2005/8/layout/hierarchy2"/>
    <dgm:cxn modelId="{6F552033-599F-4E06-8ED8-F06FE0BBDB0F}" type="presParOf" srcId="{C55E65F2-A132-403C-8588-EA18A066C165}" destId="{4C72E7A2-C854-4C9F-964E-067C7786A78D}" srcOrd="1" destOrd="0" presId="urn:microsoft.com/office/officeart/2005/8/layout/hierarchy2"/>
    <dgm:cxn modelId="{E5493514-9907-4E98-8409-3096D66331EA}" type="presParOf" srcId="{4C72E7A2-C854-4C9F-964E-067C7786A78D}" destId="{3D0C6A92-E16F-46D1-B313-3E48615B5276}" srcOrd="0" destOrd="0" presId="urn:microsoft.com/office/officeart/2005/8/layout/hierarchy2"/>
    <dgm:cxn modelId="{6F6024AC-9874-4F66-970E-933E53F2AF62}" type="presParOf" srcId="{4C72E7A2-C854-4C9F-964E-067C7786A78D}" destId="{3E217B43-C0F1-4606-BBCF-33695AF37718}" srcOrd="1" destOrd="0" presId="urn:microsoft.com/office/officeart/2005/8/layout/hierarchy2"/>
    <dgm:cxn modelId="{A2C475D7-55DB-414C-B31F-A2EB1BE344FD}" type="presParOf" srcId="{B33E592A-58F9-4BB3-BD7A-F3145EF71698}" destId="{C89481F3-A700-4150-B9BC-A85C8C96F7F1}" srcOrd="2" destOrd="0" presId="urn:microsoft.com/office/officeart/2005/8/layout/hierarchy2"/>
    <dgm:cxn modelId="{7A857D70-AE58-4211-ABDC-CD081664CA42}" type="presParOf" srcId="{C89481F3-A700-4150-B9BC-A85C8C96F7F1}" destId="{564CACF7-8A3F-43EA-B44C-7C5D0B274CB6}" srcOrd="0" destOrd="0" presId="urn:microsoft.com/office/officeart/2005/8/layout/hierarchy2"/>
    <dgm:cxn modelId="{586ECEE0-E03D-45F5-B1D4-16AA17C2F125}" type="presParOf" srcId="{B33E592A-58F9-4BB3-BD7A-F3145EF71698}" destId="{A3D111CB-D282-4E92-809A-1460C67EDC36}" srcOrd="3" destOrd="0" presId="urn:microsoft.com/office/officeart/2005/8/layout/hierarchy2"/>
    <dgm:cxn modelId="{C783ED40-E77E-4352-BCB7-3F45B7865CDC}" type="presParOf" srcId="{A3D111CB-D282-4E92-809A-1460C67EDC36}" destId="{72045B15-20F8-41AE-A35A-DFABA12C8EF8}" srcOrd="0" destOrd="0" presId="urn:microsoft.com/office/officeart/2005/8/layout/hierarchy2"/>
    <dgm:cxn modelId="{7577AEF5-5BD4-4525-98EB-184BCF22E272}" type="presParOf" srcId="{A3D111CB-D282-4E92-809A-1460C67EDC36}" destId="{6667C519-FD3B-4E61-B2ED-775C509E6EA4}" srcOrd="1" destOrd="0" presId="urn:microsoft.com/office/officeart/2005/8/layout/hierarchy2"/>
    <dgm:cxn modelId="{887ACB7B-4469-4912-B471-45D3B2D10EC1}" type="presParOf" srcId="{6667C519-FD3B-4E61-B2ED-775C509E6EA4}" destId="{82EB8B92-3932-4B2D-8C42-2606E6BF0C16}" srcOrd="0" destOrd="0" presId="urn:microsoft.com/office/officeart/2005/8/layout/hierarchy2"/>
    <dgm:cxn modelId="{2FF3956E-6C86-413D-AC83-761CDEDF297B}" type="presParOf" srcId="{82EB8B92-3932-4B2D-8C42-2606E6BF0C16}" destId="{ABD4EAF7-ACB6-422B-9FB2-CBB38F64CBA4}" srcOrd="0" destOrd="0" presId="urn:microsoft.com/office/officeart/2005/8/layout/hierarchy2"/>
    <dgm:cxn modelId="{0A7F4638-940B-43CC-9C87-B66F49ECD5CF}" type="presParOf" srcId="{6667C519-FD3B-4E61-B2ED-775C509E6EA4}" destId="{D658C5D4-4BBB-4260-906D-EC262A7E67B6}" srcOrd="1" destOrd="0" presId="urn:microsoft.com/office/officeart/2005/8/layout/hierarchy2"/>
    <dgm:cxn modelId="{C540F3B0-19E9-40E3-A6E4-24869DEB34F6}" type="presParOf" srcId="{D658C5D4-4BBB-4260-906D-EC262A7E67B6}" destId="{ACA8C96C-650B-46C2-8F46-88A5CAF3C2A1}" srcOrd="0" destOrd="0" presId="urn:microsoft.com/office/officeart/2005/8/layout/hierarchy2"/>
    <dgm:cxn modelId="{4F193C04-8562-42D8-A722-CC2844B59555}" type="presParOf" srcId="{D658C5D4-4BBB-4260-906D-EC262A7E67B6}" destId="{16D3014B-3635-495D-890E-E3E2D2E8A433}" srcOrd="1" destOrd="0" presId="urn:microsoft.com/office/officeart/2005/8/layout/hierarchy2"/>
    <dgm:cxn modelId="{7DB50302-A636-4080-AC81-D1C9F0BD7B72}" type="presParOf" srcId="{6667C519-FD3B-4E61-B2ED-775C509E6EA4}" destId="{8FF83C4E-40CA-43BC-A76A-C8D61305A331}" srcOrd="2" destOrd="0" presId="urn:microsoft.com/office/officeart/2005/8/layout/hierarchy2"/>
    <dgm:cxn modelId="{372F9724-BE74-45BE-B1F8-1DB009A059BB}" type="presParOf" srcId="{8FF83C4E-40CA-43BC-A76A-C8D61305A331}" destId="{C4871636-0AE7-4E10-A8A2-4C929A44F882}" srcOrd="0" destOrd="0" presId="urn:microsoft.com/office/officeart/2005/8/layout/hierarchy2"/>
    <dgm:cxn modelId="{84E59D42-BB3E-4354-80DC-739F3FFCC9E2}" type="presParOf" srcId="{6667C519-FD3B-4E61-B2ED-775C509E6EA4}" destId="{653E28A2-3DBC-431B-8A77-D99BBF947478}" srcOrd="3" destOrd="0" presId="urn:microsoft.com/office/officeart/2005/8/layout/hierarchy2"/>
    <dgm:cxn modelId="{88ADCC71-BD62-47C1-A406-D1908A32A91B}" type="presParOf" srcId="{653E28A2-3DBC-431B-8A77-D99BBF947478}" destId="{579B328A-9428-4F78-B32E-D3B411A3B8F2}" srcOrd="0" destOrd="0" presId="urn:microsoft.com/office/officeart/2005/8/layout/hierarchy2"/>
    <dgm:cxn modelId="{EC360281-F8FE-4D50-8424-253E24B01768}" type="presParOf" srcId="{653E28A2-3DBC-431B-8A77-D99BBF947478}" destId="{62A8D1CA-FD8C-4978-ACDE-EDD4DC590854}" srcOrd="1" destOrd="0" presId="urn:microsoft.com/office/officeart/2005/8/layout/hierarchy2"/>
    <dgm:cxn modelId="{5443AE3F-5E38-421A-BD02-3D196611A69E}" type="presParOf" srcId="{B33E592A-58F9-4BB3-BD7A-F3145EF71698}" destId="{AFBCD574-9A54-4A0E-8310-47CDE7FA8AC9}" srcOrd="4" destOrd="0" presId="urn:microsoft.com/office/officeart/2005/8/layout/hierarchy2"/>
    <dgm:cxn modelId="{D41FDA73-DE73-44E1-A9BC-9D8227CAEC0C}" type="presParOf" srcId="{AFBCD574-9A54-4A0E-8310-47CDE7FA8AC9}" destId="{A52EE4CA-F672-4DF4-B6E4-0A5E2C5D6CEB}" srcOrd="0" destOrd="0" presId="urn:microsoft.com/office/officeart/2005/8/layout/hierarchy2"/>
    <dgm:cxn modelId="{7A863BBE-DBCE-47B8-A432-6CEFE9C02B2C}" type="presParOf" srcId="{B33E592A-58F9-4BB3-BD7A-F3145EF71698}" destId="{47659D23-785E-4A34-8388-B3871F7BB857}" srcOrd="5" destOrd="0" presId="urn:microsoft.com/office/officeart/2005/8/layout/hierarchy2"/>
    <dgm:cxn modelId="{7049E5A7-531C-44B7-98F2-2F942ACDC8CD}" type="presParOf" srcId="{47659D23-785E-4A34-8388-B3871F7BB857}" destId="{76840802-2466-4ACA-A2B3-258901C4AEAF}" srcOrd="0" destOrd="0" presId="urn:microsoft.com/office/officeart/2005/8/layout/hierarchy2"/>
    <dgm:cxn modelId="{DBCBE499-031E-4F58-AADD-C4C819375022}" type="presParOf" srcId="{47659D23-785E-4A34-8388-B3871F7BB857}" destId="{F509761A-36EC-4E45-BE0F-5E8BE2E53AFE}" srcOrd="1" destOrd="0" presId="urn:microsoft.com/office/officeart/2005/8/layout/hierarchy2"/>
    <dgm:cxn modelId="{35722866-5937-4EF3-ADBF-52A65CC65009}" type="presParOf" srcId="{F509761A-36EC-4E45-BE0F-5E8BE2E53AFE}" destId="{FD3CD55E-2FDA-45DB-AB66-1CB7EC366CC3}" srcOrd="0" destOrd="0" presId="urn:microsoft.com/office/officeart/2005/8/layout/hierarchy2"/>
    <dgm:cxn modelId="{92A3CB9E-5174-42AD-B5CC-C6CEB1F22C17}" type="presParOf" srcId="{FD3CD55E-2FDA-45DB-AB66-1CB7EC366CC3}" destId="{8F5989B3-5566-4F9E-9684-3E0F14400ECB}" srcOrd="0" destOrd="0" presId="urn:microsoft.com/office/officeart/2005/8/layout/hierarchy2"/>
    <dgm:cxn modelId="{06B96A66-73D7-48FE-8B38-EA0AFCBDCDD2}" type="presParOf" srcId="{F509761A-36EC-4E45-BE0F-5E8BE2E53AFE}" destId="{0C3C9FEB-6E24-4E26-91C7-33D8E829782B}" srcOrd="1" destOrd="0" presId="urn:microsoft.com/office/officeart/2005/8/layout/hierarchy2"/>
    <dgm:cxn modelId="{393344D3-3052-497C-85E1-E653B19269F4}" type="presParOf" srcId="{0C3C9FEB-6E24-4E26-91C7-33D8E829782B}" destId="{D019893C-5E26-44F8-93FD-22D866EB2848}" srcOrd="0" destOrd="0" presId="urn:microsoft.com/office/officeart/2005/8/layout/hierarchy2"/>
    <dgm:cxn modelId="{739E43FB-9911-4EBD-970A-7174D2EF9B46}" type="presParOf" srcId="{0C3C9FEB-6E24-4E26-91C7-33D8E829782B}" destId="{A5BEB7BD-19DD-41FC-8E66-CB5C9BF0C61E}" srcOrd="1" destOrd="0" presId="urn:microsoft.com/office/officeart/2005/8/layout/hierarchy2"/>
    <dgm:cxn modelId="{383DD616-5EB1-4DC8-9FFB-8A6711B81F72}" type="presParOf" srcId="{A5BEB7BD-19DD-41FC-8E66-CB5C9BF0C61E}" destId="{C188D89C-098C-4C95-A8BC-1D61B8AD16D9}" srcOrd="0" destOrd="0" presId="urn:microsoft.com/office/officeart/2005/8/layout/hierarchy2"/>
    <dgm:cxn modelId="{1CBF5341-8AA9-4A2D-898E-04506FE75647}" type="presParOf" srcId="{C188D89C-098C-4C95-A8BC-1D61B8AD16D9}" destId="{2F49AC98-F674-477B-9DB2-99933F32C4CA}" srcOrd="0" destOrd="0" presId="urn:microsoft.com/office/officeart/2005/8/layout/hierarchy2"/>
    <dgm:cxn modelId="{C24D76CB-C512-4F01-A723-012314C68C3C}" type="presParOf" srcId="{A5BEB7BD-19DD-41FC-8E66-CB5C9BF0C61E}" destId="{86EF46BE-A6E3-480E-AE12-976679C1F8E9}" srcOrd="1" destOrd="0" presId="urn:microsoft.com/office/officeart/2005/8/layout/hierarchy2"/>
    <dgm:cxn modelId="{0F1B6B47-5855-4A79-A7E4-CB012E52522C}" type="presParOf" srcId="{86EF46BE-A6E3-480E-AE12-976679C1F8E9}" destId="{B43AF7B2-D944-427C-9043-1031934556E9}" srcOrd="0" destOrd="0" presId="urn:microsoft.com/office/officeart/2005/8/layout/hierarchy2"/>
    <dgm:cxn modelId="{524C0800-5C1F-4F60-81F4-3E5536C9C502}" type="presParOf" srcId="{86EF46BE-A6E3-480E-AE12-976679C1F8E9}" destId="{5801B57F-7F10-4B37-9FE6-4F650B1AC21C}" srcOrd="1" destOrd="0" presId="urn:microsoft.com/office/officeart/2005/8/layout/hierarchy2"/>
    <dgm:cxn modelId="{93EC9769-B46E-4531-9242-8B7E345E322E}" type="presParOf" srcId="{F509761A-36EC-4E45-BE0F-5E8BE2E53AFE}" destId="{7CA022FF-ECDB-455D-B92D-B8F9C03DE3D4}" srcOrd="2" destOrd="0" presId="urn:microsoft.com/office/officeart/2005/8/layout/hierarchy2"/>
    <dgm:cxn modelId="{80E86047-A322-4174-8184-590D6AF7C91E}" type="presParOf" srcId="{7CA022FF-ECDB-455D-B92D-B8F9C03DE3D4}" destId="{943E13ED-06BD-4626-AFD2-449899EDB353}" srcOrd="0" destOrd="0" presId="urn:microsoft.com/office/officeart/2005/8/layout/hierarchy2"/>
    <dgm:cxn modelId="{DC148BC3-4C39-454A-81E3-B9AC0028C17D}" type="presParOf" srcId="{F509761A-36EC-4E45-BE0F-5E8BE2E53AFE}" destId="{20EAE863-1458-4BF4-9764-5555F0E41485}" srcOrd="3" destOrd="0" presId="urn:microsoft.com/office/officeart/2005/8/layout/hierarchy2"/>
    <dgm:cxn modelId="{F5E90998-BEAF-47DD-86EE-A7156206514A}" type="presParOf" srcId="{20EAE863-1458-4BF4-9764-5555F0E41485}" destId="{E5F169D3-32B8-45C8-9EE2-DB83E1DB8458}" srcOrd="0" destOrd="0" presId="urn:microsoft.com/office/officeart/2005/8/layout/hierarchy2"/>
    <dgm:cxn modelId="{58D9F699-5136-4BE9-A72D-969BCB0B818E}" type="presParOf" srcId="{20EAE863-1458-4BF4-9764-5555F0E41485}" destId="{D68C139E-E9A6-4C08-B013-EBC56DDE119C}" srcOrd="1" destOrd="0" presId="urn:microsoft.com/office/officeart/2005/8/layout/hierarchy2"/>
    <dgm:cxn modelId="{C897CDCC-04D3-4E8B-BAAD-7F59392BCF57}" type="presParOf" srcId="{D68C139E-E9A6-4C08-B013-EBC56DDE119C}" destId="{6E644F3B-24B1-4416-BB79-C4ECE3FD22F4}" srcOrd="0" destOrd="0" presId="urn:microsoft.com/office/officeart/2005/8/layout/hierarchy2"/>
    <dgm:cxn modelId="{9C09C99B-4560-4820-A18A-39D6886C387A}" type="presParOf" srcId="{6E644F3B-24B1-4416-BB79-C4ECE3FD22F4}" destId="{589A9458-5089-4D74-94B3-FA447E66FA3A}" srcOrd="0" destOrd="0" presId="urn:microsoft.com/office/officeart/2005/8/layout/hierarchy2"/>
    <dgm:cxn modelId="{2CCE4D59-DC12-4028-8638-721DC249EB03}" type="presParOf" srcId="{D68C139E-E9A6-4C08-B013-EBC56DDE119C}" destId="{DFDB3D3B-710B-4A8C-A808-88F800D824A7}" srcOrd="1" destOrd="0" presId="urn:microsoft.com/office/officeart/2005/8/layout/hierarchy2"/>
    <dgm:cxn modelId="{3885F2DF-19F5-4DBD-855A-DFDA161FCF05}" type="presParOf" srcId="{DFDB3D3B-710B-4A8C-A808-88F800D824A7}" destId="{14ED1D43-FBFE-4114-907D-B30640641AA0}" srcOrd="0" destOrd="0" presId="urn:microsoft.com/office/officeart/2005/8/layout/hierarchy2"/>
    <dgm:cxn modelId="{271BF52C-1FCC-4F9A-BEE0-A51EF28CD460}" type="presParOf" srcId="{DFDB3D3B-710B-4A8C-A808-88F800D824A7}" destId="{DD4496CC-DF2F-4AAB-9124-7CF72143BDA8}"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653462" cy="5330825"/>
        <a:chOff x="0" y="0"/>
        <a:chExt cx="8653462" cy="5330825"/>
      </a:xfrm>
    </dsp:grpSpPr>
    <dsp:sp modelId="{D29ECE07-F65E-4B39-BD44-10C5340EE663}">
      <dsp:nvSpPr>
        <dsp:cNvPr id="3" name="圆角矩形 2"/>
        <dsp:cNvSpPr/>
      </dsp:nvSpPr>
      <dsp:spPr bwMode="white">
        <a:xfrm>
          <a:off x="0" y="2361976"/>
          <a:ext cx="1391483" cy="423137"/>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Body>
        <a:bodyPr lIns="13970" tIns="13970" rIns="13970" bIns="139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200" b="1" kern="1200" dirty="0" smtClean="0">
              <a:solidFill>
                <a:schemeClr val="bg1"/>
              </a:solidFill>
              <a:latin typeface="Times New Roman" panose="02020603050405020304" pitchFamily="18" charset="0"/>
              <a:ea typeface="华文细黑" pitchFamily="2" charset="-122"/>
              <a:cs typeface="+mn-cs"/>
            </a:rPr>
            <a:t>瓶装气体</a:t>
          </a:r>
        </a:p>
      </dsp:txBody>
      <dsp:txXfrm>
        <a:off x="0" y="2361976"/>
        <a:ext cx="1391483" cy="423137"/>
      </dsp:txXfrm>
    </dsp:sp>
    <dsp:sp modelId="{B7264BFD-539A-4F69-ADA2-BBDBA79A32EC}">
      <dsp:nvSpPr>
        <dsp:cNvPr id="4" name="任意多边形 3"/>
        <dsp:cNvSpPr/>
      </dsp:nvSpPr>
      <dsp:spPr bwMode="white">
        <a:xfrm>
          <a:off x="899849" y="1956893"/>
          <a:ext cx="1248357" cy="13415"/>
        </a:xfrm>
        <a:custGeom>
          <a:avLst/>
          <a:gdLst/>
          <a:ahLst/>
          <a:cxnLst/>
          <a:pathLst>
            <a:path w="1966" h="21">
              <a:moveTo>
                <a:pt x="774" y="971"/>
              </a:moveTo>
              <a:lnTo>
                <a:pt x="1192" y="-950"/>
              </a:lnTo>
            </a:path>
          </a:pathLst>
        </a:custGeom>
      </dsp:spPr>
      <dsp:style>
        <a:lnRef idx="2">
          <a:schemeClr val="accent2"/>
        </a:lnRef>
        <a:fillRef idx="0">
          <a:schemeClr val="accent3">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899849" y="1956893"/>
        <a:ext cx="1248357" cy="13415"/>
      </dsp:txXfrm>
    </dsp:sp>
    <dsp:sp modelId="{67240BB7-9C5D-4D42-BD04-3AE0992C19BB}">
      <dsp:nvSpPr>
        <dsp:cNvPr id="5" name="圆角矩形 4"/>
        <dsp:cNvSpPr/>
      </dsp:nvSpPr>
      <dsp:spPr bwMode="white">
        <a:xfrm>
          <a:off x="1656571" y="977633"/>
          <a:ext cx="1338024" cy="752050"/>
        </a:xfrm>
        <a:prstGeom prst="roundRect">
          <a:avLst>
            <a:gd name="adj" fmla="val 10000"/>
          </a:avLst>
        </a:prstGeom>
      </dsp:spPr>
      <dsp:style>
        <a:lnRef idx="3">
          <a:schemeClr val="lt1"/>
        </a:lnRef>
        <a:fillRef idx="1">
          <a:schemeClr val="accent2">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2000" b="1" kern="1200" dirty="0" smtClean="0">
              <a:solidFill>
                <a:schemeClr val="bg1"/>
              </a:solidFill>
              <a:latin typeface="Times New Roman" panose="02020603050405020304" pitchFamily="18" charset="0"/>
              <a:ea typeface="华文细黑" pitchFamily="2" charset="-122"/>
              <a:cs typeface="+mn-cs"/>
            </a:rPr>
            <a:t>单一气体</a:t>
          </a:r>
          <a:endParaRPr lang="en-US" altLang="zh-CN" sz="2000" b="1" kern="1200" dirty="0" smtClean="0">
            <a:solidFill>
              <a:schemeClr val="bg1"/>
            </a:solidFill>
            <a:latin typeface="Times New Roman" panose="02020603050405020304" pitchFamily="18" charset="0"/>
            <a:ea typeface="华文细黑" pitchFamily="2" charset="-122"/>
            <a:cs typeface="+mn-cs"/>
          </a:endParaRPr>
        </a:p>
        <a:p>
          <a:pPr lvl="0">
            <a:lnSpc>
              <a:spcPct val="100000"/>
            </a:lnSpc>
            <a:spcBef>
              <a:spcPct val="0"/>
            </a:spcBef>
            <a:spcAft>
              <a:spcPts val="0"/>
            </a:spcAft>
          </a:pPr>
          <a:r>
            <a:rPr lang="zh-CN" altLang="en-US" sz="2000" b="1" kern="1200" dirty="0" smtClean="0">
              <a:solidFill>
                <a:schemeClr val="bg1"/>
              </a:solidFill>
              <a:latin typeface="Times New Roman" panose="02020603050405020304" pitchFamily="18" charset="0"/>
              <a:ea typeface="华文细黑" pitchFamily="2" charset="-122"/>
              <a:cs typeface="+mn-cs"/>
            </a:rPr>
            <a:t>工业纯气</a:t>
          </a:r>
        </a:p>
      </dsp:txBody>
      <dsp:txXfrm>
        <a:off x="1656571" y="977633"/>
        <a:ext cx="1338024" cy="752050"/>
      </dsp:txXfrm>
    </dsp:sp>
    <dsp:sp modelId="{974883CE-6EB3-4A84-B8CA-F3B45BB078D5}">
      <dsp:nvSpPr>
        <dsp:cNvPr id="6" name="任意多边形 5"/>
        <dsp:cNvSpPr/>
      </dsp:nvSpPr>
      <dsp:spPr bwMode="white">
        <a:xfrm>
          <a:off x="2755244" y="964868"/>
          <a:ext cx="849277" cy="13415"/>
        </a:xfrm>
        <a:custGeom>
          <a:avLst/>
          <a:gdLst/>
          <a:ahLst/>
          <a:cxnLst/>
          <a:pathLst>
            <a:path w="1337" h="21">
              <a:moveTo>
                <a:pt x="377" y="612"/>
              </a:moveTo>
              <a:lnTo>
                <a:pt x="961" y="-591"/>
              </a:lnTo>
            </a:path>
          </a:pathLst>
        </a:custGeom>
        <a:ln>
          <a:solidFill>
            <a:srgbClr val="00B050"/>
          </a:solidFill>
        </a:ln>
      </dsp:spPr>
      <dsp:style>
        <a:lnRef idx="2">
          <a:schemeClr val="accent3"/>
        </a:lnRef>
        <a:fillRef idx="0">
          <a:schemeClr val="accent4">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2755244" y="964868"/>
        <a:ext cx="849277" cy="13415"/>
      </dsp:txXfrm>
    </dsp:sp>
    <dsp:sp modelId="{73904C13-8B44-43C1-ACFA-E79AC6BA028D}">
      <dsp:nvSpPr>
        <dsp:cNvPr id="7" name="圆角矩形 6"/>
        <dsp:cNvSpPr/>
      </dsp:nvSpPr>
      <dsp:spPr bwMode="white">
        <a:xfrm>
          <a:off x="3365171" y="390850"/>
          <a:ext cx="1204845" cy="397290"/>
        </a:xfrm>
        <a:prstGeom prst="roundRect">
          <a:avLst>
            <a:gd name="adj" fmla="val 10000"/>
          </a:avLst>
        </a:prstGeom>
        <a:solidFill>
          <a:srgbClr val="00B050"/>
        </a:solidFill>
      </dsp:spPr>
      <dsp:style>
        <a:lnRef idx="3">
          <a:schemeClr val="lt1"/>
        </a:lnRef>
        <a:fillRef idx="1">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永久气体</a:t>
          </a:r>
        </a:p>
      </dsp:txBody>
      <dsp:txXfrm>
        <a:off x="3365171" y="390850"/>
        <a:ext cx="1204845" cy="397290"/>
      </dsp:txXfrm>
    </dsp:sp>
    <dsp:sp modelId="{02892409-81B5-43E8-8A2F-ADB6DDD268E1}">
      <dsp:nvSpPr>
        <dsp:cNvPr id="8" name="任意多边形 7"/>
        <dsp:cNvSpPr/>
      </dsp:nvSpPr>
      <dsp:spPr bwMode="white">
        <a:xfrm>
          <a:off x="4569896" y="588953"/>
          <a:ext cx="318071" cy="13415"/>
        </a:xfrm>
        <a:custGeom>
          <a:avLst/>
          <a:gdLst/>
          <a:ahLst/>
          <a:cxnLst/>
          <a:pathLst>
            <a:path w="501" h="21">
              <a:moveTo>
                <a:pt x="0" y="1"/>
              </a:moveTo>
              <a:lnTo>
                <a:pt x="501" y="20"/>
              </a:lnTo>
            </a:path>
          </a:pathLst>
        </a:custGeom>
      </dsp:spPr>
      <dsp:style>
        <a:lnRef idx="2">
          <a:schemeClr val="accent4"/>
        </a:lnRef>
        <a:fillRef idx="0">
          <a:schemeClr val="accent5">
            <a:tint val="5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4569896" y="588953"/>
        <a:ext cx="318071" cy="13415"/>
      </dsp:txXfrm>
    </dsp:sp>
    <dsp:sp modelId="{75B91B5D-45B8-45DA-942E-A7F12DDC03E2}">
      <dsp:nvSpPr>
        <dsp:cNvPr id="9" name="圆角矩形 8"/>
        <dsp:cNvSpPr/>
      </dsp:nvSpPr>
      <dsp:spPr bwMode="white">
        <a:xfrm>
          <a:off x="4887847" y="266563"/>
          <a:ext cx="3676590" cy="670526"/>
        </a:xfrm>
        <a:prstGeom prst="roundRect">
          <a:avLst>
            <a:gd name="adj" fmla="val 10000"/>
          </a:avLst>
        </a:prstGeom>
      </dsp:spPr>
      <dsp:style>
        <a:lnRef idx="3">
          <a:schemeClr val="lt1"/>
        </a:lnRef>
        <a:fillRef idx="1">
          <a:schemeClr val="accent4">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指临界温度小于</a:t>
          </a:r>
          <a:r>
            <a:rPr lang="en-US" altLang="zh-CN" sz="1800" b="1" kern="1200" dirty="0" smtClean="0">
              <a:solidFill>
                <a:schemeClr val="bg1"/>
              </a:solidFill>
              <a:latin typeface="Times New Roman" panose="02020603050405020304" pitchFamily="18" charset="0"/>
              <a:ea typeface="华文细黑" pitchFamily="2" charset="-122"/>
              <a:cs typeface="+mn-cs"/>
            </a:rPr>
            <a:t>-10℃</a:t>
          </a:r>
          <a:endParaRPr lang="en-US" altLang="zh-CN" sz="1800" b="1" kern="1200" dirty="0" smtClean="0">
            <a:solidFill>
              <a:schemeClr val="bg1"/>
            </a:solidFill>
            <a:latin typeface="Times New Roman" panose="02020603050405020304" pitchFamily="18" charset="0"/>
            <a:ea typeface="华文细黑" pitchFamily="2" charset="-122"/>
            <a:cs typeface="+mn-cs"/>
          </a:endParaRPr>
        </a:p>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总是呈现气态</a:t>
          </a:r>
        </a:p>
      </dsp:txBody>
      <dsp:txXfrm>
        <a:off x="4887847" y="266563"/>
        <a:ext cx="3676590" cy="670526"/>
      </dsp:txXfrm>
    </dsp:sp>
    <dsp:sp modelId="{0BC9650B-20E9-40E2-B2B4-4ABFE8059FDC}">
      <dsp:nvSpPr>
        <dsp:cNvPr id="10" name="任意多边形 9"/>
        <dsp:cNvSpPr/>
      </dsp:nvSpPr>
      <dsp:spPr bwMode="white">
        <a:xfrm>
          <a:off x="2994575" y="1344217"/>
          <a:ext cx="370616" cy="13415"/>
        </a:xfrm>
        <a:custGeom>
          <a:avLst/>
          <a:gdLst/>
          <a:ahLst/>
          <a:cxnLst/>
          <a:pathLst>
            <a:path w="584" h="21">
              <a:moveTo>
                <a:pt x="0" y="15"/>
              </a:moveTo>
              <a:lnTo>
                <a:pt x="584" y="6"/>
              </a:lnTo>
            </a:path>
          </a:pathLst>
        </a:custGeom>
        <a:ln>
          <a:solidFill>
            <a:srgbClr val="00B050"/>
          </a:solidFill>
        </a:ln>
      </dsp:spPr>
      <dsp:style>
        <a:lnRef idx="2">
          <a:schemeClr val="accent3"/>
        </a:lnRef>
        <a:fillRef idx="0">
          <a:schemeClr val="accent4">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2994575" y="1344217"/>
        <a:ext cx="370616" cy="13415"/>
      </dsp:txXfrm>
    </dsp:sp>
    <dsp:sp modelId="{38351920-497B-4776-BA96-3A6E1E7B563A}">
      <dsp:nvSpPr>
        <dsp:cNvPr id="11" name="圆角矩形 10"/>
        <dsp:cNvSpPr/>
      </dsp:nvSpPr>
      <dsp:spPr bwMode="white">
        <a:xfrm>
          <a:off x="3365171" y="1149546"/>
          <a:ext cx="1190129" cy="397290"/>
        </a:xfrm>
        <a:prstGeom prst="roundRect">
          <a:avLst>
            <a:gd name="adj" fmla="val 10000"/>
          </a:avLst>
        </a:prstGeom>
        <a:solidFill>
          <a:srgbClr val="00B050"/>
        </a:solidFill>
      </dsp:spPr>
      <dsp:style>
        <a:lnRef idx="3">
          <a:schemeClr val="lt1"/>
        </a:lnRef>
        <a:fillRef idx="1">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液化气体</a:t>
          </a:r>
        </a:p>
      </dsp:txBody>
      <dsp:txXfrm>
        <a:off x="3365171" y="1149546"/>
        <a:ext cx="1190129" cy="397290"/>
      </dsp:txXfrm>
    </dsp:sp>
    <dsp:sp modelId="{4A54CE0C-D7C2-49FD-91B3-CDDED8F20203}">
      <dsp:nvSpPr>
        <dsp:cNvPr id="12" name="任意多边形 11"/>
        <dsp:cNvSpPr/>
      </dsp:nvSpPr>
      <dsp:spPr bwMode="white">
        <a:xfrm>
          <a:off x="4555290" y="1343271"/>
          <a:ext cx="317852" cy="13415"/>
        </a:xfrm>
        <a:custGeom>
          <a:avLst/>
          <a:gdLst/>
          <a:ahLst/>
          <a:cxnLst/>
          <a:pathLst>
            <a:path w="501" h="21">
              <a:moveTo>
                <a:pt x="0" y="8"/>
              </a:moveTo>
              <a:lnTo>
                <a:pt x="501" y="13"/>
              </a:lnTo>
            </a:path>
          </a:pathLst>
        </a:custGeom>
      </dsp:spPr>
      <dsp:style>
        <a:lnRef idx="2">
          <a:schemeClr val="accent4"/>
        </a:lnRef>
        <a:fillRef idx="0">
          <a:schemeClr val="accent5">
            <a:tint val="5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4555290" y="1343271"/>
        <a:ext cx="317852" cy="13415"/>
      </dsp:txXfrm>
    </dsp:sp>
    <dsp:sp modelId="{C9C9ABCB-6B8B-4939-BF0B-06B5E7CF0D1B}">
      <dsp:nvSpPr>
        <dsp:cNvPr id="13" name="圆角矩形 12"/>
        <dsp:cNvSpPr/>
      </dsp:nvSpPr>
      <dsp:spPr bwMode="white">
        <a:xfrm>
          <a:off x="4873131" y="1016503"/>
          <a:ext cx="3676590" cy="670526"/>
        </a:xfrm>
        <a:prstGeom prst="roundRect">
          <a:avLst>
            <a:gd name="adj" fmla="val 10000"/>
          </a:avLst>
        </a:prstGeom>
      </dsp:spPr>
      <dsp:style>
        <a:lnRef idx="3">
          <a:schemeClr val="lt1"/>
        </a:lnRef>
        <a:fillRef idx="1">
          <a:schemeClr val="accent4">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临界温度大于或等于</a:t>
          </a:r>
          <a:r>
            <a:rPr lang="en-US" altLang="zh-CN" sz="1800" b="1" kern="1200" dirty="0" smtClean="0">
              <a:solidFill>
                <a:schemeClr val="bg1"/>
              </a:solidFill>
              <a:latin typeface="Times New Roman" panose="02020603050405020304" pitchFamily="18" charset="0"/>
              <a:ea typeface="华文细黑" pitchFamily="2" charset="-122"/>
              <a:cs typeface="+mn-cs"/>
            </a:rPr>
            <a:t>-10℃</a:t>
          </a:r>
          <a:endParaRPr lang="en-US" altLang="zh-CN" sz="1800" b="1" kern="1200" dirty="0" smtClean="0">
            <a:solidFill>
              <a:schemeClr val="bg1"/>
            </a:solidFill>
            <a:latin typeface="Times New Roman" panose="02020603050405020304" pitchFamily="18" charset="0"/>
            <a:ea typeface="华文细黑" pitchFamily="2" charset="-122"/>
            <a:cs typeface="+mn-cs"/>
          </a:endParaRPr>
        </a:p>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高压液化气体和低压液化气体两种</a:t>
          </a:r>
        </a:p>
      </dsp:txBody>
      <dsp:txXfrm>
        <a:off x="4873131" y="1016503"/>
        <a:ext cx="3676590" cy="670526"/>
      </dsp:txXfrm>
    </dsp:sp>
    <dsp:sp modelId="{BD93EA64-A3A3-4045-AAAB-7EC1D3CA0599}">
      <dsp:nvSpPr>
        <dsp:cNvPr id="14" name="任意多边形 13"/>
        <dsp:cNvSpPr/>
      </dsp:nvSpPr>
      <dsp:spPr bwMode="white">
        <a:xfrm>
          <a:off x="2756679" y="1727436"/>
          <a:ext cx="846408" cy="13415"/>
        </a:xfrm>
        <a:custGeom>
          <a:avLst/>
          <a:gdLst/>
          <a:ahLst/>
          <a:cxnLst/>
          <a:pathLst>
            <a:path w="1333" h="21">
              <a:moveTo>
                <a:pt x="375" y="-589"/>
              </a:moveTo>
              <a:lnTo>
                <a:pt x="958" y="610"/>
              </a:lnTo>
            </a:path>
          </a:pathLst>
        </a:custGeom>
        <a:ln>
          <a:solidFill>
            <a:srgbClr val="00B050"/>
          </a:solidFill>
        </a:ln>
      </dsp:spPr>
      <dsp:style>
        <a:lnRef idx="2">
          <a:schemeClr val="accent3"/>
        </a:lnRef>
        <a:fillRef idx="0">
          <a:schemeClr val="accent4">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2756679" y="1727436"/>
        <a:ext cx="846408" cy="13415"/>
      </dsp:txXfrm>
    </dsp:sp>
    <dsp:sp modelId="{AE4705E3-DD5D-40C1-997D-780E582B79F3}">
      <dsp:nvSpPr>
        <dsp:cNvPr id="15" name="圆角矩形 14"/>
        <dsp:cNvSpPr/>
      </dsp:nvSpPr>
      <dsp:spPr bwMode="white">
        <a:xfrm>
          <a:off x="3365171" y="1915985"/>
          <a:ext cx="1190129" cy="397290"/>
        </a:xfrm>
        <a:prstGeom prst="roundRect">
          <a:avLst>
            <a:gd name="adj" fmla="val 10000"/>
          </a:avLst>
        </a:prstGeom>
        <a:solidFill>
          <a:srgbClr val="00B050"/>
        </a:solidFill>
      </dsp:spPr>
      <dsp:style>
        <a:lnRef idx="3">
          <a:schemeClr val="lt1"/>
        </a:lnRef>
        <a:fillRef idx="1">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溶解气体</a:t>
          </a:r>
        </a:p>
      </dsp:txBody>
      <dsp:txXfrm>
        <a:off x="3365171" y="1915985"/>
        <a:ext cx="1190129" cy="397290"/>
      </dsp:txXfrm>
    </dsp:sp>
    <dsp:sp modelId="{B8C94512-FC6A-4A69-B3BF-D0ED06FEFF62}">
      <dsp:nvSpPr>
        <dsp:cNvPr id="16" name="任意多边形 15"/>
        <dsp:cNvSpPr/>
      </dsp:nvSpPr>
      <dsp:spPr bwMode="white">
        <a:xfrm>
          <a:off x="4555272" y="2110896"/>
          <a:ext cx="317887" cy="13415"/>
        </a:xfrm>
        <a:custGeom>
          <a:avLst/>
          <a:gdLst/>
          <a:ahLst/>
          <a:cxnLst/>
          <a:pathLst>
            <a:path w="501" h="21">
              <a:moveTo>
                <a:pt x="0" y="6"/>
              </a:moveTo>
              <a:lnTo>
                <a:pt x="501" y="15"/>
              </a:lnTo>
            </a:path>
          </a:pathLst>
        </a:custGeom>
      </dsp:spPr>
      <dsp:style>
        <a:lnRef idx="2">
          <a:schemeClr val="accent4"/>
        </a:lnRef>
        <a:fillRef idx="0">
          <a:schemeClr val="accent5">
            <a:tint val="5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4555272" y="2110896"/>
        <a:ext cx="317887" cy="13415"/>
      </dsp:txXfrm>
    </dsp:sp>
    <dsp:sp modelId="{3D0C6A92-E16F-46D1-B313-3E48615B5276}">
      <dsp:nvSpPr>
        <dsp:cNvPr id="17" name="圆角矩形 16"/>
        <dsp:cNvSpPr/>
      </dsp:nvSpPr>
      <dsp:spPr bwMode="white">
        <a:xfrm>
          <a:off x="4873131" y="1785315"/>
          <a:ext cx="3676590" cy="670526"/>
        </a:xfrm>
        <a:prstGeom prst="roundRect">
          <a:avLst>
            <a:gd name="adj" fmla="val 10000"/>
          </a:avLst>
        </a:prstGeom>
      </dsp:spPr>
      <dsp:style>
        <a:lnRef idx="3">
          <a:schemeClr val="lt1"/>
        </a:lnRef>
        <a:fillRef idx="1">
          <a:schemeClr val="accent4">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溶解于气瓶内的溶剂中的气体</a:t>
          </a:r>
          <a:endParaRPr lang="en-US" altLang="zh-CN" sz="1800" b="1" kern="1200" dirty="0" smtClean="0">
            <a:solidFill>
              <a:schemeClr val="bg1"/>
            </a:solidFill>
            <a:latin typeface="Times New Roman" panose="02020603050405020304" pitchFamily="18" charset="0"/>
            <a:ea typeface="华文细黑" pitchFamily="2" charset="-122"/>
            <a:cs typeface="+mn-cs"/>
          </a:endParaRPr>
        </a:p>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我国的溶解气体只有溶解乙炔</a:t>
          </a:r>
        </a:p>
      </dsp:txBody>
      <dsp:txXfrm>
        <a:off x="4873131" y="1785315"/>
        <a:ext cx="3676590" cy="670526"/>
      </dsp:txXfrm>
    </dsp:sp>
    <dsp:sp modelId="{C89481F3-A700-4150-B9BC-A85C8C96F7F1}">
      <dsp:nvSpPr>
        <dsp:cNvPr id="18" name="任意多边形 17"/>
        <dsp:cNvSpPr/>
      </dsp:nvSpPr>
      <dsp:spPr bwMode="white">
        <a:xfrm>
          <a:off x="1290660" y="2753753"/>
          <a:ext cx="447347" cy="13415"/>
        </a:xfrm>
        <a:custGeom>
          <a:avLst/>
          <a:gdLst/>
          <a:ahLst/>
          <a:cxnLst/>
          <a:pathLst>
            <a:path w="704" h="21">
              <a:moveTo>
                <a:pt x="159" y="-284"/>
              </a:moveTo>
              <a:lnTo>
                <a:pt x="546" y="305"/>
              </a:lnTo>
            </a:path>
          </a:pathLst>
        </a:custGeom>
      </dsp:spPr>
      <dsp:style>
        <a:lnRef idx="2">
          <a:schemeClr val="accent2"/>
        </a:lnRef>
        <a:fillRef idx="0">
          <a:schemeClr val="accent3">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1290660" y="2753753"/>
        <a:ext cx="447347" cy="13415"/>
      </dsp:txXfrm>
    </dsp:sp>
    <dsp:sp modelId="{72045B15-20F8-41AE-A35A-DFABA12C8EF8}">
      <dsp:nvSpPr>
        <dsp:cNvPr id="19" name="圆角矩形 18"/>
        <dsp:cNvSpPr/>
      </dsp:nvSpPr>
      <dsp:spPr bwMode="white">
        <a:xfrm>
          <a:off x="1637183" y="2748732"/>
          <a:ext cx="1370626" cy="397290"/>
        </a:xfrm>
        <a:prstGeom prst="roundRect">
          <a:avLst>
            <a:gd name="adj" fmla="val 10000"/>
          </a:avLst>
        </a:prstGeom>
      </dsp:spPr>
      <dsp:style>
        <a:lnRef idx="3">
          <a:schemeClr val="lt1"/>
        </a:lnRef>
        <a:fillRef idx="1">
          <a:schemeClr val="accent2">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2000" b="1" kern="1200" dirty="0" smtClean="0">
              <a:solidFill>
                <a:schemeClr val="bg1"/>
              </a:solidFill>
              <a:latin typeface="Times New Roman" panose="02020603050405020304" pitchFamily="18" charset="0"/>
              <a:ea typeface="华文细黑" pitchFamily="2" charset="-122"/>
              <a:cs typeface="+mn-cs"/>
            </a:rPr>
            <a:t>混合气体</a:t>
          </a:r>
        </a:p>
      </dsp:txBody>
      <dsp:txXfrm>
        <a:off x="1637183" y="2748732"/>
        <a:ext cx="1370626" cy="397290"/>
      </dsp:txXfrm>
    </dsp:sp>
    <dsp:sp modelId="{82EB8B92-3932-4B2D-8C42-2606E6BF0C16}">
      <dsp:nvSpPr>
        <dsp:cNvPr id="20" name="任意多边形 19"/>
        <dsp:cNvSpPr/>
      </dsp:nvSpPr>
      <dsp:spPr bwMode="white">
        <a:xfrm>
          <a:off x="2962119" y="2803738"/>
          <a:ext cx="456075" cy="13415"/>
        </a:xfrm>
        <a:custGeom>
          <a:avLst/>
          <a:gdLst/>
          <a:ahLst/>
          <a:cxnLst/>
          <a:pathLst>
            <a:path w="718" h="21">
              <a:moveTo>
                <a:pt x="72" y="226"/>
              </a:moveTo>
              <a:lnTo>
                <a:pt x="646" y="-205"/>
              </a:lnTo>
            </a:path>
          </a:pathLst>
        </a:custGeom>
        <a:ln>
          <a:solidFill>
            <a:srgbClr val="00B050"/>
          </a:solidFill>
        </a:ln>
      </dsp:spPr>
      <dsp:style>
        <a:lnRef idx="2">
          <a:schemeClr val="accent3"/>
        </a:lnRef>
        <a:fillRef idx="0">
          <a:schemeClr val="accent4">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2962119" y="2803738"/>
        <a:ext cx="456075" cy="13415"/>
      </dsp:txXfrm>
    </dsp:sp>
    <dsp:sp modelId="{ACA8C96C-650B-46C2-8F46-88A5CAF3C2A1}">
      <dsp:nvSpPr>
        <dsp:cNvPr id="21" name="圆角矩形 20"/>
        <dsp:cNvSpPr/>
      </dsp:nvSpPr>
      <dsp:spPr bwMode="white">
        <a:xfrm>
          <a:off x="3372505" y="2474868"/>
          <a:ext cx="1190129" cy="397290"/>
        </a:xfrm>
        <a:prstGeom prst="roundRect">
          <a:avLst>
            <a:gd name="adj" fmla="val 10000"/>
          </a:avLst>
        </a:prstGeom>
        <a:solidFill>
          <a:srgbClr val="00B050"/>
        </a:solidFill>
      </dsp:spPr>
      <dsp:style>
        <a:lnRef idx="3">
          <a:schemeClr val="lt1"/>
        </a:lnRef>
        <a:fillRef idx="1">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自然合成</a:t>
          </a:r>
        </a:p>
      </dsp:txBody>
      <dsp:txXfrm>
        <a:off x="3372505" y="2474868"/>
        <a:ext cx="1190129" cy="397290"/>
      </dsp:txXfrm>
    </dsp:sp>
    <dsp:sp modelId="{8FF83C4E-40CA-43BC-A76A-C8D61305A331}">
      <dsp:nvSpPr>
        <dsp:cNvPr id="22" name="任意多边形 21"/>
        <dsp:cNvSpPr/>
      </dsp:nvSpPr>
      <dsp:spPr bwMode="white">
        <a:xfrm>
          <a:off x="2967177" y="3070875"/>
          <a:ext cx="457885" cy="13415"/>
        </a:xfrm>
        <a:custGeom>
          <a:avLst/>
          <a:gdLst/>
          <a:ahLst/>
          <a:cxnLst/>
          <a:pathLst>
            <a:path w="721" h="21">
              <a:moveTo>
                <a:pt x="64" y="-194"/>
              </a:moveTo>
              <a:lnTo>
                <a:pt x="657" y="216"/>
              </a:lnTo>
            </a:path>
          </a:pathLst>
        </a:custGeom>
        <a:ln>
          <a:solidFill>
            <a:srgbClr val="00B050"/>
          </a:solidFill>
        </a:ln>
      </dsp:spPr>
      <dsp:style>
        <a:lnRef idx="2">
          <a:schemeClr val="accent3"/>
        </a:lnRef>
        <a:fillRef idx="0">
          <a:schemeClr val="accent4">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2967177" y="3070875"/>
        <a:ext cx="457885" cy="13415"/>
      </dsp:txXfrm>
    </dsp:sp>
    <dsp:sp modelId="{579B328A-9428-4F78-B32E-D3B411A3B8F2}">
      <dsp:nvSpPr>
        <dsp:cNvPr id="23" name="圆角矩形 22"/>
        <dsp:cNvSpPr/>
      </dsp:nvSpPr>
      <dsp:spPr bwMode="white">
        <a:xfrm>
          <a:off x="3384431" y="3009144"/>
          <a:ext cx="1190129" cy="397290"/>
        </a:xfrm>
        <a:prstGeom prst="roundRect">
          <a:avLst>
            <a:gd name="adj" fmla="val 10000"/>
          </a:avLst>
        </a:prstGeom>
        <a:solidFill>
          <a:srgbClr val="00B050"/>
        </a:solidFill>
      </dsp:spPr>
      <dsp:style>
        <a:lnRef idx="3">
          <a:schemeClr val="lt1"/>
        </a:lnRef>
        <a:fillRef idx="1">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人工配制</a:t>
          </a:r>
        </a:p>
      </dsp:txBody>
      <dsp:txXfrm>
        <a:off x="3384431" y="3009144"/>
        <a:ext cx="1190129" cy="397290"/>
      </dsp:txXfrm>
    </dsp:sp>
    <dsp:sp modelId="{AFBCD574-9A54-4A0E-8310-47CDE7FA8AC9}">
      <dsp:nvSpPr>
        <dsp:cNvPr id="24" name="任意多边形 23"/>
        <dsp:cNvSpPr/>
      </dsp:nvSpPr>
      <dsp:spPr bwMode="white">
        <a:xfrm>
          <a:off x="644679" y="3435769"/>
          <a:ext cx="1757838" cy="13415"/>
        </a:xfrm>
        <a:custGeom>
          <a:avLst/>
          <a:gdLst/>
          <a:ahLst/>
          <a:cxnLst/>
          <a:pathLst>
            <a:path w="2768" h="21">
              <a:moveTo>
                <a:pt x="1176" y="-1358"/>
              </a:moveTo>
              <a:lnTo>
                <a:pt x="1592" y="1379"/>
              </a:lnTo>
            </a:path>
          </a:pathLst>
        </a:custGeom>
      </dsp:spPr>
      <dsp:style>
        <a:lnRef idx="2">
          <a:schemeClr val="accent2"/>
        </a:lnRef>
        <a:fillRef idx="0">
          <a:schemeClr val="accent3">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644679" y="3435769"/>
        <a:ext cx="1757838" cy="13415"/>
      </dsp:txXfrm>
    </dsp:sp>
    <dsp:sp modelId="{76840802-2466-4ACA-A2B3-258901C4AEAF}">
      <dsp:nvSpPr>
        <dsp:cNvPr id="25" name="圆角矩形 24"/>
        <dsp:cNvSpPr/>
      </dsp:nvSpPr>
      <dsp:spPr bwMode="white">
        <a:xfrm>
          <a:off x="1655713" y="3910367"/>
          <a:ext cx="1351953" cy="802084"/>
        </a:xfrm>
        <a:prstGeom prst="roundRect">
          <a:avLst>
            <a:gd name="adj" fmla="val 10000"/>
          </a:avLst>
        </a:prstGeom>
      </dsp:spPr>
      <dsp:style>
        <a:lnRef idx="3">
          <a:schemeClr val="lt1"/>
        </a:lnRef>
        <a:fillRef idx="1">
          <a:schemeClr val="accent2">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2000" b="1" kern="1200" dirty="0" smtClean="0">
              <a:solidFill>
                <a:schemeClr val="bg1"/>
              </a:solidFill>
              <a:latin typeface="Times New Roman" panose="02020603050405020304" pitchFamily="18" charset="0"/>
              <a:ea typeface="华文细黑" pitchFamily="2" charset="-122"/>
              <a:cs typeface="+mn-cs"/>
            </a:rPr>
            <a:t>特种气体</a:t>
          </a:r>
          <a:endParaRPr lang="en-US" altLang="zh-CN" sz="2000" b="1" kern="1200" dirty="0" smtClean="0">
            <a:solidFill>
              <a:schemeClr val="bg1"/>
            </a:solidFill>
            <a:latin typeface="Times New Roman" panose="02020603050405020304" pitchFamily="18" charset="0"/>
            <a:ea typeface="华文细黑" pitchFamily="2" charset="-122"/>
            <a:cs typeface="+mn-cs"/>
          </a:endParaRPr>
        </a:p>
        <a:p>
          <a:pPr lvl="0">
            <a:lnSpc>
              <a:spcPct val="100000"/>
            </a:lnSpc>
            <a:spcBef>
              <a:spcPct val="0"/>
            </a:spcBef>
            <a:spcAft>
              <a:spcPts val="0"/>
            </a:spcAft>
          </a:pPr>
          <a:r>
            <a:rPr lang="zh-CN" altLang="en-US" sz="2000" b="1" kern="1200" dirty="0" smtClean="0">
              <a:solidFill>
                <a:schemeClr val="bg1"/>
              </a:solidFill>
              <a:latin typeface="Times New Roman" panose="02020603050405020304" pitchFamily="18" charset="0"/>
              <a:ea typeface="华文细黑" pitchFamily="2" charset="-122"/>
              <a:cs typeface="+mn-cs"/>
            </a:rPr>
            <a:t>稀有气体</a:t>
          </a:r>
        </a:p>
      </dsp:txBody>
      <dsp:txXfrm>
        <a:off x="1655713" y="3910367"/>
        <a:ext cx="1351953" cy="802084"/>
      </dsp:txXfrm>
    </dsp:sp>
    <dsp:sp modelId="{FD3CD55E-2FDA-45DB-AB66-1CB7EC366CC3}">
      <dsp:nvSpPr>
        <dsp:cNvPr id="26" name="任意多边形 25"/>
        <dsp:cNvSpPr/>
      </dsp:nvSpPr>
      <dsp:spPr bwMode="white">
        <a:xfrm>
          <a:off x="2917232" y="4101742"/>
          <a:ext cx="545937" cy="13415"/>
        </a:xfrm>
        <a:custGeom>
          <a:avLst/>
          <a:gdLst/>
          <a:ahLst/>
          <a:cxnLst/>
          <a:pathLst>
            <a:path w="860" h="21">
              <a:moveTo>
                <a:pt x="142" y="330"/>
              </a:moveTo>
              <a:lnTo>
                <a:pt x="717" y="-309"/>
              </a:lnTo>
            </a:path>
          </a:pathLst>
        </a:custGeom>
        <a:ln>
          <a:solidFill>
            <a:srgbClr val="00B050"/>
          </a:solidFill>
        </a:ln>
      </dsp:spPr>
      <dsp:style>
        <a:lnRef idx="2">
          <a:schemeClr val="accent3"/>
        </a:lnRef>
        <a:fillRef idx="0">
          <a:schemeClr val="accent4">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2917232" y="4101742"/>
        <a:ext cx="545937" cy="13415"/>
      </dsp:txXfrm>
    </dsp:sp>
    <dsp:sp modelId="{D019893C-5E26-44F8-93FD-22D866EB2848}">
      <dsp:nvSpPr>
        <dsp:cNvPr id="27" name="圆角矩形 26"/>
        <dsp:cNvSpPr/>
      </dsp:nvSpPr>
      <dsp:spPr bwMode="white">
        <a:xfrm>
          <a:off x="3372735" y="3706844"/>
          <a:ext cx="1190129" cy="397290"/>
        </a:xfrm>
        <a:prstGeom prst="roundRect">
          <a:avLst>
            <a:gd name="adj" fmla="val 10000"/>
          </a:avLst>
        </a:prstGeom>
        <a:solidFill>
          <a:srgbClr val="00B050"/>
        </a:solidFill>
      </dsp:spPr>
      <dsp:style>
        <a:lnRef idx="3">
          <a:schemeClr val="lt1"/>
        </a:lnRef>
        <a:fillRef idx="1">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电子气体</a:t>
          </a:r>
        </a:p>
      </dsp:txBody>
      <dsp:txXfrm>
        <a:off x="3372735" y="3706844"/>
        <a:ext cx="1190129" cy="397290"/>
      </dsp:txXfrm>
    </dsp:sp>
    <dsp:sp modelId="{C188D89C-098C-4C95-A8BC-1D61B8AD16D9}">
      <dsp:nvSpPr>
        <dsp:cNvPr id="28" name="任意多边形 27"/>
        <dsp:cNvSpPr/>
      </dsp:nvSpPr>
      <dsp:spPr bwMode="white">
        <a:xfrm>
          <a:off x="4562796" y="3903493"/>
          <a:ext cx="324333" cy="13415"/>
        </a:xfrm>
        <a:custGeom>
          <a:avLst/>
          <a:gdLst/>
          <a:ahLst/>
          <a:cxnLst/>
          <a:pathLst>
            <a:path w="511" h="21">
              <a:moveTo>
                <a:pt x="0" y="3"/>
              </a:moveTo>
              <a:lnTo>
                <a:pt x="511" y="18"/>
              </a:lnTo>
            </a:path>
          </a:pathLst>
        </a:custGeom>
      </dsp:spPr>
      <dsp:style>
        <a:lnRef idx="2">
          <a:schemeClr val="accent4"/>
        </a:lnRef>
        <a:fillRef idx="0">
          <a:schemeClr val="accent5">
            <a:tint val="5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4562796" y="3903493"/>
        <a:ext cx="324333" cy="13415"/>
      </dsp:txXfrm>
    </dsp:sp>
    <dsp:sp modelId="{B43AF7B2-D944-427C-9043-1031934556E9}">
      <dsp:nvSpPr>
        <dsp:cNvPr id="29" name="圆角矩形 28"/>
        <dsp:cNvSpPr/>
      </dsp:nvSpPr>
      <dsp:spPr bwMode="white">
        <a:xfrm>
          <a:off x="4887060" y="3596650"/>
          <a:ext cx="3766402" cy="636526"/>
        </a:xfrm>
        <a:prstGeom prst="roundRect">
          <a:avLst>
            <a:gd name="adj" fmla="val 10000"/>
          </a:avLst>
        </a:prstGeom>
      </dsp:spPr>
      <dsp:style>
        <a:lnRef idx="3">
          <a:schemeClr val="lt1"/>
        </a:lnRef>
        <a:fillRef idx="1">
          <a:schemeClr val="accent4">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集成电路制造</a:t>
          </a:r>
          <a:endParaRPr lang="en-US" altLang="zh-CN" sz="1800" b="1" kern="1200" dirty="0" smtClean="0">
            <a:solidFill>
              <a:schemeClr val="bg1"/>
            </a:solidFill>
            <a:latin typeface="Times New Roman" panose="02020603050405020304" pitchFamily="18" charset="0"/>
            <a:ea typeface="华文细黑" pitchFamily="2" charset="-122"/>
            <a:cs typeface="+mn-cs"/>
          </a:endParaRPr>
        </a:p>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高纯、超高纯特种气体</a:t>
          </a:r>
        </a:p>
      </dsp:txBody>
      <dsp:txXfrm>
        <a:off x="4887060" y="3596650"/>
        <a:ext cx="3766402" cy="636526"/>
      </dsp:txXfrm>
    </dsp:sp>
    <dsp:sp modelId="{7CA022FF-ECDB-455D-B92D-B8F9C03DE3D4}">
      <dsp:nvSpPr>
        <dsp:cNvPr id="30" name="任意多边形 29"/>
        <dsp:cNvSpPr/>
      </dsp:nvSpPr>
      <dsp:spPr bwMode="white">
        <a:xfrm>
          <a:off x="2918221" y="4506330"/>
          <a:ext cx="543958" cy="13415"/>
        </a:xfrm>
        <a:custGeom>
          <a:avLst/>
          <a:gdLst/>
          <a:ahLst/>
          <a:cxnLst/>
          <a:pathLst>
            <a:path w="857" h="21">
              <a:moveTo>
                <a:pt x="141" y="-307"/>
              </a:moveTo>
              <a:lnTo>
                <a:pt x="716" y="328"/>
              </a:lnTo>
            </a:path>
          </a:pathLst>
        </a:custGeom>
        <a:ln>
          <a:solidFill>
            <a:srgbClr val="00B050"/>
          </a:solidFill>
        </a:ln>
      </dsp:spPr>
      <dsp:style>
        <a:lnRef idx="2">
          <a:schemeClr val="accent3"/>
        </a:lnRef>
        <a:fillRef idx="0">
          <a:schemeClr val="accent4">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2918221" y="4506330"/>
        <a:ext cx="543958" cy="13415"/>
      </dsp:txXfrm>
    </dsp:sp>
    <dsp:sp modelId="{E5F169D3-32B8-45C8-9EE2-DB83E1DB8458}">
      <dsp:nvSpPr>
        <dsp:cNvPr id="31" name="圆角矩形 30"/>
        <dsp:cNvSpPr/>
      </dsp:nvSpPr>
      <dsp:spPr bwMode="white">
        <a:xfrm>
          <a:off x="3372735" y="4516020"/>
          <a:ext cx="1190129" cy="397290"/>
        </a:xfrm>
        <a:prstGeom prst="roundRect">
          <a:avLst>
            <a:gd name="adj" fmla="val 10000"/>
          </a:avLst>
        </a:prstGeom>
        <a:solidFill>
          <a:srgbClr val="00B050"/>
        </a:solidFill>
      </dsp:spPr>
      <dsp:style>
        <a:lnRef idx="3">
          <a:schemeClr val="lt1"/>
        </a:lnRef>
        <a:fillRef idx="1">
          <a:schemeClr val="accent3">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kern="1200" dirty="0" smtClean="0">
              <a:solidFill>
                <a:schemeClr val="bg1"/>
              </a:solidFill>
              <a:latin typeface="Times New Roman" panose="02020603050405020304" pitchFamily="18" charset="0"/>
              <a:ea typeface="华文细黑" pitchFamily="2" charset="-122"/>
              <a:cs typeface="+mn-cs"/>
            </a:rPr>
            <a:t>标准气体</a:t>
          </a:r>
        </a:p>
      </dsp:txBody>
      <dsp:txXfrm>
        <a:off x="3372735" y="4516020"/>
        <a:ext cx="1190129" cy="397290"/>
      </dsp:txXfrm>
    </dsp:sp>
    <dsp:sp modelId="{6E644F3B-24B1-4416-BB79-C4ECE3FD22F4}">
      <dsp:nvSpPr>
        <dsp:cNvPr id="32" name="任意多边形 31"/>
        <dsp:cNvSpPr/>
      </dsp:nvSpPr>
      <dsp:spPr bwMode="white">
        <a:xfrm>
          <a:off x="4562854" y="4706155"/>
          <a:ext cx="324216" cy="13415"/>
        </a:xfrm>
        <a:custGeom>
          <a:avLst/>
          <a:gdLst/>
          <a:ahLst/>
          <a:cxnLst/>
          <a:pathLst>
            <a:path w="511" h="21">
              <a:moveTo>
                <a:pt x="0" y="13"/>
              </a:moveTo>
              <a:lnTo>
                <a:pt x="511" y="8"/>
              </a:lnTo>
            </a:path>
          </a:pathLst>
        </a:custGeom>
      </dsp:spPr>
      <dsp:style>
        <a:lnRef idx="2">
          <a:schemeClr val="accent4"/>
        </a:lnRef>
        <a:fillRef idx="0">
          <a:schemeClr val="accent5">
            <a:tint val="5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endParaRPr>
        </a:p>
      </dsp:txBody>
      <dsp:txXfrm>
        <a:off x="4562854" y="4706155"/>
        <a:ext cx="324216" cy="13415"/>
      </dsp:txXfrm>
    </dsp:sp>
    <dsp:sp modelId="{14ED1D43-FBFE-4114-907D-B30640641AA0}">
      <dsp:nvSpPr>
        <dsp:cNvPr id="33" name="圆角矩形 32"/>
        <dsp:cNvSpPr/>
      </dsp:nvSpPr>
      <dsp:spPr bwMode="white">
        <a:xfrm>
          <a:off x="4887060" y="4392798"/>
          <a:ext cx="3766402" cy="636526"/>
        </a:xfrm>
        <a:prstGeom prst="roundRect">
          <a:avLst>
            <a:gd name="adj" fmla="val 10000"/>
          </a:avLst>
        </a:prstGeom>
      </dsp:spPr>
      <dsp:style>
        <a:lnRef idx="3">
          <a:schemeClr val="lt1"/>
        </a:lnRef>
        <a:fillRef idx="1">
          <a:schemeClr val="accent4">
            <a:hueOff val="0"/>
            <a:satOff val="0"/>
            <a:lumOff val="0"/>
            <a:alpha val="100000"/>
          </a:schemeClr>
        </a:fillRef>
        <a:effectRef idx="1">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高度均匀，有良好的稳定性</a:t>
          </a:r>
          <a:endParaRPr lang="en-US" altLang="zh-CN" sz="1800" b="1" kern="1200" dirty="0" smtClean="0">
            <a:solidFill>
              <a:schemeClr val="bg1"/>
            </a:solidFill>
            <a:latin typeface="Times New Roman" panose="02020603050405020304" pitchFamily="18" charset="0"/>
            <a:ea typeface="华文细黑" pitchFamily="2" charset="-122"/>
            <a:cs typeface="+mn-cs"/>
          </a:endParaRPr>
        </a:p>
        <a:p>
          <a:pPr lvl="0">
            <a:lnSpc>
              <a:spcPct val="100000"/>
            </a:lnSpc>
            <a:spcBef>
              <a:spcPct val="0"/>
            </a:spcBef>
            <a:spcAft>
              <a:spcPts val="0"/>
            </a:spcAft>
          </a:pPr>
          <a:r>
            <a:rPr lang="zh-CN" altLang="en-US" sz="1800" b="1" kern="1200" dirty="0" smtClean="0">
              <a:solidFill>
                <a:schemeClr val="bg1"/>
              </a:solidFill>
              <a:latin typeface="Times New Roman" panose="02020603050405020304" pitchFamily="18" charset="0"/>
              <a:ea typeface="华文细黑" pitchFamily="2" charset="-122"/>
              <a:cs typeface="+mn-cs"/>
            </a:rPr>
            <a:t>和量值准确的测量标准</a:t>
          </a:r>
        </a:p>
      </dsp:txBody>
      <dsp:txXfrm>
        <a:off x="4887060" y="4392798"/>
        <a:ext cx="3766402" cy="6365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0A7E81B-C12C-4380-85F0-21BDCEA42863}"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p>
            <a:pPr lvl="0" algn="r" eaLnBrk="1" fontAlgn="base" hangingPunct="1">
              <a:buNone/>
            </a:pPr>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36FD9F1-DF76-4A9D-B31D-0F726C7BB3B2}"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buNone/>
            </a:pPr>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noTextEdit="1"/>
          </p:cNvSpPr>
          <p:nvPr>
            <p:ph type="sldImg"/>
          </p:nvPr>
        </p:nvSpPr>
        <p:spPr>
          <a:ln>
            <a:solidFill>
              <a:srgbClr val="000000"/>
            </a:solidFill>
            <a:miter/>
          </a:ln>
        </p:spPr>
      </p:sp>
      <p:sp>
        <p:nvSpPr>
          <p:cNvPr id="8194" name="备注占位符 2"/>
          <p:cNvSpPr>
            <a:spLocks noGrp="1"/>
          </p:cNvSpPr>
          <p:nvPr>
            <p:ph type="body"/>
          </p:nvPr>
        </p:nvSpPr>
        <p:spPr>
          <a:noFill/>
          <a:ln>
            <a:noFill/>
          </a:ln>
        </p:spPr>
        <p:txBody>
          <a:bodyPr wrap="square" lIns="91440" tIns="45720" rIns="91440" bIns="45720" anchor="t"/>
          <a:p>
            <a:pPr lvl="0"/>
            <a:r>
              <a:rPr lang="en-US" altLang="zh-CN" dirty="0"/>
              <a:t>2.</a:t>
            </a:r>
            <a:r>
              <a:rPr lang="zh-CN" altLang="en-US" dirty="0"/>
              <a:t>我国压力容器的界限范围</a:t>
            </a:r>
            <a:endParaRPr lang="zh-CN" altLang="en-US" dirty="0"/>
          </a:p>
          <a:p>
            <a:pPr lvl="0"/>
            <a:r>
              <a:rPr lang="zh-CN" altLang="en-US" dirty="0"/>
              <a:t>  我国规定，同时具备以下三个条件的容器才属于</a:t>
            </a:r>
            <a:r>
              <a:rPr lang="en-US" altLang="zh-CN" dirty="0"/>
              <a:t>《</a:t>
            </a:r>
            <a:r>
              <a:rPr lang="zh-CN" altLang="en-US" dirty="0"/>
              <a:t>压力容器安全技术监察规程</a:t>
            </a:r>
            <a:r>
              <a:rPr lang="en-US" altLang="zh-CN" dirty="0"/>
              <a:t>》</a:t>
            </a:r>
            <a:r>
              <a:rPr lang="zh-CN" altLang="en-US" dirty="0"/>
              <a:t>的管</a:t>
            </a:r>
            <a:endParaRPr lang="zh-CN" altLang="en-US" dirty="0"/>
          </a:p>
          <a:p>
            <a:pPr lvl="0"/>
            <a:r>
              <a:rPr lang="zh-CN" altLang="en-US" dirty="0"/>
              <a:t>制范围</a:t>
            </a:r>
            <a:r>
              <a:rPr lang="en-US" altLang="zh-CN" dirty="0"/>
              <a:t>:</a:t>
            </a:r>
            <a:endParaRPr lang="en-US" altLang="zh-CN" dirty="0"/>
          </a:p>
          <a:p>
            <a:pPr lvl="0"/>
            <a:r>
              <a:rPr lang="en-US" altLang="zh-CN" dirty="0"/>
              <a:t>    </a:t>
            </a:r>
            <a:endParaRPr lang="en-US" altLang="zh-CN" dirty="0"/>
          </a:p>
          <a:p>
            <a:pPr lvl="0"/>
            <a:r>
              <a:rPr lang="zh-CN" altLang="en-US" dirty="0"/>
              <a:t>最高工作压力大于等于</a:t>
            </a:r>
            <a:r>
              <a:rPr lang="en-US" altLang="zh-CN" dirty="0"/>
              <a:t>O.1MPa(</a:t>
            </a:r>
            <a:r>
              <a:rPr lang="zh-CN" altLang="en-US" dirty="0"/>
              <a:t>不包括液体静压力，下同</a:t>
            </a:r>
            <a:r>
              <a:rPr lang="en-US" altLang="zh-CN" dirty="0"/>
              <a:t>);</a:t>
            </a:r>
            <a:endParaRPr lang="en-US" altLang="zh-CN" dirty="0"/>
          </a:p>
          <a:p>
            <a:pPr lvl="0"/>
            <a:r>
              <a:rPr lang="zh-CN" altLang="en-US" dirty="0"/>
              <a:t>内直径</a:t>
            </a:r>
            <a:r>
              <a:rPr lang="en-US" altLang="zh-CN" dirty="0"/>
              <a:t>(</a:t>
            </a:r>
            <a:r>
              <a:rPr lang="zh-CN" altLang="en-US" dirty="0"/>
              <a:t>非圆形截面指其最大尺寸</a:t>
            </a:r>
            <a:r>
              <a:rPr lang="en-US" altLang="zh-CN" dirty="0"/>
              <a:t>)</a:t>
            </a:r>
            <a:r>
              <a:rPr lang="zh-CN" altLang="en-US" dirty="0"/>
              <a:t>不小于</a:t>
            </a:r>
            <a:r>
              <a:rPr lang="en-US" altLang="zh-CN" dirty="0"/>
              <a:t>O.15m.</a:t>
            </a:r>
            <a:r>
              <a:rPr lang="zh-CN" altLang="en-US" dirty="0"/>
              <a:t>且容积大于等于</a:t>
            </a:r>
            <a:r>
              <a:rPr lang="en-US" altLang="zh-CN" dirty="0"/>
              <a:t>0.025 m3 ;</a:t>
            </a:r>
            <a:endParaRPr lang="en-US" altLang="zh-CN" dirty="0"/>
          </a:p>
          <a:p>
            <a:pPr lvl="0"/>
            <a:r>
              <a:rPr lang="zh-CN" altLang="en-US" dirty="0"/>
              <a:t>盛装介质为气体、液化气体或最高工作温度高于和等于标准沸点的液体</a:t>
            </a:r>
            <a:endParaRPr lang="zh-CN" altLang="en-US" dirty="0"/>
          </a:p>
          <a:p>
            <a:pPr lvl="0"/>
            <a:endParaRPr lang="zh-CN" altLang="en-US" dirty="0"/>
          </a:p>
        </p:txBody>
      </p:sp>
      <p:sp>
        <p:nvSpPr>
          <p:cNvPr id="819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a:ln>
            <a:solidFill>
              <a:srgbClr val="000000"/>
            </a:solidFill>
            <a:miter/>
          </a:ln>
        </p:spPr>
      </p:sp>
      <p:sp>
        <p:nvSpPr>
          <p:cNvPr id="28674" name="备注占位符 2"/>
          <p:cNvSpPr>
            <a:spLocks noGrp="1"/>
          </p:cNvSpPr>
          <p:nvPr>
            <p:ph type="body"/>
          </p:nvPr>
        </p:nvSpPr>
        <p:spPr>
          <a:noFill/>
          <a:ln>
            <a:noFill/>
          </a:ln>
        </p:spPr>
        <p:txBody>
          <a:bodyPr wrap="square" lIns="91440" tIns="45720" rIns="91440" bIns="45720" anchor="t"/>
          <a:p>
            <a:pPr lvl="0"/>
            <a:r>
              <a:rPr lang="zh-CN" altLang="en-US" dirty="0"/>
              <a:t>为了得到具有特定性能和功能的先进材料，实验室里经常会使用到各种各样的高温、高压设备和容器。</a:t>
            </a:r>
            <a:endParaRPr lang="zh-CN" altLang="en-US" dirty="0"/>
          </a:p>
        </p:txBody>
      </p:sp>
      <p:sp>
        <p:nvSpPr>
          <p:cNvPr id="2867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ln>
            <a:solidFill>
              <a:srgbClr val="000000"/>
            </a:solidFill>
            <a:miter/>
          </a:ln>
        </p:spPr>
      </p:sp>
      <p:sp>
        <p:nvSpPr>
          <p:cNvPr id="30722" name="备注占位符 2"/>
          <p:cNvSpPr>
            <a:spLocks noGrp="1"/>
          </p:cNvSpPr>
          <p:nvPr>
            <p:ph type="body"/>
          </p:nvPr>
        </p:nvSpPr>
        <p:spPr>
          <a:noFill/>
          <a:ln>
            <a:noFill/>
          </a:ln>
        </p:spPr>
        <p:txBody>
          <a:bodyPr wrap="square" lIns="91440" tIns="45720" rIns="91440" bIns="45720" anchor="t"/>
          <a:p>
            <a:pPr lvl="0"/>
            <a:r>
              <a:rPr lang="zh-CN" altLang="en-US" dirty="0"/>
              <a:t> 安全阀是压力容器上最常用的安全泄压装置，它通过阀的自动开启排出介质来降低容器内的过高压力。</a:t>
            </a:r>
            <a:endParaRPr lang="en-US" altLang="zh-CN" dirty="0"/>
          </a:p>
          <a:p>
            <a:pPr lvl="0"/>
            <a:endParaRPr lang="en-US" altLang="zh-CN" dirty="0"/>
          </a:p>
          <a:p>
            <a:pPr lvl="0"/>
            <a:r>
              <a:rPr lang="zh-CN" altLang="en-US" dirty="0"/>
              <a:t>其优点是</a:t>
            </a:r>
            <a:r>
              <a:rPr lang="en-US" altLang="zh-CN" dirty="0"/>
              <a:t>:</a:t>
            </a:r>
            <a:r>
              <a:rPr lang="zh-CN" altLang="en-US" dirty="0"/>
              <a:t>只排出压力容器内的高于规定值的部分压力，当容器内的压力降到正常压力值时则自动关闭，使压力容器和安全阀重新工作，从而不会使压力容器一旦超压就得把全部介质排出而造成浪费和生产中断</a:t>
            </a:r>
            <a:r>
              <a:rPr lang="en-US" altLang="zh-CN" dirty="0"/>
              <a:t>;</a:t>
            </a:r>
            <a:r>
              <a:rPr lang="zh-CN" altLang="en-US" dirty="0"/>
              <a:t>安全阀的结构特点使其安装和调整比较容易。</a:t>
            </a:r>
            <a:endParaRPr lang="en-US" altLang="zh-CN" dirty="0"/>
          </a:p>
          <a:p>
            <a:pPr lvl="0"/>
            <a:endParaRPr lang="en-US" altLang="zh-CN" dirty="0"/>
          </a:p>
          <a:p>
            <a:pPr lvl="0"/>
            <a:r>
              <a:rPr lang="zh-CN" altLang="en-US" dirty="0"/>
              <a:t>它的缺点是密封性较差，即使比较好的安全阀在其正常工作的工作压力作用下也难免会轻微的泄漏</a:t>
            </a:r>
            <a:r>
              <a:rPr lang="en-US" altLang="zh-CN" dirty="0"/>
              <a:t>;</a:t>
            </a:r>
            <a:r>
              <a:rPr lang="zh-CN" altLang="en-US" dirty="0"/>
              <a:t>由于弹簧等惯性作用，阀门的开启有滞后现象，因而泄压反应较慢</a:t>
            </a:r>
            <a:r>
              <a:rPr lang="en-US" altLang="zh-CN" dirty="0"/>
              <a:t>;</a:t>
            </a:r>
            <a:r>
              <a:rPr lang="zh-CN" altLang="en-US" dirty="0"/>
              <a:t>当介质不洁净时，阀芯和阀座会粘连，使安全阀达到开启压力而打不开或使安全阀不严密，没达到开启压力就已泄漏。同时，安全阀对压力容器的介质有选择性，它适用于比较洁净的介质，如空气、水蒸气、水等，不宜用于有毒性介质，更不适用于可能发生剧烈反应而使容器内压力急剧上升的介质。</a:t>
            </a:r>
            <a:endParaRPr lang="zh-CN" altLang="en-US" dirty="0"/>
          </a:p>
        </p:txBody>
      </p:sp>
      <p:sp>
        <p:nvSpPr>
          <p:cNvPr id="3072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noTextEdit="1"/>
          </p:cNvSpPr>
          <p:nvPr>
            <p:ph type="sldImg"/>
          </p:nvPr>
        </p:nvSpPr>
        <p:spPr>
          <a:ln>
            <a:solidFill>
              <a:srgbClr val="000000"/>
            </a:solidFill>
            <a:miter/>
          </a:ln>
        </p:spPr>
      </p:sp>
      <p:sp>
        <p:nvSpPr>
          <p:cNvPr id="32770"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3277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noTextEdit="1"/>
          </p:cNvSpPr>
          <p:nvPr>
            <p:ph type="sldImg"/>
          </p:nvPr>
        </p:nvSpPr>
        <p:spPr>
          <a:ln>
            <a:solidFill>
              <a:srgbClr val="000000"/>
            </a:solidFill>
            <a:miter/>
          </a:ln>
        </p:spPr>
      </p:sp>
      <p:sp>
        <p:nvSpPr>
          <p:cNvPr id="36866"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3686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a:ln>
            <a:solidFill>
              <a:srgbClr val="000000"/>
            </a:solidFill>
            <a:miter/>
          </a:ln>
        </p:spPr>
      </p:sp>
      <p:sp>
        <p:nvSpPr>
          <p:cNvPr id="38914"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3891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a:ln>
            <a:solidFill>
              <a:srgbClr val="000000"/>
            </a:solidFill>
            <a:miter/>
          </a:ln>
        </p:spPr>
      </p:sp>
      <p:sp>
        <p:nvSpPr>
          <p:cNvPr id="40962"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4096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noTextEdit="1"/>
          </p:cNvSpPr>
          <p:nvPr>
            <p:ph type="sldImg"/>
          </p:nvPr>
        </p:nvSpPr>
        <p:spPr>
          <a:ln>
            <a:solidFill>
              <a:srgbClr val="000000"/>
            </a:solidFill>
            <a:miter/>
          </a:ln>
        </p:spPr>
      </p:sp>
      <p:sp>
        <p:nvSpPr>
          <p:cNvPr id="43010"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4301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noTextEdit="1"/>
          </p:cNvSpPr>
          <p:nvPr>
            <p:ph type="sldImg"/>
          </p:nvPr>
        </p:nvSpPr>
        <p:spPr>
          <a:ln>
            <a:solidFill>
              <a:srgbClr val="000000"/>
            </a:solidFill>
            <a:miter/>
          </a:ln>
        </p:spPr>
      </p:sp>
      <p:sp>
        <p:nvSpPr>
          <p:cNvPr id="4505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4505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a:ln>
            <a:solidFill>
              <a:srgbClr val="000000"/>
            </a:solidFill>
            <a:miter/>
          </a:ln>
        </p:spPr>
      </p:sp>
      <p:sp>
        <p:nvSpPr>
          <p:cNvPr id="47106"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4710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noTextEdit="1"/>
          </p:cNvSpPr>
          <p:nvPr>
            <p:ph type="sldImg"/>
          </p:nvPr>
        </p:nvSpPr>
        <p:spPr>
          <a:ln>
            <a:solidFill>
              <a:srgbClr val="000000"/>
            </a:solidFill>
            <a:miter/>
          </a:ln>
        </p:spPr>
      </p:sp>
      <p:sp>
        <p:nvSpPr>
          <p:cNvPr id="12290"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noTextEdit="1"/>
          </p:cNvSpPr>
          <p:nvPr>
            <p:ph type="sldImg"/>
          </p:nvPr>
        </p:nvSpPr>
        <p:spPr>
          <a:ln>
            <a:solidFill>
              <a:srgbClr val="000000"/>
            </a:solidFill>
            <a:miter/>
          </a:ln>
        </p:spPr>
      </p:sp>
      <p:sp>
        <p:nvSpPr>
          <p:cNvPr id="49154"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4915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a:ln>
            <a:solidFill>
              <a:srgbClr val="000000"/>
            </a:solidFill>
            <a:miter/>
          </a:ln>
        </p:spPr>
      </p:sp>
      <p:sp>
        <p:nvSpPr>
          <p:cNvPr id="51202"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5120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noTextEdit="1"/>
          </p:cNvSpPr>
          <p:nvPr>
            <p:ph type="sldImg"/>
          </p:nvPr>
        </p:nvSpPr>
        <p:spPr>
          <a:ln>
            <a:solidFill>
              <a:srgbClr val="000000"/>
            </a:solidFill>
            <a:miter/>
          </a:ln>
        </p:spPr>
      </p:sp>
      <p:sp>
        <p:nvSpPr>
          <p:cNvPr id="53250"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5325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noTextEdit="1"/>
          </p:cNvSpPr>
          <p:nvPr>
            <p:ph type="sldImg"/>
          </p:nvPr>
        </p:nvSpPr>
        <p:spPr>
          <a:ln>
            <a:solidFill>
              <a:srgbClr val="000000"/>
            </a:solidFill>
            <a:miter/>
          </a:ln>
        </p:spPr>
      </p:sp>
      <p:sp>
        <p:nvSpPr>
          <p:cNvPr id="5529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5529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5734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noTextEdit="1"/>
          </p:cNvSpPr>
          <p:nvPr>
            <p:ph type="sldImg"/>
          </p:nvPr>
        </p:nvSpPr>
        <p:spPr>
          <a:ln>
            <a:solidFill>
              <a:srgbClr val="000000"/>
            </a:solidFill>
            <a:miter/>
          </a:ln>
        </p:spPr>
      </p:sp>
      <p:sp>
        <p:nvSpPr>
          <p:cNvPr id="59394"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5939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noTextEdi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7065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normAutofit fontScale="4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7.  1.  1</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瓶装气体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瓶装气体分为单一气体、混合气体和特种气体三大类</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  1.</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单一气体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单一气体是指瓶内仅充装一种气体，又常被称为工业纯气。单一气体又可再分为永久</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气体、液化气体和溶解气体三类。</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永久性气体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永久性气体是指临界温度小于一</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to℃</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的气体。这类气体在气瓶使用温度范围内，在充</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装、储运、使用过程中，不发生气、液相变，总是呈现气态。</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c2)</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液化气体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液化气体是指临界温度大于或等于一</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to℃</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的气体。液化气体又可再细分为高压液化气</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体和低压液化气体两种</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    (a)</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高压液化气体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高压液化气体是指临界温度大于或等于一</a:t>
            </a:r>
            <a:r>
              <a:rPr kumimoji="0" lang="en-US" altLang="zh-CN" sz="1200" b="0" i="0" u="none" strike="noStrike" kern="1200" cap="none" spc="0" normalizeH="0" baseline="0" noProof="0" dirty="0" err="1" smtClean="0">
                <a:ln>
                  <a:noFill/>
                </a:ln>
                <a:solidFill>
                  <a:schemeClr val="tx1"/>
                </a:solidFill>
                <a:effectLst/>
                <a:uLnTx/>
                <a:uFillTx/>
                <a:latin typeface="+mn-lt"/>
                <a:ea typeface="+mn-ea"/>
                <a:cs typeface="+mn-cs"/>
              </a:rPr>
              <a:t>lOC</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，且小于</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70℃</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的气体。高压液化气体在</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充装时为液态，在允许的工作温度下储存和使用时，气体在瓶内的状态会随着环境状态的</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变化而变化，即低于或等于临界温度时，瓶内的介质为气、液两态共存，高于临界温度时</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为气态。</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&lt;b)</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低压液化气体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低压液化气体的临界温度大于</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700C</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，在气体充装、储运和使用过程中，瓶内气体均为</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气、液两相共存状态</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主要是液态</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，液体的密度会随温度而变化。</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溶解气体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在一定的压力下，溶解于气瓶内的溶剂中的气体称为溶解气体。目前我国的溶解气体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只有一种，即溶解乙炔。</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乙炔的临界温度为</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36.3 0C</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，其三相点压力较低，仅为</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0.13MPa</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，常温下极易液化。由</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于加压的乙炔的热力学性质很不稳定，极易发生分解和聚合反应。若像永久气体或液化气</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体那样装瓶时，稍给能量，如过分震动撞击，则可发生爆炸。因此，必须将气态乙炔溶解</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于气瓶内的溶剂中。另外，乙炔瓶内还充填有硅酸钙质的多孔材料</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孔隙在</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90 % ^}92 } ),</a:t>
            </a:r>
            <a:endParaRPr kumimoji="0" lang="en-US" altLang="zh-CN"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乙炔实际上是溶解在多孔材料内的溶剂中。据此，使乙炔稳定，从而达到安全充装、储运、</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使用的目的。</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混合气体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混合气体包括自然合成和人工配制的混合气</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二元或多元混合气</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。其中</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含可燃气体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组分在</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容积或质量</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以上者为可燃性混合气</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含自燃性气体组分在</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0.5%(</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溶剂或容</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量</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以上者为自燃性混合气</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含剧毒气组分</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0.5%(</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容积</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以上者为剧毒性混合气，含腐蚀</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性气体组分时，不论其浓度多少，均视为腐蚀性混合气。</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1200" b="0"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特种气体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mn-ea"/>
                <a:cs typeface="+mn-cs"/>
              </a:rPr>
              <a:t>    特种气体是指满足特种需要的气体，包括单一气体和混合气体。</a:t>
            </a: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7475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normAutofit fontScale="4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瓶装气体</a:t>
            </a:r>
            <a:endParaRPr kumimoji="0" lang="zh-CN" alt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瓶装气体分为</a:t>
            </a:r>
            <a:r>
              <a:rPr kumimoji="0" lang="zh-CN" altLang="en-US" sz="1000" b="1" i="0" u="none" strike="noStrike" kern="1200" cap="none" spc="0" normalizeH="0" baseline="0" noProof="0" dirty="0" smtClean="0">
                <a:ln>
                  <a:noFill/>
                </a:ln>
                <a:solidFill>
                  <a:schemeClr val="tx1"/>
                </a:solidFill>
                <a:effectLst/>
                <a:uLnTx/>
                <a:uFillTx/>
                <a:latin typeface="+mn-lt"/>
                <a:ea typeface="+mn-ea"/>
                <a:cs typeface="+mn-cs"/>
              </a:rPr>
              <a:t>单一气体、混合气体和特种气体</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三大类</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单一气体</a:t>
            </a:r>
            <a:endParaRPr kumimoji="0" lang="zh-CN" alt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单一气体是指瓶内仅充装一种气体，又常被称为工业纯气。</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单一气体又可再分为</a:t>
            </a:r>
            <a:r>
              <a:rPr kumimoji="0" lang="zh-CN" altLang="en-US" sz="1000" b="1" i="0" u="none" strike="noStrike" kern="1200" cap="none" spc="0" normalizeH="0" baseline="0" noProof="0" dirty="0" smtClean="0">
                <a:ln>
                  <a:noFill/>
                </a:ln>
                <a:solidFill>
                  <a:schemeClr val="tx1"/>
                </a:solidFill>
                <a:effectLst/>
                <a:uLnTx/>
                <a:uFillTx/>
                <a:latin typeface="+mn-lt"/>
                <a:ea typeface="+mn-ea"/>
                <a:cs typeface="+mn-cs"/>
              </a:rPr>
              <a:t>永久气体、液化气体和溶解气体</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三类。</a:t>
            </a:r>
            <a:endParaRPr kumimoji="0" lang="zh-CN" alt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永久性气体：是指临界温度小于</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-10℃</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的气体。</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这类气体在气瓶使用温度范围内，在充装、储运、使用过程中，不发生气、液相变，总是呈现气态。</a:t>
            </a:r>
            <a:endParaRPr kumimoji="0" lang="zh-CN" alt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液化气体：指临界温度大于或等于</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-10℃</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的气体。</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液化气体又可再细分为高压液化气体和低压液化气体两种</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溶解气体：在一定的压力下，溶解于气瓶内的溶剂中的气体称为溶解气体。</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目前我国的溶解气体只有一种，即溶解乙炔。</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乙炔的临界温度为</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36.3 0C</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，其三相点压力较低，仅为</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0.13MPa</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常温下极易液化。由于加压的乙炔的热力学性质很不稳定，极易发生分解和聚合反应。若像永久气体或液化气体那样装瓶时，稍给能量，如过分震动撞击，则可发生爆炸。因此，必须将气态乙炔溶解于气瓶内的溶剂中。另外，乙炔瓶内还充填有硅酸钙质的多孔材料，乙炔实际上是溶解在多孔材料内的溶剂中。据此，使乙炔稳定，从而达到安全充装、储运、使用的目的。</a:t>
            </a:r>
            <a:endParaRPr kumimoji="0" lang="zh-CN" alt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000" b="1"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1000" b="1" i="0" u="none" strike="noStrike" kern="1200" cap="none" spc="0" normalizeH="0" baseline="0" noProof="0" dirty="0" smtClean="0">
                <a:ln>
                  <a:noFill/>
                </a:ln>
                <a:solidFill>
                  <a:schemeClr val="tx1"/>
                </a:solidFill>
                <a:effectLst/>
                <a:uLnTx/>
                <a:uFillTx/>
                <a:latin typeface="+mn-lt"/>
                <a:ea typeface="+mn-ea"/>
                <a:cs typeface="+mn-cs"/>
              </a:rPr>
              <a:t>混合气体</a:t>
            </a:r>
            <a:endParaRPr kumimoji="0" lang="zh-CN" altLang="en-US" sz="1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    混合气体包括自然合成和人工配制的混合气</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二元或多元混合气</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含可燃气体组分在</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容积或质量</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以上者为可燃性混合气</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含自燃性气体组分在</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0.5%(</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溶剂或容量</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以上者为自燃性混合气</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含剧毒气组分</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0.5%(</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容积</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以上者为剧毒性混合气</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含腐蚀性气体组分时，不论其浓度多少，均视为腐蚀性混合气。</a:t>
            </a:r>
            <a:endParaRPr kumimoji="0" lang="zh-CN" alt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000" b="1"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en-US" sz="1000" b="1" i="0" u="none" strike="noStrike" kern="1200" cap="none" spc="0" normalizeH="0" baseline="0" noProof="0" dirty="0" smtClean="0">
                <a:ln>
                  <a:noFill/>
                </a:ln>
                <a:solidFill>
                  <a:schemeClr val="tx1"/>
                </a:solidFill>
                <a:effectLst/>
                <a:uLnTx/>
                <a:uFillTx/>
                <a:latin typeface="+mn-lt"/>
                <a:ea typeface="+mn-ea"/>
                <a:cs typeface="+mn-cs"/>
              </a:rPr>
              <a:t>特种气体</a:t>
            </a:r>
            <a:endParaRPr kumimoji="0" lang="zh-CN" altLang="en-US" sz="1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特种气体是指满足特种需要的气体，包括</a:t>
            </a:r>
            <a:r>
              <a:rPr kumimoji="0" lang="zh-CN" altLang="en-US" sz="1000" b="1" i="0" u="none" strike="noStrike" kern="1200" cap="none" spc="0" normalizeH="0" baseline="0" noProof="0" dirty="0" smtClean="0">
                <a:ln>
                  <a:noFill/>
                </a:ln>
                <a:solidFill>
                  <a:schemeClr val="tx1"/>
                </a:solidFill>
                <a:effectLst/>
                <a:uLnTx/>
                <a:uFillTx/>
                <a:latin typeface="+mn-lt"/>
                <a:ea typeface="+mn-ea"/>
                <a:cs typeface="+mn-cs"/>
              </a:rPr>
              <a:t>单一气体和混合气体</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特种气体有时也称为稀有气体，主要包括</a:t>
            </a:r>
            <a:r>
              <a:rPr kumimoji="0" lang="zh-CN" altLang="en-US" sz="1000" b="1" i="0" u="none" strike="noStrike" kern="1200" cap="none" spc="0" normalizeH="0" baseline="0" noProof="0" dirty="0" smtClean="0">
                <a:ln>
                  <a:noFill/>
                </a:ln>
                <a:solidFill>
                  <a:schemeClr val="tx1"/>
                </a:solidFill>
                <a:effectLst/>
                <a:uLnTx/>
                <a:uFillTx/>
                <a:latin typeface="+mn-lt"/>
                <a:ea typeface="+mn-ea"/>
                <a:cs typeface="+mn-cs"/>
              </a:rPr>
              <a:t>电子气体和标准气体</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两大门类，它是集成电路制造和大型石油化工装置正常运行必不可少的重要材料。</a:t>
            </a:r>
            <a:endParaRPr kumimoji="0" lang="zh-CN" alt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(I)</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电子气体</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微电子技术，如集成电路制造、</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IC</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生产线、硅片加工等微电子元件的加工，需要品种繁多的高纯、超高纯</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组成的最低浓度为</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IO 6</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级</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特种气体，故人们常把</a:t>
            </a:r>
            <a:endParaRPr kumimoji="0" lang="zh-CN" alt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这种用于微电子技术的特种气体称作电子气体。</a:t>
            </a:r>
            <a:endParaRPr kumimoji="0" lang="zh-CN" alt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标准气体</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标准气体属于标准物质。标准物质是高度均匀的，有良好的稳定性和量值准确的测量标准，它们具有复现、保存和传递量值的基本作用</a:t>
            </a:r>
            <a:r>
              <a:rPr kumimoji="0" lang="en-US" altLang="zh-CN" sz="10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000" b="0" i="0" u="none" strike="noStrike" kern="1200" cap="none" spc="0" normalizeH="0" baseline="0" noProof="0" dirty="0" smtClean="0">
                <a:ln>
                  <a:noFill/>
                </a:ln>
                <a:solidFill>
                  <a:schemeClr val="tx1"/>
                </a:solidFill>
                <a:effectLst/>
                <a:uLnTx/>
                <a:uFillTx/>
                <a:latin typeface="+mn-lt"/>
                <a:ea typeface="+mn-ea"/>
                <a:cs typeface="+mn-cs"/>
              </a:rPr>
              <a:t>在物理、化学、生物与工程领域中，用于校准测量仪器、评价测量的准确度和检验实验室的检测能力、确定材料或产品的特性量值、及进行量值仲裁。</a:t>
            </a:r>
            <a:endParaRPr kumimoji="0" lang="zh-CN" alt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7782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noTextEdit="1"/>
          </p:cNvSpPr>
          <p:nvPr>
            <p:ph type="sldImg"/>
          </p:nvPr>
        </p:nvSpPr>
        <p:spPr>
          <a:ln>
            <a:solidFill>
              <a:srgbClr val="000000"/>
            </a:solidFill>
            <a:miter/>
          </a:ln>
        </p:spPr>
      </p:sp>
      <p:sp>
        <p:nvSpPr>
          <p:cNvPr id="81922" name="备注占位符 2"/>
          <p:cNvSpPr>
            <a:spLocks noGrp="1"/>
          </p:cNvSpPr>
          <p:nvPr>
            <p:ph type="body"/>
          </p:nvPr>
        </p:nvSpPr>
        <p:spPr>
          <a:noFill/>
          <a:ln>
            <a:noFill/>
          </a:ln>
        </p:spPr>
        <p:txBody>
          <a:bodyPr wrap="square" lIns="91440" tIns="45720" rIns="91440" bIns="45720" anchor="t"/>
          <a:p>
            <a:pPr lvl="0"/>
            <a:r>
              <a:rPr lang="en-US" altLang="zh-CN" dirty="0"/>
              <a:t>(2)</a:t>
            </a:r>
            <a:r>
              <a:rPr lang="zh-CN" altLang="en-US" dirty="0"/>
              <a:t>瓶阀</a:t>
            </a:r>
            <a:endParaRPr lang="zh-CN" altLang="en-US" dirty="0"/>
          </a:p>
          <a:p>
            <a:pPr lvl="0"/>
            <a:r>
              <a:rPr lang="zh-CN" altLang="en-US" dirty="0"/>
              <a:t>瓶阀是气瓶的主要附件，其作用是控制气体的进出。</a:t>
            </a:r>
            <a:endParaRPr lang="zh-CN" altLang="en-US" dirty="0"/>
          </a:p>
          <a:p>
            <a:pPr lvl="0"/>
            <a:r>
              <a:rPr lang="zh-CN" altLang="en-US" dirty="0"/>
              <a:t>我国气瓶瓶阀的标准有七种</a:t>
            </a:r>
            <a:r>
              <a:rPr lang="en-US" altLang="zh-CN" dirty="0"/>
              <a:t>:</a:t>
            </a:r>
            <a:r>
              <a:rPr lang="zh-CN" altLang="en-US" dirty="0"/>
              <a:t>即</a:t>
            </a:r>
            <a:r>
              <a:rPr lang="en-US" altLang="zh-CN" dirty="0"/>
              <a:t>GB 7517 -1998《</a:t>
            </a:r>
            <a:r>
              <a:rPr lang="zh-CN" altLang="en-US" dirty="0"/>
              <a:t>液化石油气瓶阀</a:t>
            </a:r>
            <a:r>
              <a:rPr lang="en-US" altLang="zh-CN" dirty="0"/>
              <a:t>))</a:t>
            </a:r>
            <a:r>
              <a:rPr lang="zh-CN" altLang="en-US" dirty="0"/>
              <a:t>，</a:t>
            </a:r>
            <a:r>
              <a:rPr lang="en-US" altLang="zh-CN" dirty="0"/>
              <a:t>GB 10877《</a:t>
            </a:r>
            <a:r>
              <a:rPr lang="zh-CN" altLang="en-US" dirty="0"/>
              <a:t>氧气</a:t>
            </a:r>
            <a:endParaRPr lang="zh-CN" altLang="en-US" dirty="0"/>
          </a:p>
          <a:p>
            <a:pPr lvl="0"/>
            <a:r>
              <a:rPr lang="zh-CN" altLang="en-US" dirty="0"/>
              <a:t>瓶阀</a:t>
            </a:r>
            <a:r>
              <a:rPr lang="en-US" altLang="zh-CN" dirty="0"/>
              <a:t>》</a:t>
            </a:r>
            <a:r>
              <a:rPr lang="zh-CN" altLang="en-US" dirty="0"/>
              <a:t>，</a:t>
            </a:r>
            <a:r>
              <a:rPr lang="en-US" altLang="zh-CN" dirty="0"/>
              <a:t>GB 10879《</a:t>
            </a:r>
            <a:r>
              <a:rPr lang="zh-CN" altLang="en-US" dirty="0"/>
              <a:t>溶解乙炔气瓶阀</a:t>
            </a:r>
            <a:r>
              <a:rPr lang="en-US" altLang="zh-CN" dirty="0"/>
              <a:t>》</a:t>
            </a:r>
            <a:r>
              <a:rPr lang="zh-CN" altLang="en-US" dirty="0"/>
              <a:t>，</a:t>
            </a:r>
            <a:r>
              <a:rPr lang="en-US" altLang="zh-CN" dirty="0"/>
              <a:t>GB 13438</a:t>
            </a:r>
            <a:r>
              <a:rPr lang="zh-CN" altLang="en-US" dirty="0"/>
              <a:t>一</a:t>
            </a:r>
            <a:r>
              <a:rPr lang="en-US" altLang="zh-CN" dirty="0"/>
              <a:t>1992《</a:t>
            </a:r>
            <a:r>
              <a:rPr lang="zh-CN" altLang="en-US" dirty="0"/>
              <a:t>氢气瓶阀</a:t>
            </a:r>
            <a:r>
              <a:rPr lang="en-US" altLang="zh-CN" dirty="0"/>
              <a:t>))</a:t>
            </a:r>
            <a:r>
              <a:rPr lang="zh-CN" altLang="en-US" dirty="0"/>
              <a:t>，</a:t>
            </a:r>
            <a:r>
              <a:rPr lang="en-US" altLang="zh-CN" dirty="0"/>
              <a:t>GB 13439</a:t>
            </a:r>
            <a:r>
              <a:rPr lang="zh-CN" altLang="en-US" dirty="0"/>
              <a:t>一</a:t>
            </a:r>
            <a:r>
              <a:rPr lang="en-US" altLang="zh-CN" dirty="0"/>
              <a:t>1998《</a:t>
            </a:r>
            <a:r>
              <a:rPr lang="zh-CN" altLang="en-US" dirty="0"/>
              <a:t>液</a:t>
            </a:r>
            <a:endParaRPr lang="zh-CN" altLang="en-US" dirty="0"/>
          </a:p>
          <a:p>
            <a:pPr lvl="0"/>
            <a:r>
              <a:rPr lang="zh-CN" altLang="en-US" dirty="0"/>
              <a:t>氯气瓶阀</a:t>
            </a:r>
            <a:r>
              <a:rPr lang="en-US" altLang="zh-CN" dirty="0"/>
              <a:t>》</a:t>
            </a:r>
            <a:r>
              <a:rPr lang="zh-CN" altLang="en-US" dirty="0"/>
              <a:t>，</a:t>
            </a:r>
            <a:r>
              <a:rPr lang="en-US" altLang="zh-CN" dirty="0"/>
              <a:t>GB 17926-1999《</a:t>
            </a:r>
            <a:r>
              <a:rPr lang="zh-CN" altLang="en-US" dirty="0"/>
              <a:t>压缩天然气瓶阀</a:t>
            </a:r>
            <a:r>
              <a:rPr lang="en-US" altLang="zh-CN" dirty="0"/>
              <a:t>》</a:t>
            </a:r>
            <a:r>
              <a:rPr lang="zh-CN" altLang="en-US" dirty="0"/>
              <a:t>。</a:t>
            </a:r>
            <a:endParaRPr lang="zh-CN" altLang="en-US" dirty="0"/>
          </a:p>
          <a:p>
            <a:pPr lvl="0"/>
            <a:r>
              <a:rPr lang="zh-CN" altLang="en-US" dirty="0"/>
              <a:t>    按其结构，瓶阀分为销片式，套筒式、钩轴式、针形式、隔膜式和球压式等种类。</a:t>
            </a:r>
            <a:endParaRPr lang="zh-CN" altLang="en-US" dirty="0"/>
          </a:p>
          <a:p>
            <a:pPr lvl="0"/>
            <a:endParaRPr lang="zh-CN" altLang="en-US" dirty="0"/>
          </a:p>
        </p:txBody>
      </p:sp>
      <p:sp>
        <p:nvSpPr>
          <p:cNvPr id="8192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a:ln>
            <a:solidFill>
              <a:srgbClr val="000000"/>
            </a:solidFill>
            <a:miter/>
          </a:ln>
        </p:spPr>
      </p:sp>
      <p:sp>
        <p:nvSpPr>
          <p:cNvPr id="14338" name="备注占位符 2"/>
          <p:cNvSpPr>
            <a:spLocks noGrp="1"/>
          </p:cNvSpPr>
          <p:nvPr>
            <p:ph type="body"/>
          </p:nvPr>
        </p:nvSpPr>
        <p:spPr>
          <a:noFill/>
          <a:ln>
            <a:noFill/>
          </a:ln>
        </p:spPr>
        <p:txBody>
          <a:bodyPr wrap="square" lIns="91440" tIns="45720" rIns="91440" bIns="45720" anchor="t"/>
          <a:p>
            <a:pPr lvl="0"/>
            <a:r>
              <a:rPr lang="zh-CN" altLang="en-US" dirty="0"/>
              <a:t>这里所说的液体，是指常温下的液体，不包括最高工作温度高于其标准沸点</a:t>
            </a:r>
            <a:r>
              <a:rPr lang="en-US" altLang="zh-CN" dirty="0"/>
              <a:t>(</a:t>
            </a:r>
            <a:r>
              <a:rPr lang="zh-CN" altLang="en-US" dirty="0"/>
              <a:t>即标准大气压下的沸点</a:t>
            </a:r>
            <a:r>
              <a:rPr lang="en-US" altLang="zh-CN" dirty="0"/>
              <a:t>)</a:t>
            </a:r>
            <a:r>
              <a:rPr lang="zh-CN" altLang="en-US" dirty="0"/>
              <a:t>的液体和液化气体。</a:t>
            </a:r>
            <a:endParaRPr lang="en-US" altLang="zh-CN" dirty="0"/>
          </a:p>
          <a:p>
            <a:pPr lvl="0"/>
            <a:endParaRPr lang="en-US" altLang="zh-CN" dirty="0"/>
          </a:p>
          <a:p>
            <a:pPr lvl="0"/>
            <a:r>
              <a:rPr lang="zh-CN" altLang="en-US" dirty="0"/>
              <a:t>因为这些介质虽然在容器中由于压力较高而绝大部分呈液态</a:t>
            </a:r>
            <a:r>
              <a:rPr lang="en-US" altLang="zh-CN" dirty="0"/>
              <a:t>(</a:t>
            </a:r>
            <a:r>
              <a:rPr lang="zh-CN" altLang="en-US" dirty="0"/>
              <a:t>实际上是气、液并存的饱和状态</a:t>
            </a:r>
            <a:r>
              <a:rPr lang="en-US" altLang="zh-CN" dirty="0"/>
              <a:t>)</a:t>
            </a:r>
            <a:r>
              <a:rPr lang="zh-CN" altLang="en-US" dirty="0"/>
              <a:t>，</a:t>
            </a:r>
            <a:endParaRPr lang="en-US" altLang="zh-CN" dirty="0"/>
          </a:p>
          <a:p>
            <a:pPr lvl="0"/>
            <a:r>
              <a:rPr lang="zh-CN" altLang="en-US" dirty="0"/>
              <a:t>但当容器爆炸时，容器内的压力降低，这些液体会立即汽化，体积急剧膨胀，所释放的能量也很大。</a:t>
            </a:r>
            <a:endParaRPr lang="zh-CN" altLang="en-US" dirty="0"/>
          </a:p>
          <a:p>
            <a:pPr lvl="0"/>
            <a:endParaRPr lang="zh-CN" altLang="en-US" dirty="0"/>
          </a:p>
        </p:txBody>
      </p:sp>
      <p:sp>
        <p:nvSpPr>
          <p:cNvPr id="1433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幻灯片图像占位符 1"/>
          <p:cNvSpPr>
            <a:spLocks noGrp="1" noRot="1" noChangeAspect="1" noTextEdit="1"/>
          </p:cNvSpPr>
          <p:nvPr>
            <p:ph type="sldImg"/>
          </p:nvPr>
        </p:nvSpPr>
        <p:spPr>
          <a:ln>
            <a:solidFill>
              <a:srgbClr val="000000"/>
            </a:solidFill>
            <a:miter/>
          </a:ln>
        </p:spPr>
      </p:sp>
      <p:sp>
        <p:nvSpPr>
          <p:cNvPr id="90114" name="备注占位符 2"/>
          <p:cNvSpPr>
            <a:spLocks noGrp="1"/>
          </p:cNvSpPr>
          <p:nvPr>
            <p:ph type="body"/>
          </p:nvPr>
        </p:nvSpPr>
        <p:spPr>
          <a:noFill/>
          <a:ln>
            <a:noFill/>
          </a:ln>
        </p:spPr>
        <p:txBody>
          <a:bodyPr wrap="square" lIns="91440" tIns="45720" rIns="91440" bIns="45720" anchor="t"/>
          <a:p>
            <a:pPr lvl="0" eaLnBrk="1">
              <a:spcBef>
                <a:spcPct val="50000"/>
              </a:spcBef>
            </a:pPr>
            <a:r>
              <a:rPr lang="zh-CN" altLang="en-US" b="1" dirty="0">
                <a:solidFill>
                  <a:srgbClr val="FFFFFF"/>
                </a:solidFill>
                <a:latin typeface="Arial" panose="020B0604020202020204" pitchFamily="34" charset="0"/>
              </a:rPr>
              <a:t>鞍钢退火炉采用氮氢混合气体保护，曾因氮中氧含量过高引起爆炸；</a:t>
            </a:r>
            <a:endParaRPr lang="zh-CN" altLang="en-US" b="1" dirty="0">
              <a:solidFill>
                <a:srgbClr val="FFFFFF"/>
              </a:solidFill>
              <a:latin typeface="Arial" panose="020B0604020202020204" pitchFamily="34" charset="0"/>
            </a:endParaRPr>
          </a:p>
          <a:p>
            <a:pPr lvl="0" eaLnBrk="1">
              <a:spcBef>
                <a:spcPct val="50000"/>
              </a:spcBef>
            </a:pPr>
            <a:r>
              <a:rPr lang="en-US" altLang="zh-CN" b="1" dirty="0">
                <a:solidFill>
                  <a:srgbClr val="FFFFFF"/>
                </a:solidFill>
                <a:latin typeface="Arial" panose="020B0604020202020204" pitchFamily="34" charset="0"/>
              </a:rPr>
              <a:t>1981</a:t>
            </a:r>
            <a:r>
              <a:rPr lang="zh-CN" altLang="en-US" b="1" dirty="0">
                <a:solidFill>
                  <a:srgbClr val="FFFFFF"/>
                </a:solidFill>
                <a:latin typeface="Arial" panose="020B0604020202020204" pitchFamily="34" charset="0"/>
              </a:rPr>
              <a:t>年南京某厂发生氧气瓶爆炸事故，厂房炸毁瓶体飞出</a:t>
            </a:r>
            <a:r>
              <a:rPr lang="en-US" altLang="zh-CN" b="1" dirty="0">
                <a:solidFill>
                  <a:srgbClr val="FFFFFF"/>
                </a:solidFill>
                <a:latin typeface="Arial" panose="020B0604020202020204" pitchFamily="34" charset="0"/>
              </a:rPr>
              <a:t>41</a:t>
            </a:r>
            <a:r>
              <a:rPr lang="zh-CN" altLang="en-US" b="1" dirty="0">
                <a:solidFill>
                  <a:srgbClr val="FFFFFF"/>
                </a:solidFill>
                <a:latin typeface="Arial" panose="020B0604020202020204" pitchFamily="34" charset="0"/>
              </a:rPr>
              <a:t>米远，多人受伤。</a:t>
            </a:r>
            <a:endParaRPr lang="en-US" altLang="zh-CN" b="1" dirty="0">
              <a:solidFill>
                <a:srgbClr val="FFFFFF"/>
              </a:solidFill>
              <a:latin typeface="Arial" panose="020B0604020202020204" pitchFamily="34" charset="0"/>
            </a:endParaRPr>
          </a:p>
          <a:p>
            <a:pPr marL="0" lvl="2" indent="0" eaLnBrk="1">
              <a:spcBef>
                <a:spcPct val="50000"/>
              </a:spcBef>
            </a:pPr>
            <a:r>
              <a:rPr lang="zh-CN" altLang="en-US" dirty="0"/>
              <a:t>原因：气体不纯，水电解制氢氧，氧中含氢量达到</a:t>
            </a:r>
            <a:r>
              <a:rPr lang="en-US" altLang="zh-CN" dirty="0"/>
              <a:t>14.92%</a:t>
            </a:r>
            <a:r>
              <a:rPr lang="zh-CN" altLang="en-US" dirty="0"/>
              <a:t>，焊工关闭焊枪时回火引爆。</a:t>
            </a:r>
            <a:endParaRPr lang="en-US" altLang="zh-CN" dirty="0"/>
          </a:p>
          <a:p>
            <a:pPr marL="0" lvl="2" indent="0" eaLnBrk="1">
              <a:spcBef>
                <a:spcPct val="50000"/>
              </a:spcBef>
            </a:pPr>
            <a:endParaRPr lang="en-US" altLang="zh-CN" dirty="0"/>
          </a:p>
          <a:p>
            <a:pPr marL="0" lvl="2" indent="0" eaLnBrk="1">
              <a:spcBef>
                <a:spcPct val="50000"/>
              </a:spcBef>
            </a:pPr>
            <a:r>
              <a:rPr lang="en-US" altLang="zh-CN" b="1" dirty="0">
                <a:solidFill>
                  <a:srgbClr val="FFFFFF"/>
                </a:solidFill>
                <a:latin typeface="Arial" panose="020B0604020202020204" pitchFamily="34" charset="0"/>
              </a:rPr>
              <a:t>1990</a:t>
            </a:r>
            <a:r>
              <a:rPr lang="zh-CN" altLang="en-US" b="1" dirty="0">
                <a:solidFill>
                  <a:srgbClr val="FFFFFF"/>
                </a:solidFill>
                <a:latin typeface="Arial" panose="020B0604020202020204" pitchFamily="34" charset="0"/>
              </a:rPr>
              <a:t>年</a:t>
            </a:r>
            <a:r>
              <a:rPr lang="en-US" altLang="zh-CN" b="1" dirty="0">
                <a:solidFill>
                  <a:srgbClr val="FFFFFF"/>
                </a:solidFill>
                <a:latin typeface="Arial" panose="020B0604020202020204" pitchFamily="34" charset="0"/>
              </a:rPr>
              <a:t>2</a:t>
            </a:r>
            <a:r>
              <a:rPr lang="zh-CN" altLang="en-US" b="1" dirty="0">
                <a:solidFill>
                  <a:srgbClr val="FFFFFF"/>
                </a:solidFill>
                <a:latin typeface="Arial" panose="020B0604020202020204" pitchFamily="34" charset="0"/>
              </a:rPr>
              <a:t>月</a:t>
            </a:r>
            <a:r>
              <a:rPr lang="en-US" altLang="zh-CN" b="1" dirty="0">
                <a:solidFill>
                  <a:srgbClr val="FFFFFF"/>
                </a:solidFill>
                <a:latin typeface="Arial" panose="020B0604020202020204" pitchFamily="34" charset="0"/>
              </a:rPr>
              <a:t>14</a:t>
            </a:r>
            <a:r>
              <a:rPr lang="zh-CN" altLang="en-US" b="1" dirty="0">
                <a:solidFill>
                  <a:srgbClr val="FFFFFF"/>
                </a:solidFill>
                <a:latin typeface="Arial" panose="020B0604020202020204" pitchFamily="34" charset="0"/>
              </a:rPr>
              <a:t>日，山东济宁医院附属医院患者谢某在手术室麻醉后，手术刚开始，发现已经死亡，</a:t>
            </a:r>
            <a:r>
              <a:rPr lang="en-US" altLang="zh-CN" b="1" dirty="0">
                <a:solidFill>
                  <a:srgbClr val="FFFFFF"/>
                </a:solidFill>
                <a:latin typeface="Arial" panose="020B0604020202020204" pitchFamily="34" charset="0"/>
              </a:rPr>
              <a:t>3</a:t>
            </a:r>
            <a:r>
              <a:rPr lang="zh-CN" altLang="en-US" b="1" dirty="0">
                <a:solidFill>
                  <a:srgbClr val="FFFFFF"/>
                </a:solidFill>
                <a:latin typeface="Arial" panose="020B0604020202020204" pitchFamily="34" charset="0"/>
              </a:rPr>
              <a:t>天后患者张某出现同样情况死亡，几天后，再次出现情况，医务人员立即将“氧气”取下，才使患者幸免遇难。</a:t>
            </a:r>
            <a:endParaRPr lang="zh-CN" altLang="en-US" b="1" dirty="0">
              <a:solidFill>
                <a:srgbClr val="FFFFFF"/>
              </a:solidFill>
              <a:latin typeface="Arial" panose="020B0604020202020204" pitchFamily="34" charset="0"/>
            </a:endParaRPr>
          </a:p>
          <a:p>
            <a:pPr marL="0" lvl="2" indent="0" eaLnBrk="1">
              <a:spcBef>
                <a:spcPct val="50000"/>
              </a:spcBef>
            </a:pPr>
            <a:r>
              <a:rPr lang="zh-CN" altLang="en-US" b="1" dirty="0">
                <a:solidFill>
                  <a:srgbClr val="FF0033"/>
                </a:solidFill>
                <a:latin typeface="Arial" panose="020B0604020202020204" pitchFamily="34" charset="0"/>
              </a:rPr>
              <a:t>原因：这瓶“氧气”竟是一瓶工业氮气。</a:t>
            </a:r>
            <a:endParaRPr lang="zh-CN" altLang="en-US" b="1" dirty="0">
              <a:solidFill>
                <a:srgbClr val="FF0033"/>
              </a:solidFill>
              <a:latin typeface="Arial" panose="020B0604020202020204" pitchFamily="34" charset="0"/>
            </a:endParaRPr>
          </a:p>
          <a:p>
            <a:pPr marL="0" lvl="2" indent="0" eaLnBrk="1">
              <a:spcBef>
                <a:spcPct val="50000"/>
              </a:spcBef>
            </a:pPr>
            <a:endParaRPr lang="zh-CN" altLang="en-US" dirty="0"/>
          </a:p>
          <a:p>
            <a:pPr lvl="0" eaLnBrk="1">
              <a:spcBef>
                <a:spcPct val="50000"/>
              </a:spcBef>
            </a:pPr>
            <a:endParaRPr lang="zh-CN" altLang="en-US" b="1" dirty="0">
              <a:solidFill>
                <a:srgbClr val="FFFFFF"/>
              </a:solidFill>
              <a:latin typeface="Arial" panose="020B0604020202020204" pitchFamily="34" charset="0"/>
            </a:endParaRPr>
          </a:p>
        </p:txBody>
      </p:sp>
      <p:sp>
        <p:nvSpPr>
          <p:cNvPr id="9011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ChangeAspect="1" noTextEdit="1"/>
          </p:cNvSpPr>
          <p:nvPr>
            <p:ph type="sldImg"/>
          </p:nvPr>
        </p:nvSpPr>
        <p:spPr>
          <a:ln>
            <a:solidFill>
              <a:srgbClr val="000000"/>
            </a:solidFill>
            <a:miter/>
          </a:ln>
        </p:spPr>
      </p:sp>
      <p:sp>
        <p:nvSpPr>
          <p:cNvPr id="92162" name="备注占位符 2"/>
          <p:cNvSpPr>
            <a:spLocks noGrp="1"/>
          </p:cNvSpPr>
          <p:nvPr>
            <p:ph type="body"/>
          </p:nvPr>
        </p:nvSpPr>
        <p:spPr>
          <a:noFill/>
          <a:ln>
            <a:noFill/>
          </a:ln>
        </p:spPr>
        <p:txBody>
          <a:bodyPr wrap="square" lIns="91440" tIns="45720" rIns="91440" bIns="45720" anchor="t"/>
          <a:p>
            <a:pPr lvl="0" eaLnBrk="1">
              <a:spcBef>
                <a:spcPct val="50000"/>
              </a:spcBef>
            </a:pPr>
            <a:r>
              <a:rPr lang="zh-CN" altLang="en-US" b="1" dirty="0">
                <a:solidFill>
                  <a:srgbClr val="FFFFFF"/>
                </a:solidFill>
                <a:latin typeface="Arial" panose="020B0604020202020204" pitchFamily="34" charset="0"/>
              </a:rPr>
              <a:t>武汉某厂，某年冬季，氧气瓶与人同时在炉边烤火，气瓶爆炸炸死人。</a:t>
            </a:r>
            <a:endParaRPr lang="en-US" altLang="zh-CN" b="1" dirty="0">
              <a:solidFill>
                <a:srgbClr val="FFFFFF"/>
              </a:solidFill>
              <a:latin typeface="Arial" panose="020B0604020202020204" pitchFamily="34" charset="0"/>
            </a:endParaRPr>
          </a:p>
          <a:p>
            <a:pPr lvl="0">
              <a:spcBef>
                <a:spcPct val="50000"/>
              </a:spcBef>
            </a:pPr>
            <a:r>
              <a:rPr lang="zh-CN" altLang="en-US" b="1" dirty="0">
                <a:solidFill>
                  <a:srgbClr val="FF0033"/>
                </a:solidFill>
                <a:latin typeface="Arial" panose="020B0604020202020204" pitchFamily="34" charset="0"/>
              </a:rPr>
              <a:t>原因：气瓶烤火，随温度升高，瓶内压力猛增，是一种物理性超压爆炸。</a:t>
            </a:r>
            <a:endParaRPr lang="en-US" altLang="zh-CN" b="1" dirty="0">
              <a:solidFill>
                <a:srgbClr val="FF0033"/>
              </a:solidFill>
              <a:latin typeface="Arial" panose="020B0604020202020204" pitchFamily="34" charset="0"/>
            </a:endParaRPr>
          </a:p>
          <a:p>
            <a:pPr lvl="0">
              <a:spcBef>
                <a:spcPct val="50000"/>
              </a:spcBef>
            </a:pPr>
            <a:endParaRPr lang="en-US" altLang="zh-CN" b="1" dirty="0">
              <a:solidFill>
                <a:srgbClr val="FF0033"/>
              </a:solidFill>
              <a:latin typeface="Arial" panose="020B0604020202020204" pitchFamily="34" charset="0"/>
            </a:endParaRPr>
          </a:p>
          <a:p>
            <a:pPr lvl="0">
              <a:spcBef>
                <a:spcPct val="50000"/>
              </a:spcBef>
            </a:pPr>
            <a:r>
              <a:rPr lang="en-US" altLang="zh-CN" b="1" dirty="0">
                <a:solidFill>
                  <a:srgbClr val="FFFFFF"/>
                </a:solidFill>
                <a:latin typeface="Arial" panose="020B0604020202020204" pitchFamily="34" charset="0"/>
              </a:rPr>
              <a:t> </a:t>
            </a:r>
            <a:r>
              <a:rPr lang="zh-CN" altLang="en-US" b="1" dirty="0">
                <a:solidFill>
                  <a:srgbClr val="FFFFFF"/>
                </a:solidFill>
                <a:latin typeface="Arial" panose="020B0604020202020204" pitchFamily="34" charset="0"/>
              </a:rPr>
              <a:t>湖南益阳船厂</a:t>
            </a:r>
            <a:r>
              <a:rPr lang="en-US" altLang="zh-CN" b="1" dirty="0">
                <a:solidFill>
                  <a:srgbClr val="FFFFFF"/>
                </a:solidFill>
                <a:latin typeface="Arial" panose="020B0604020202020204" pitchFamily="34" charset="0"/>
              </a:rPr>
              <a:t>1985</a:t>
            </a:r>
            <a:r>
              <a:rPr lang="zh-CN" altLang="en-US" b="1" dirty="0">
                <a:solidFill>
                  <a:srgbClr val="FFFFFF"/>
                </a:solidFill>
                <a:latin typeface="Arial" panose="020B0604020202020204" pitchFamily="34" charset="0"/>
              </a:rPr>
              <a:t>年</a:t>
            </a:r>
            <a:r>
              <a:rPr lang="en-US" altLang="zh-CN" b="1" dirty="0">
                <a:solidFill>
                  <a:srgbClr val="FFFFFF"/>
                </a:solidFill>
                <a:latin typeface="Arial" panose="020B0604020202020204" pitchFamily="34" charset="0"/>
              </a:rPr>
              <a:t>5</a:t>
            </a:r>
            <a:r>
              <a:rPr lang="zh-CN" altLang="en-US" b="1" dirty="0">
                <a:solidFill>
                  <a:srgbClr val="FFFFFF"/>
                </a:solidFill>
                <a:latin typeface="Arial" panose="020B0604020202020204" pitchFamily="34" charset="0"/>
              </a:rPr>
              <a:t>月用船装运</a:t>
            </a:r>
            <a:r>
              <a:rPr lang="en-US" altLang="zh-CN" b="1" dirty="0">
                <a:solidFill>
                  <a:srgbClr val="FFFFFF"/>
                </a:solidFill>
                <a:latin typeface="Arial" panose="020B0604020202020204" pitchFamily="34" charset="0"/>
              </a:rPr>
              <a:t>6</a:t>
            </a:r>
            <a:r>
              <a:rPr lang="zh-CN" altLang="en-US" b="1" dirty="0">
                <a:solidFill>
                  <a:srgbClr val="FFFFFF"/>
                </a:solidFill>
                <a:latin typeface="Arial" panose="020B0604020202020204" pitchFamily="34" charset="0"/>
              </a:rPr>
              <a:t>只氧气瓶，船工卸船时将气瓶从河坡往下滚，氧气瓶相互碰撞发生爆炸。</a:t>
            </a:r>
            <a:r>
              <a:rPr lang="en-US" altLang="zh-CN" b="1" dirty="0">
                <a:solidFill>
                  <a:srgbClr val="FFFFFF"/>
                </a:solidFill>
                <a:latin typeface="Arial" panose="020B0604020202020204" pitchFamily="34" charset="0"/>
              </a:rPr>
              <a:t>4kg</a:t>
            </a:r>
            <a:r>
              <a:rPr lang="zh-CN" altLang="en-US" b="1" dirty="0">
                <a:solidFill>
                  <a:srgbClr val="FFFFFF"/>
                </a:solidFill>
                <a:latin typeface="Arial" panose="020B0604020202020204" pitchFamily="34" charset="0"/>
              </a:rPr>
              <a:t>的碎片飞过小河，落入一农家的床头，威力巨大。</a:t>
            </a:r>
            <a:endParaRPr lang="en-US" altLang="zh-CN" b="1" dirty="0">
              <a:solidFill>
                <a:srgbClr val="FFFFFF"/>
              </a:solidFill>
              <a:latin typeface="Arial" panose="020B0604020202020204" pitchFamily="34" charset="0"/>
            </a:endParaRPr>
          </a:p>
          <a:p>
            <a:pPr lvl="0">
              <a:spcBef>
                <a:spcPct val="50000"/>
              </a:spcBef>
            </a:pPr>
            <a:endParaRPr lang="en-US" altLang="zh-CN" b="1" dirty="0">
              <a:solidFill>
                <a:srgbClr val="FFFFFF"/>
              </a:solidFill>
              <a:latin typeface="Arial" panose="020B0604020202020204" pitchFamily="34" charset="0"/>
            </a:endParaRPr>
          </a:p>
          <a:p>
            <a:pPr lvl="0">
              <a:spcBef>
                <a:spcPct val="50000"/>
              </a:spcBef>
            </a:pPr>
            <a:r>
              <a:rPr lang="zh-CN" altLang="en-US" b="1" dirty="0">
                <a:solidFill>
                  <a:srgbClr val="FFFFFF"/>
                </a:solidFill>
                <a:latin typeface="Arial" panose="020B0604020202020204" pitchFamily="34" charset="0"/>
              </a:rPr>
              <a:t>湖南一非正规充装单位，临时雇佣家属工充装液氨。早上充好瓶，置于露天场地，到上午</a:t>
            </a:r>
            <a:r>
              <a:rPr lang="en-US" altLang="zh-CN" b="1" dirty="0">
                <a:solidFill>
                  <a:srgbClr val="FFFFFF"/>
                </a:solidFill>
                <a:latin typeface="Arial" panose="020B0604020202020204" pitchFamily="34" charset="0"/>
              </a:rPr>
              <a:t>11</a:t>
            </a:r>
            <a:r>
              <a:rPr lang="zh-CN" altLang="en-US" b="1" dirty="0">
                <a:solidFill>
                  <a:srgbClr val="FFFFFF"/>
                </a:solidFill>
                <a:latin typeface="Arial" panose="020B0604020202020204" pitchFamily="34" charset="0"/>
              </a:rPr>
              <a:t>点，一只氨瓶发生爆炸，气瓶飞起数米。</a:t>
            </a:r>
            <a:endParaRPr lang="en-US" altLang="zh-CN" b="1" dirty="0">
              <a:solidFill>
                <a:srgbClr val="FFFFFF"/>
              </a:solidFill>
              <a:latin typeface="Arial" panose="020B0604020202020204" pitchFamily="34" charset="0"/>
            </a:endParaRPr>
          </a:p>
          <a:p>
            <a:pPr lvl="0">
              <a:spcBef>
                <a:spcPct val="50000"/>
              </a:spcBef>
            </a:pPr>
            <a:r>
              <a:rPr lang="en-US" altLang="zh-CN" b="1" dirty="0">
                <a:solidFill>
                  <a:srgbClr val="FF0033"/>
                </a:solidFill>
                <a:latin typeface="Arial" panose="020B0604020202020204" pitchFamily="34" charset="0"/>
              </a:rPr>
              <a:t> </a:t>
            </a:r>
            <a:r>
              <a:rPr lang="zh-CN" altLang="en-US" b="1" dirty="0">
                <a:solidFill>
                  <a:srgbClr val="FF0033"/>
                </a:solidFill>
                <a:latin typeface="Arial" panose="020B0604020202020204" pitchFamily="34" charset="0"/>
              </a:rPr>
              <a:t>原因：过量充装，中午气温上升，气瓶达到“满液”后涨破，属于物理性爆炸。</a:t>
            </a:r>
            <a:endParaRPr lang="zh-CN" altLang="en-US" b="1" dirty="0">
              <a:solidFill>
                <a:srgbClr val="FFFFFF"/>
              </a:solidFill>
              <a:latin typeface="Arial" panose="020B0604020202020204" pitchFamily="34" charset="0"/>
            </a:endParaRPr>
          </a:p>
          <a:p>
            <a:pPr lvl="0">
              <a:spcBef>
                <a:spcPct val="50000"/>
              </a:spcBef>
            </a:pPr>
            <a:endParaRPr lang="zh-CN" altLang="en-US" b="1" dirty="0">
              <a:solidFill>
                <a:srgbClr val="FF0033"/>
              </a:solidFill>
              <a:latin typeface="Arial" panose="020B0604020202020204" pitchFamily="34" charset="0"/>
            </a:endParaRPr>
          </a:p>
          <a:p>
            <a:pPr lvl="0" eaLnBrk="1">
              <a:spcBef>
                <a:spcPct val="50000"/>
              </a:spcBef>
            </a:pPr>
            <a:endParaRPr lang="zh-CN" altLang="en-US" b="1" dirty="0">
              <a:solidFill>
                <a:srgbClr val="FFFFFF"/>
              </a:solidFill>
              <a:latin typeface="Arial" panose="020B0604020202020204" pitchFamily="34" charset="0"/>
            </a:endParaRPr>
          </a:p>
          <a:p>
            <a:pPr lvl="0" eaLnBrk="1">
              <a:spcBef>
                <a:spcPct val="50000"/>
              </a:spcBef>
            </a:pPr>
            <a:endParaRPr lang="zh-CN" altLang="en-US" b="1" dirty="0">
              <a:solidFill>
                <a:srgbClr val="FFFFFF"/>
              </a:solidFill>
              <a:latin typeface="Arial" panose="020B0604020202020204" pitchFamily="34" charset="0"/>
            </a:endParaRPr>
          </a:p>
        </p:txBody>
      </p:sp>
      <p:sp>
        <p:nvSpPr>
          <p:cNvPr id="9216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noTextEdit="1"/>
          </p:cNvSpPr>
          <p:nvPr>
            <p:ph type="sldImg"/>
          </p:nvPr>
        </p:nvSpPr>
        <p:spPr>
          <a:ln>
            <a:solidFill>
              <a:srgbClr val="000000"/>
            </a:solidFill>
            <a:miter/>
          </a:ln>
        </p:spPr>
      </p:sp>
      <p:sp>
        <p:nvSpPr>
          <p:cNvPr id="94210" name="备注占位符 2"/>
          <p:cNvSpPr>
            <a:spLocks noGrp="1"/>
          </p:cNvSpPr>
          <p:nvPr>
            <p:ph type="body"/>
          </p:nvPr>
        </p:nvSpPr>
        <p:spPr>
          <a:noFill/>
          <a:ln>
            <a:noFill/>
          </a:ln>
        </p:spPr>
        <p:txBody>
          <a:bodyPr wrap="square" lIns="91440" tIns="45720" rIns="91440" bIns="45720" anchor="t"/>
          <a:p>
            <a:pPr lvl="0" eaLnBrk="1">
              <a:spcBef>
                <a:spcPct val="50000"/>
              </a:spcBef>
            </a:pPr>
            <a:r>
              <a:rPr lang="en-US" altLang="zh-CN" b="1" dirty="0">
                <a:solidFill>
                  <a:srgbClr val="FFFFFF"/>
                </a:solidFill>
                <a:latin typeface="Arial" panose="020B0604020202020204" pitchFamily="34" charset="0"/>
              </a:rPr>
              <a:t>1982</a:t>
            </a:r>
            <a:r>
              <a:rPr lang="zh-CN" altLang="en-US" b="1" dirty="0">
                <a:solidFill>
                  <a:srgbClr val="FFFFFF"/>
                </a:solidFill>
                <a:latin typeface="Arial" panose="020B0604020202020204" pitchFamily="34" charset="0"/>
              </a:rPr>
              <a:t>年江苏无锡某电子材料厂，在充氧时，五只氧气瓶同时发生爆炸，爆炸之后瓶底陷入水泥地</a:t>
            </a:r>
            <a:r>
              <a:rPr lang="en-US" altLang="zh-CN" b="1" dirty="0">
                <a:solidFill>
                  <a:srgbClr val="FFFFFF"/>
                </a:solidFill>
                <a:latin typeface="Arial" panose="020B0604020202020204" pitchFamily="34" charset="0"/>
              </a:rPr>
              <a:t>150mm</a:t>
            </a:r>
            <a:r>
              <a:rPr lang="zh-CN" altLang="en-US" b="1" dirty="0">
                <a:solidFill>
                  <a:srgbClr val="FFFFFF"/>
                </a:solidFill>
                <a:latin typeface="Arial" panose="020B0604020202020204" pitchFamily="34" charset="0"/>
              </a:rPr>
              <a:t>深，碎片飞出</a:t>
            </a:r>
            <a:r>
              <a:rPr lang="en-US" altLang="zh-CN" b="1" dirty="0">
                <a:solidFill>
                  <a:srgbClr val="FFFFFF"/>
                </a:solidFill>
                <a:latin typeface="Arial" panose="020B0604020202020204" pitchFamily="34" charset="0"/>
              </a:rPr>
              <a:t>300</a:t>
            </a:r>
            <a:r>
              <a:rPr lang="zh-CN" altLang="en-US" b="1" dirty="0">
                <a:solidFill>
                  <a:srgbClr val="FFFFFF"/>
                </a:solidFill>
                <a:latin typeface="Arial" panose="020B0604020202020204" pitchFamily="34" charset="0"/>
              </a:rPr>
              <a:t>米，厂房完全炸毁，炸死一人。</a:t>
            </a:r>
            <a:endParaRPr lang="en-US" altLang="zh-CN" b="1" dirty="0">
              <a:solidFill>
                <a:srgbClr val="FFFFFF"/>
              </a:solidFill>
              <a:latin typeface="Arial" panose="020B0604020202020204" pitchFamily="34" charset="0"/>
            </a:endParaRPr>
          </a:p>
          <a:p>
            <a:pPr lvl="0" eaLnBrk="1">
              <a:spcBef>
                <a:spcPct val="50000"/>
              </a:spcBef>
            </a:pPr>
            <a:r>
              <a:rPr lang="zh-CN" altLang="en-US" b="1" dirty="0">
                <a:solidFill>
                  <a:srgbClr val="FF0033"/>
                </a:solidFill>
                <a:latin typeface="Arial" panose="020B0604020202020204" pitchFamily="34" charset="0"/>
              </a:rPr>
              <a:t>原因：气瓶使用单位擅自将氢气瓶不经任何处理，改变漆色当氧气瓶用；</a:t>
            </a:r>
            <a:endParaRPr lang="zh-CN" altLang="en-US" b="1" dirty="0">
              <a:solidFill>
                <a:srgbClr val="FF0033"/>
              </a:solidFill>
              <a:latin typeface="Arial" panose="020B0604020202020204" pitchFamily="34" charset="0"/>
            </a:endParaRPr>
          </a:p>
          <a:p>
            <a:pPr lvl="0" eaLnBrk="1">
              <a:spcBef>
                <a:spcPct val="50000"/>
              </a:spcBef>
            </a:pPr>
            <a:endParaRPr lang="zh-CN" altLang="en-US" b="1" dirty="0">
              <a:solidFill>
                <a:srgbClr val="FFFFFF"/>
              </a:solidFill>
              <a:latin typeface="Arial" panose="020B0604020202020204" pitchFamily="34" charset="0"/>
            </a:endParaRPr>
          </a:p>
          <a:p>
            <a:pPr lvl="0" eaLnBrk="1">
              <a:spcBef>
                <a:spcPct val="50000"/>
              </a:spcBef>
            </a:pPr>
            <a:endParaRPr lang="zh-CN" altLang="en-US" b="1" dirty="0">
              <a:solidFill>
                <a:srgbClr val="FFFFFF"/>
              </a:solidFill>
              <a:latin typeface="Arial" panose="020B0604020202020204" pitchFamily="34" charset="0"/>
            </a:endParaRPr>
          </a:p>
        </p:txBody>
      </p:sp>
      <p:sp>
        <p:nvSpPr>
          <p:cNvPr id="9421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幻灯片图像占位符 1"/>
          <p:cNvSpPr>
            <a:spLocks noGrp="1" noRot="1" noChangeAspect="1" noTextEdit="1"/>
          </p:cNvSpPr>
          <p:nvPr>
            <p:ph type="sldImg"/>
          </p:nvPr>
        </p:nvSpPr>
        <p:spPr>
          <a:ln>
            <a:solidFill>
              <a:srgbClr val="000000"/>
            </a:solidFill>
            <a:miter/>
          </a:ln>
        </p:spPr>
      </p:sp>
      <p:sp>
        <p:nvSpPr>
          <p:cNvPr id="96258" name="备注占位符 2"/>
          <p:cNvSpPr>
            <a:spLocks noGrp="1"/>
          </p:cNvSpPr>
          <p:nvPr>
            <p:ph type="body"/>
          </p:nvPr>
        </p:nvSpPr>
        <p:spPr>
          <a:noFill/>
          <a:ln>
            <a:noFill/>
          </a:ln>
        </p:spPr>
        <p:txBody>
          <a:bodyPr wrap="square" lIns="91440" tIns="45720" rIns="91440" bIns="45720" anchor="t"/>
          <a:p>
            <a:pPr lvl="0" eaLnBrk="1">
              <a:spcBef>
                <a:spcPct val="50000"/>
              </a:spcBef>
            </a:pPr>
            <a:r>
              <a:rPr lang="en-US" altLang="zh-CN" b="1" dirty="0">
                <a:solidFill>
                  <a:srgbClr val="FFFFFF"/>
                </a:solidFill>
                <a:latin typeface="Arial" panose="020B0604020202020204" pitchFamily="34" charset="0"/>
              </a:rPr>
              <a:t>1982</a:t>
            </a:r>
            <a:r>
              <a:rPr lang="zh-CN" altLang="en-US" b="1" dirty="0">
                <a:solidFill>
                  <a:srgbClr val="FFFFFF"/>
                </a:solidFill>
                <a:latin typeface="Arial" panose="020B0604020202020204" pitchFamily="34" charset="0"/>
              </a:rPr>
              <a:t>年江苏无锡某电子材料厂，在充氧时，五只氧气瓶同时发生爆炸，爆炸之后瓶底陷入水泥地</a:t>
            </a:r>
            <a:r>
              <a:rPr lang="en-US" altLang="zh-CN" b="1" dirty="0">
                <a:solidFill>
                  <a:srgbClr val="FFFFFF"/>
                </a:solidFill>
                <a:latin typeface="Arial" panose="020B0604020202020204" pitchFamily="34" charset="0"/>
              </a:rPr>
              <a:t>150mm</a:t>
            </a:r>
            <a:r>
              <a:rPr lang="zh-CN" altLang="en-US" b="1" dirty="0">
                <a:solidFill>
                  <a:srgbClr val="FFFFFF"/>
                </a:solidFill>
                <a:latin typeface="Arial" panose="020B0604020202020204" pitchFamily="34" charset="0"/>
              </a:rPr>
              <a:t>深，碎片飞出</a:t>
            </a:r>
            <a:r>
              <a:rPr lang="en-US" altLang="zh-CN" b="1" dirty="0">
                <a:solidFill>
                  <a:srgbClr val="FFFFFF"/>
                </a:solidFill>
                <a:latin typeface="Arial" panose="020B0604020202020204" pitchFamily="34" charset="0"/>
              </a:rPr>
              <a:t>300</a:t>
            </a:r>
            <a:r>
              <a:rPr lang="zh-CN" altLang="en-US" b="1" dirty="0">
                <a:solidFill>
                  <a:srgbClr val="FFFFFF"/>
                </a:solidFill>
                <a:latin typeface="Arial" panose="020B0604020202020204" pitchFamily="34" charset="0"/>
              </a:rPr>
              <a:t>米，厂房完全炸毁，炸死一人。</a:t>
            </a:r>
            <a:endParaRPr lang="en-US" altLang="zh-CN" b="1" dirty="0">
              <a:solidFill>
                <a:srgbClr val="FFFFFF"/>
              </a:solidFill>
              <a:latin typeface="Arial" panose="020B0604020202020204" pitchFamily="34" charset="0"/>
            </a:endParaRPr>
          </a:p>
          <a:p>
            <a:pPr lvl="0" eaLnBrk="1">
              <a:spcBef>
                <a:spcPct val="50000"/>
              </a:spcBef>
            </a:pPr>
            <a:r>
              <a:rPr lang="zh-CN" altLang="en-US" b="1" dirty="0">
                <a:solidFill>
                  <a:srgbClr val="FF0033"/>
                </a:solidFill>
                <a:latin typeface="Arial" panose="020B0604020202020204" pitchFamily="34" charset="0"/>
              </a:rPr>
              <a:t>原因：气瓶使用单位擅自将氢气瓶不经任何处理，改变漆色当氧气瓶用；</a:t>
            </a:r>
            <a:endParaRPr lang="zh-CN" altLang="en-US" b="1" dirty="0">
              <a:solidFill>
                <a:srgbClr val="FF0033"/>
              </a:solidFill>
              <a:latin typeface="Arial" panose="020B0604020202020204" pitchFamily="34" charset="0"/>
            </a:endParaRPr>
          </a:p>
          <a:p>
            <a:pPr lvl="0" eaLnBrk="1">
              <a:spcBef>
                <a:spcPct val="50000"/>
              </a:spcBef>
            </a:pPr>
            <a:endParaRPr lang="zh-CN" altLang="en-US" b="1" dirty="0">
              <a:solidFill>
                <a:srgbClr val="FFFFFF"/>
              </a:solidFill>
              <a:latin typeface="Arial" panose="020B0604020202020204" pitchFamily="34" charset="0"/>
            </a:endParaRPr>
          </a:p>
          <a:p>
            <a:pPr lvl="0" eaLnBrk="1">
              <a:spcBef>
                <a:spcPct val="50000"/>
              </a:spcBef>
            </a:pPr>
            <a:endParaRPr lang="zh-CN" altLang="en-US" b="1" dirty="0">
              <a:solidFill>
                <a:srgbClr val="FFFFFF"/>
              </a:solidFill>
              <a:latin typeface="Arial" panose="020B0604020202020204" pitchFamily="34" charset="0"/>
            </a:endParaRPr>
          </a:p>
        </p:txBody>
      </p:sp>
      <p:sp>
        <p:nvSpPr>
          <p:cNvPr id="9625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p>
            <a:pPr lvl="0"/>
            <a:r>
              <a:rPr lang="zh-CN" altLang="en-US" dirty="0"/>
              <a:t>为了得到具有特定性能和功能的先进材料，实验室里经常会使用到各种各样的高温、高压设备和容器。</a:t>
            </a:r>
            <a:endParaRPr lang="zh-CN" altLang="en-US" dirty="0"/>
          </a:p>
        </p:txBody>
      </p:sp>
      <p:sp>
        <p:nvSpPr>
          <p:cNvPr id="1843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p>
            <a:pPr lvl="0"/>
            <a:r>
              <a:rPr lang="zh-CN" altLang="en-US" dirty="0"/>
              <a:t>为了得到具有特定性能和功能的先进材料，实验室里经常会使用到各种各样的高温、高压设备和容器。</a:t>
            </a:r>
            <a:endParaRPr lang="zh-CN" altLang="en-US" dirty="0"/>
          </a:p>
        </p:txBody>
      </p:sp>
      <p:sp>
        <p:nvSpPr>
          <p:cNvPr id="20483"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a:ln>
            <a:solidFill>
              <a:srgbClr val="000000"/>
            </a:solidFill>
            <a:miter/>
          </a:ln>
        </p:spPr>
      </p:sp>
      <p:sp>
        <p:nvSpPr>
          <p:cNvPr id="22530" name="备注占位符 2"/>
          <p:cNvSpPr>
            <a:spLocks noGrp="1"/>
          </p:cNvSpPr>
          <p:nvPr>
            <p:ph type="body"/>
          </p:nvPr>
        </p:nvSpPr>
        <p:spPr>
          <a:noFill/>
          <a:ln>
            <a:noFill/>
          </a:ln>
        </p:spPr>
        <p:txBody>
          <a:bodyPr wrap="square" lIns="91440" tIns="45720" rIns="91440" bIns="45720" anchor="t"/>
          <a:p>
            <a:pPr lvl="0"/>
            <a:r>
              <a:rPr lang="zh-CN" altLang="en-US" dirty="0"/>
              <a:t>为了得到具有特定性能和功能的先进材料，实验室里经常会使用到各种各样的高温、高压设备和容器。</a:t>
            </a:r>
            <a:endParaRPr lang="zh-CN" altLang="en-US" dirty="0"/>
          </a:p>
        </p:txBody>
      </p:sp>
      <p:sp>
        <p:nvSpPr>
          <p:cNvPr id="2253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noTextEdi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p>
            <a:pPr lvl="0"/>
            <a:r>
              <a:rPr lang="zh-CN" altLang="en-US" dirty="0"/>
              <a:t>为了得到具有特定性能和功能的先进材料，实验室里经常会使用到各种各样的高温、高压设备和容器。</a:t>
            </a:r>
            <a:endParaRPr lang="zh-CN" altLang="en-US" dirty="0"/>
          </a:p>
        </p:txBody>
      </p:sp>
      <p:sp>
        <p:nvSpPr>
          <p:cNvPr id="2457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p>
            <a:pPr lvl="0"/>
            <a:r>
              <a:rPr lang="zh-CN" altLang="en-US" dirty="0"/>
              <a:t>为了得到具有特定性能和功能的先进材料，实验室里经常会使用到各种各样的高温、高压设备和容器。</a:t>
            </a:r>
            <a:endParaRPr lang="zh-CN" altLang="en-US" dirty="0"/>
          </a:p>
        </p:txBody>
      </p:sp>
      <p:sp>
        <p:nvSpPr>
          <p:cNvPr id="2662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4" name="Rectangle 2" descr="어두운 수평선"/>
          <p:cNvSpPr>
            <a:spLocks noChangeArrowheads="1"/>
          </p:cNvSpPr>
          <p:nvPr/>
        </p:nvSpPr>
        <p:spPr bwMode="gray">
          <a:xfrm>
            <a:off x="0" y="0"/>
            <a:ext cx="9144000" cy="1981200"/>
          </a:xfrm>
          <a:prstGeom prst="rect">
            <a:avLst/>
          </a:prstGeom>
          <a:pattFill prst="dkHorz">
            <a:fgClr>
              <a:srgbClr val="DDDDDD"/>
            </a:fgClr>
            <a:bgClr>
              <a:srgbClr val="FFFFFF"/>
            </a:bgClr>
          </a:patt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C3A8E"/>
              </a:solidFill>
              <a:effectLst/>
              <a:uLnTx/>
              <a:uFillTx/>
              <a:latin typeface="Verdana" panose="020B0604030504040204" pitchFamily="34" charset="0"/>
              <a:ea typeface="+mn-ea"/>
              <a:cs typeface="+mn-cs"/>
            </a:endParaRPr>
          </a:p>
        </p:txBody>
      </p:sp>
      <p:sp>
        <p:nvSpPr>
          <p:cNvPr id="15" name="Rectangle 7"/>
          <p:cNvSpPr>
            <a:spLocks noChangeArrowheads="1"/>
          </p:cNvSpPr>
          <p:nvPr/>
        </p:nvSpPr>
        <p:spPr bwMode="auto">
          <a:xfrm>
            <a:off x="2497138" y="2001838"/>
            <a:ext cx="6646863" cy="3154363"/>
          </a:xfrm>
          <a:prstGeom prst="rect">
            <a:avLst/>
          </a:prstGeom>
          <a:solidFill>
            <a:srgbClr val="339933"/>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46CA6"/>
              </a:solidFill>
              <a:effectLst/>
              <a:uLnTx/>
              <a:uFillTx/>
              <a:latin typeface="Arial" panose="020B0604020202020204" pitchFamily="34" charset="0"/>
              <a:ea typeface="+mn-ea"/>
              <a:cs typeface="+mn-cs"/>
            </a:endParaRPr>
          </a:p>
        </p:txBody>
      </p:sp>
      <p:sp>
        <p:nvSpPr>
          <p:cNvPr id="16" name="Rectangle 6"/>
          <p:cNvSpPr>
            <a:spLocks noChangeArrowheads="1"/>
          </p:cNvSpPr>
          <p:nvPr/>
        </p:nvSpPr>
        <p:spPr bwMode="gray">
          <a:xfrm>
            <a:off x="0" y="5194300"/>
            <a:ext cx="9144000" cy="1663700"/>
          </a:xfrm>
          <a:prstGeom prst="rect">
            <a:avLst/>
          </a:prstGeom>
          <a:solidFill>
            <a:srgbClr val="00CC66"/>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46CA6"/>
              </a:solidFill>
              <a:effectLst/>
              <a:uLnTx/>
              <a:uFillTx/>
              <a:latin typeface="Arial" panose="020B0604020202020204" pitchFamily="34" charset="0"/>
              <a:ea typeface="+mn-ea"/>
              <a:cs typeface="+mn-cs"/>
            </a:endParaRPr>
          </a:p>
        </p:txBody>
      </p:sp>
      <p:pic>
        <p:nvPicPr>
          <p:cNvPr id="2058" name="Picture 2" descr="C:\Documents and Settings\QIU\My Documents\pic\pic\getty images\pressure vessel\氧气瓶 (2).jpg"/>
          <p:cNvPicPr>
            <a:picLocks noChangeAspect="1"/>
          </p:cNvPicPr>
          <p:nvPr userDrawn="1"/>
        </p:nvPicPr>
        <p:blipFill>
          <a:blip r:embed="rId2"/>
          <a:stretch>
            <a:fillRect/>
          </a:stretch>
        </p:blipFill>
        <p:spPr>
          <a:xfrm>
            <a:off x="0" y="2001838"/>
            <a:ext cx="3130550" cy="3152775"/>
          </a:xfrm>
          <a:prstGeom prst="rect">
            <a:avLst/>
          </a:prstGeom>
          <a:noFill/>
          <a:ln w="9525">
            <a:noFill/>
          </a:ln>
        </p:spPr>
      </p:pic>
      <p:sp>
        <p:nvSpPr>
          <p:cNvPr id="2" name="标题 1"/>
          <p:cNvSpPr>
            <a:spLocks noGrp="1"/>
          </p:cNvSpPr>
          <p:nvPr>
            <p:ph type="ctrTitle"/>
          </p:nvPr>
        </p:nvSpPr>
        <p:spPr>
          <a:xfrm>
            <a:off x="3130693" y="2061861"/>
            <a:ext cx="6013308" cy="1287460"/>
          </a:xfrm>
        </p:spPr>
        <p:txBody>
          <a:bodyPr/>
          <a:lstStyle>
            <a:lvl1pPr algn="ctr">
              <a:defRPr b="1">
                <a:solidFill>
                  <a:schemeClr val="bg1"/>
                </a:solidFill>
                <a:latin typeface="黑体" panose="02010609060101010101" pitchFamily="2" charset="-122"/>
                <a:ea typeface="黑体" panose="02010609060101010101" pitchFamily="2" charset="-122"/>
              </a:defRPr>
            </a:lvl1pPr>
          </a:lstStyle>
          <a:p>
            <a:pPr fontAlgn="base"/>
            <a:r>
              <a:rPr lang="zh-CN" altLang="en-US" strike="noStrike" noProof="1" dirty="0" smtClean="0"/>
              <a:t>单击此处编辑母版标题样式</a:t>
            </a:r>
            <a:endParaRPr lang="zh-CN" altLang="en-US" strike="noStrike" noProof="1" dirty="0"/>
          </a:p>
        </p:txBody>
      </p:sp>
      <p:sp>
        <p:nvSpPr>
          <p:cNvPr id="3" name="副标题 2"/>
          <p:cNvSpPr>
            <a:spLocks noGrp="1"/>
          </p:cNvSpPr>
          <p:nvPr>
            <p:ph type="subTitle" idx="1"/>
          </p:nvPr>
        </p:nvSpPr>
        <p:spPr>
          <a:xfrm>
            <a:off x="3130692" y="4163729"/>
            <a:ext cx="6013308" cy="991769"/>
          </a:xfrm>
        </p:spPr>
        <p:txBody>
          <a:bodyPr/>
          <a:lstStyle>
            <a:lvl1pPr marL="0" indent="0" algn="ctr">
              <a:buNone/>
              <a:defRPr baseline="0">
                <a:solidFill>
                  <a:schemeClr val="bg1"/>
                </a:solidFill>
                <a:latin typeface="Arial" panose="020B0604020202020204" pitchFamily="34" charset="0"/>
                <a:ea typeface="黑体" panose="02010609060101010101"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dirty="0" smtClean="0"/>
              <a:t>单击此处编辑母版副标题样式</a:t>
            </a:r>
            <a:endParaRPr lang="zh-CN" altLang="en-US" strike="noStrike" noProof="1" dirty="0"/>
          </a:p>
        </p:txBody>
      </p:sp>
      <p:sp>
        <p:nvSpPr>
          <p:cNvPr id="20" name="日期占位符 3"/>
          <p:cNvSpPr>
            <a:spLocks noGrp="1"/>
          </p:cNvSpPr>
          <p:nvPr>
            <p:ph type="dt" sz="half" idx="2"/>
          </p:nvPr>
        </p:nvSpPr>
        <p:spPr>
          <a:xfrm>
            <a:off x="431800" y="6480175"/>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55F98E3-470F-469D-B6E0-20578D1C9E6E}"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22" name="页脚占位符 4"/>
          <p:cNvSpPr>
            <a:spLocks noGrp="1"/>
          </p:cNvSpPr>
          <p:nvPr>
            <p:ph type="ftr" sz="quarter" idx="3"/>
          </p:nvPr>
        </p:nvSpPr>
        <p:spPr>
          <a:xfrm>
            <a:off x="3124200" y="6480175"/>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26" name="灯片编号占位符 5"/>
          <p:cNvSpPr>
            <a:spLocks noGrp="1"/>
          </p:cNvSpPr>
          <p:nvPr>
            <p:ph type="sldNum" sz="quarter" idx="4"/>
          </p:nvPr>
        </p:nvSpPr>
        <p:spPr>
          <a:xfrm>
            <a:off x="6527800" y="6480175"/>
            <a:ext cx="2133600" cy="365125"/>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lvl1pPr marL="0" indent="0">
              <a:buNone/>
              <a:defRPr/>
            </a:lvl1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83FFDCF-7EA0-4A8E-998B-213E7B57B4B8}"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lvl1pPr marL="0" indent="0">
              <a:buNone/>
              <a:defRPr/>
            </a:lvl1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83FFDCF-7EA0-4A8E-998B-213E7B57B4B8}"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latin typeface="Tahoma" panose="020B0604030504040204" pitchFamily="34" charset="0"/>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marL="0" indent="0">
              <a:buNone/>
              <a:defRPr/>
            </a:lvl1pPr>
            <a:lvl2pPr>
              <a:defRPr b="0"/>
            </a:lvl2pPr>
            <a:lvl3pPr>
              <a:defRPr sz="2000" b="0"/>
            </a:lvl3pPr>
            <a:lvl4pPr>
              <a:defRPr sz="2000" b="0"/>
            </a:lvl4pPr>
            <a:lvl5pPr>
              <a:defRPr sz="2000" b="0"/>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83FFDCF-7EA0-4A8E-998B-213E7B57B4B8}"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83FFDCF-7EA0-4A8E-998B-213E7B57B4B8}"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83FFDCF-7EA0-4A8E-998B-213E7B57B4B8}"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83FFDCF-7EA0-4A8E-998B-213E7B57B4B8}"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83FFDCF-7EA0-4A8E-998B-213E7B57B4B8}"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83FFDCF-7EA0-4A8E-998B-213E7B57B4B8}"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83FFDCF-7EA0-4A8E-998B-213E7B57B4B8}"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Pct val="110000"/>
              <a:buFontTx/>
              <a:buNone/>
              <a:defRPr/>
            </a:pPr>
            <a:endParaRPr kumimoji="0"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83FFDCF-7EA0-4A8E-998B-213E7B57B4B8}"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 name="Rectangle 6"/>
          <p:cNvSpPr>
            <a:spLocks noChangeArrowheads="1"/>
          </p:cNvSpPr>
          <p:nvPr/>
        </p:nvSpPr>
        <p:spPr bwMode="gray">
          <a:xfrm>
            <a:off x="0" y="6480175"/>
            <a:ext cx="9144000" cy="377825"/>
          </a:xfrm>
          <a:prstGeom prst="rect">
            <a:avLst/>
          </a:prstGeom>
          <a:solidFill>
            <a:srgbClr val="339933"/>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46CA6"/>
              </a:solidFill>
              <a:effectLst/>
              <a:uLnTx/>
              <a:uFillTx/>
              <a:latin typeface="Arial" panose="020B0604020202020204" pitchFamily="34" charset="0"/>
              <a:ea typeface="+mn-ea"/>
              <a:cs typeface="+mn-cs"/>
            </a:endParaRPr>
          </a:p>
        </p:txBody>
      </p:sp>
      <p:sp>
        <p:nvSpPr>
          <p:cNvPr id="21" name="Rectangle 12" descr="어두운 수평선"/>
          <p:cNvSpPr>
            <a:spLocks noChangeArrowheads="1"/>
          </p:cNvSpPr>
          <p:nvPr/>
        </p:nvSpPr>
        <p:spPr bwMode="hidden">
          <a:xfrm>
            <a:off x="0" y="0"/>
            <a:ext cx="9144000" cy="812800"/>
          </a:xfrm>
          <a:prstGeom prst="rect">
            <a:avLst/>
          </a:prstGeom>
          <a:pattFill prst="dkHorz">
            <a:fgClr>
              <a:srgbClr val="DDDDDD"/>
            </a:fgClr>
            <a:bgClr>
              <a:srgbClr val="FFFFFF"/>
            </a:bgClr>
          </a:patt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C3A8E"/>
              </a:solidFill>
              <a:effectLst/>
              <a:uLnTx/>
              <a:uFillTx/>
              <a:latin typeface="Verdana" panose="020B0604030504040204" pitchFamily="34" charset="0"/>
              <a:ea typeface="+mn-ea"/>
              <a:cs typeface="+mn-cs"/>
            </a:endParaRPr>
          </a:p>
        </p:txBody>
      </p:sp>
      <p:sp>
        <p:nvSpPr>
          <p:cNvPr id="23" name="Rectangle 6"/>
          <p:cNvSpPr>
            <a:spLocks noChangeArrowheads="1"/>
          </p:cNvSpPr>
          <p:nvPr/>
        </p:nvSpPr>
        <p:spPr bwMode="ltGray">
          <a:xfrm>
            <a:off x="0" y="0"/>
            <a:ext cx="9144000" cy="73025"/>
          </a:xfrm>
          <a:prstGeom prst="rect">
            <a:avLst/>
          </a:prstGeom>
          <a:solidFill>
            <a:srgbClr val="1C3A8E"/>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C3A8E"/>
              </a:solidFill>
              <a:effectLst/>
              <a:uLnTx/>
              <a:uFillTx/>
              <a:latin typeface="Verdana" panose="020B0604030504040204" pitchFamily="34" charset="0"/>
              <a:ea typeface="+mn-ea"/>
              <a:cs typeface="+mn-cs"/>
            </a:endParaRPr>
          </a:p>
        </p:txBody>
      </p:sp>
      <p:sp>
        <p:nvSpPr>
          <p:cNvPr id="24" name="Rectangle 14"/>
          <p:cNvSpPr>
            <a:spLocks noChangeArrowheads="1"/>
          </p:cNvSpPr>
          <p:nvPr/>
        </p:nvSpPr>
        <p:spPr bwMode="ltGray">
          <a:xfrm>
            <a:off x="0" y="179388"/>
            <a:ext cx="9144000" cy="647700"/>
          </a:xfrm>
          <a:prstGeom prst="rect">
            <a:avLst/>
          </a:prstGeom>
          <a:solidFill>
            <a:srgbClr val="339933"/>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46CA6"/>
              </a:solidFill>
              <a:effectLst/>
              <a:uLnTx/>
              <a:uFillTx/>
              <a:latin typeface="Arial" panose="020B0604020202020204" pitchFamily="34" charset="0"/>
              <a:ea typeface="+mn-ea"/>
              <a:cs typeface="+mn-cs"/>
            </a:endParaRPr>
          </a:p>
        </p:txBody>
      </p:sp>
      <p:sp>
        <p:nvSpPr>
          <p:cNvPr id="1030" name="标题占位符 1"/>
          <p:cNvSpPr>
            <a:spLocks noGrp="1"/>
          </p:cNvSpPr>
          <p:nvPr userDrawn="1">
            <p:ph type="title"/>
          </p:nvPr>
        </p:nvSpPr>
        <p:spPr>
          <a:xfrm>
            <a:off x="227013" y="106363"/>
            <a:ext cx="8653462" cy="730250"/>
          </a:xfrm>
          <a:prstGeom prst="rect">
            <a:avLst/>
          </a:prstGeom>
          <a:noFill/>
          <a:ln w="9525">
            <a:noFill/>
          </a:ln>
        </p:spPr>
        <p:txBody>
          <a:bodyPr anchor="ctr"/>
          <a:p>
            <a:pPr lvl="0"/>
            <a:r>
              <a:rPr lang="zh-CN" altLang="en-US" dirty="0"/>
              <a:t>单击此处编辑母版标题样式</a:t>
            </a:r>
            <a:endParaRPr lang="zh-CN" altLang="en-US" dirty="0"/>
          </a:p>
        </p:txBody>
      </p:sp>
      <p:sp>
        <p:nvSpPr>
          <p:cNvPr id="1031" name="文本占位符 2"/>
          <p:cNvSpPr>
            <a:spLocks noGrp="1"/>
          </p:cNvSpPr>
          <p:nvPr userDrawn="1">
            <p:ph type="body"/>
          </p:nvPr>
        </p:nvSpPr>
        <p:spPr>
          <a:xfrm>
            <a:off x="227013" y="982663"/>
            <a:ext cx="8653462" cy="5330825"/>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31800" y="64801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3FFDCF-7EA0-4A8E-998B-213E7B57B4B8}" type="datetimeFigureOut">
              <a:rPr kumimoji="0" lang="zh-CN" altLang="en-US" sz="1200" b="0" i="0" u="none" strike="noStrike" kern="1200" cap="none" spc="0" normalizeH="0" baseline="0" noProof="0">
                <a:ln>
                  <a:noFill/>
                </a:ln>
                <a:solidFill>
                  <a:schemeClr val="bg1"/>
                </a:solidFill>
                <a:effectLst/>
                <a:uLnTx/>
                <a:uFillTx/>
                <a:latin typeface="+mn-lt"/>
                <a:ea typeface="+mn-ea"/>
                <a:cs typeface="+mn-cs"/>
              </a:rPr>
            </a:fld>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5" name="页脚占位符 4"/>
          <p:cNvSpPr>
            <a:spLocks noGrp="1"/>
          </p:cNvSpPr>
          <p:nvPr>
            <p:ph type="ftr" sz="quarter" idx="3"/>
          </p:nvPr>
        </p:nvSpPr>
        <p:spPr>
          <a:xfrm>
            <a:off x="3124200" y="64801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6" name="灯片编号占位符 5"/>
          <p:cNvSpPr>
            <a:spLocks noGrp="1"/>
          </p:cNvSpPr>
          <p:nvPr>
            <p:ph type="sldNum" sz="quarter" idx="4"/>
          </p:nvPr>
        </p:nvSpPr>
        <p:spPr>
          <a:xfrm>
            <a:off x="6527800" y="6480175"/>
            <a:ext cx="2133600" cy="365125"/>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25" name="Rectangle 13"/>
          <p:cNvSpPr>
            <a:spLocks noChangeArrowheads="1"/>
          </p:cNvSpPr>
          <p:nvPr/>
        </p:nvSpPr>
        <p:spPr bwMode="auto">
          <a:xfrm>
            <a:off x="0" y="-3175"/>
            <a:ext cx="9144000" cy="182563"/>
          </a:xfrm>
          <a:prstGeom prst="rect">
            <a:avLst/>
          </a:prstGeom>
          <a:solidFill>
            <a:srgbClr val="00CC66"/>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46CA6"/>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3200" b="1" kern="1200">
          <a:solidFill>
            <a:schemeClr val="bg1"/>
          </a:solidFill>
          <a:latin typeface="黑体" panose="02010609060101010101" pitchFamily="2" charset="-122"/>
          <a:ea typeface="黑体" panose="02010609060101010101" pitchFamily="2" charset="-122"/>
          <a:cs typeface="+mj-cs"/>
        </a:defRPr>
      </a:lvl1pPr>
      <a:lvl2pPr algn="l" rtl="0" eaLnBrk="0" fontAlgn="base" hangingPunct="0">
        <a:spcBef>
          <a:spcPct val="0"/>
        </a:spcBef>
        <a:spcAft>
          <a:spcPct val="0"/>
        </a:spcAft>
        <a:defRPr sz="3200" b="1">
          <a:solidFill>
            <a:schemeClr val="bg1"/>
          </a:solidFill>
          <a:latin typeface="黑体" panose="02010609060101010101" pitchFamily="2" charset="-122"/>
          <a:ea typeface="黑体" panose="02010609060101010101" pitchFamily="2" charset="-122"/>
        </a:defRPr>
      </a:lvl2pPr>
      <a:lvl3pPr algn="l" rtl="0" eaLnBrk="0" fontAlgn="base" hangingPunct="0">
        <a:spcBef>
          <a:spcPct val="0"/>
        </a:spcBef>
        <a:spcAft>
          <a:spcPct val="0"/>
        </a:spcAft>
        <a:defRPr sz="3200" b="1">
          <a:solidFill>
            <a:schemeClr val="bg1"/>
          </a:solidFill>
          <a:latin typeface="黑体" panose="02010609060101010101" pitchFamily="2" charset="-122"/>
          <a:ea typeface="黑体" panose="02010609060101010101" pitchFamily="2" charset="-122"/>
        </a:defRPr>
      </a:lvl3pPr>
      <a:lvl4pPr algn="l" rtl="0" eaLnBrk="0" fontAlgn="base" hangingPunct="0">
        <a:spcBef>
          <a:spcPct val="0"/>
        </a:spcBef>
        <a:spcAft>
          <a:spcPct val="0"/>
        </a:spcAft>
        <a:defRPr sz="3200" b="1">
          <a:solidFill>
            <a:schemeClr val="bg1"/>
          </a:solidFill>
          <a:latin typeface="黑体" panose="02010609060101010101" pitchFamily="2" charset="-122"/>
          <a:ea typeface="黑体" panose="02010609060101010101" pitchFamily="2" charset="-122"/>
        </a:defRPr>
      </a:lvl4pPr>
      <a:lvl5pPr algn="l" rtl="0" eaLnBrk="0" fontAlgn="base" hangingPunct="0">
        <a:spcBef>
          <a:spcPct val="0"/>
        </a:spcBef>
        <a:spcAft>
          <a:spcPct val="0"/>
        </a:spcAft>
        <a:defRPr sz="3200" b="1">
          <a:solidFill>
            <a:schemeClr val="bg1"/>
          </a:solidFill>
          <a:latin typeface="黑体" panose="02010609060101010101" pitchFamily="2" charset="-122"/>
          <a:ea typeface="黑体" panose="02010609060101010101" pitchFamily="2" charset="-122"/>
        </a:defRPr>
      </a:lvl5pPr>
      <a:lvl6pPr marL="457200" algn="l" rtl="0" fontAlgn="base">
        <a:spcBef>
          <a:spcPct val="0"/>
        </a:spcBef>
        <a:spcAft>
          <a:spcPct val="0"/>
        </a:spcAft>
        <a:defRPr sz="3200" b="1">
          <a:solidFill>
            <a:schemeClr val="bg1"/>
          </a:solidFill>
          <a:latin typeface="黑体" panose="02010609060101010101" pitchFamily="2" charset="-122"/>
          <a:ea typeface="黑体" panose="02010609060101010101" pitchFamily="2" charset="-122"/>
        </a:defRPr>
      </a:lvl6pPr>
      <a:lvl7pPr marL="914400" algn="l" rtl="0" fontAlgn="base">
        <a:spcBef>
          <a:spcPct val="0"/>
        </a:spcBef>
        <a:spcAft>
          <a:spcPct val="0"/>
        </a:spcAft>
        <a:defRPr sz="3200" b="1">
          <a:solidFill>
            <a:schemeClr val="bg1"/>
          </a:solidFill>
          <a:latin typeface="黑体" panose="02010609060101010101" pitchFamily="2" charset="-122"/>
          <a:ea typeface="黑体" panose="02010609060101010101" pitchFamily="2" charset="-122"/>
        </a:defRPr>
      </a:lvl7pPr>
      <a:lvl8pPr marL="1371600" algn="l" rtl="0" fontAlgn="base">
        <a:spcBef>
          <a:spcPct val="0"/>
        </a:spcBef>
        <a:spcAft>
          <a:spcPct val="0"/>
        </a:spcAft>
        <a:defRPr sz="3200" b="1">
          <a:solidFill>
            <a:schemeClr val="bg1"/>
          </a:solidFill>
          <a:latin typeface="黑体" panose="02010609060101010101" pitchFamily="2" charset="-122"/>
          <a:ea typeface="黑体" panose="02010609060101010101" pitchFamily="2" charset="-122"/>
        </a:defRPr>
      </a:lvl8pPr>
      <a:lvl9pPr marL="1828800" algn="l" rtl="0" fontAlgn="base">
        <a:spcBef>
          <a:spcPct val="0"/>
        </a:spcBef>
        <a:spcAft>
          <a:spcPct val="0"/>
        </a:spcAft>
        <a:defRPr sz="3200" b="1">
          <a:solidFill>
            <a:schemeClr val="bg1"/>
          </a:solidFill>
          <a:latin typeface="黑体" panose="02010609060101010101" pitchFamily="2" charset="-122"/>
          <a:ea typeface="黑体" panose="02010609060101010101" pitchFamily="2" charset="-122"/>
        </a:defRPr>
      </a:lvl9pPr>
    </p:titleStyle>
    <p:bodyStyle>
      <a:lvl1pPr marL="342900" indent="-342900" algn="l" rtl="0" eaLnBrk="0" fontAlgn="base" hangingPunct="0">
        <a:spcBef>
          <a:spcPct val="20000"/>
        </a:spcBef>
        <a:spcAft>
          <a:spcPct val="0"/>
        </a:spcAft>
        <a:buSzPct val="110000"/>
        <a:buBlip>
          <a:blip r:embed="rId12"/>
        </a:buBlip>
        <a:defRPr sz="2400" b="1" kern="1200">
          <a:solidFill>
            <a:schemeClr val="tx1"/>
          </a:solidFill>
          <a:latin typeface="Times New Roman" panose="02020603050405020304" pitchFamily="18" charset="0"/>
          <a:ea typeface="华文细黑" panose="0201060004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华文细黑" panose="0201060004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华文细黑" panose="0201060004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华文细黑" panose="0201060004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华文细黑" panose="0201060004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8.jpeg"/><Relationship Id="rId7" Type="http://schemas.openxmlformats.org/officeDocument/2006/relationships/image" Target="../media/image67.png"/><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0.jpeg"/><Relationship Id="rId1" Type="http://schemas.openxmlformats.org/officeDocument/2006/relationships/image" Target="../media/image6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7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1"/>
          <p:cNvSpPr>
            <a:spLocks noGrp="1"/>
          </p:cNvSpPr>
          <p:nvPr userDrawn="1">
            <p:ph type="ctrTitle"/>
          </p:nvPr>
        </p:nvSpPr>
        <p:spPr>
          <a:xfrm>
            <a:off x="3138488" y="2627313"/>
            <a:ext cx="6005512" cy="1825625"/>
          </a:xfrm>
        </p:spPr>
        <p:txBody>
          <a:bodyPr vert="horz" wrap="square" lIns="91440" tIns="45720" rIns="91440" bIns="45720" anchor="ctr"/>
          <a:p>
            <a:pPr eaLnBrk="1" hangingPunct="1">
              <a:buClrTx/>
              <a:buSzTx/>
              <a:buFontTx/>
            </a:pPr>
            <a:r>
              <a:rPr lang="en-US" altLang="zh-CN" kern="1200" dirty="0">
                <a:latin typeface="黑体" panose="02010609060101010101" pitchFamily="2" charset="-122"/>
                <a:ea typeface="黑体" panose="02010609060101010101" pitchFamily="2" charset="-122"/>
                <a:cs typeface="+mj-cs"/>
              </a:rPr>
              <a:t> </a:t>
            </a:r>
            <a:r>
              <a:rPr lang="zh-CN" altLang="en-US" sz="6000" kern="1200" dirty="0">
                <a:latin typeface="黑体" panose="02010609060101010101" pitchFamily="2" charset="-122"/>
                <a:ea typeface="黑体" panose="02010609060101010101" pitchFamily="2" charset="-122"/>
                <a:cs typeface="+mj-cs"/>
              </a:rPr>
              <a:t>压力容器与气瓶</a:t>
            </a:r>
            <a:endParaRPr lang="zh-CN" altLang="en-US" sz="6000" kern="1200" dirty="0">
              <a:latin typeface="黑体" panose="02010609060101010101" pitchFamily="2" charset="-122"/>
              <a:ea typeface="黑体" panose="02010609060101010101" pitchFamily="2" charset="-122"/>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AutoShape 5"/>
          <p:cNvSpPr/>
          <p:nvPr/>
        </p:nvSpPr>
        <p:spPr>
          <a:xfrm>
            <a:off x="482600" y="1935163"/>
            <a:ext cx="8156575" cy="4313237"/>
          </a:xfrm>
          <a:prstGeom prst="roundRect">
            <a:avLst>
              <a:gd name="adj" fmla="val 9116"/>
            </a:avLst>
          </a:prstGeom>
          <a:solidFill>
            <a:srgbClr val="92D050">
              <a:alpha val="20000"/>
            </a:srgbClr>
          </a:solidFill>
          <a:ln w="38100" cap="rnd" cmpd="sng">
            <a:solidFill>
              <a:srgbClr val="00B050"/>
            </a:solidFill>
            <a:prstDash val="sysDot"/>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9458"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1 </a:t>
            </a:r>
            <a:r>
              <a:rPr lang="zh-CN" altLang="en-US" kern="1200" baseline="0" dirty="0">
                <a:latin typeface="Tahoma" panose="020B0604030504040204" pitchFamily="34" charset="0"/>
                <a:ea typeface="黑体" panose="02010609060101010101" pitchFamily="2" charset="-122"/>
                <a:cs typeface="+mj-cs"/>
              </a:rPr>
              <a:t>压力容器</a:t>
            </a:r>
            <a:endParaRPr lang="zh-CN" altLang="en-US" kern="1200" baseline="0" dirty="0">
              <a:latin typeface="Tahoma" panose="020B0604030504040204" pitchFamily="34" charset="0"/>
              <a:ea typeface="黑体" panose="02010609060101010101" pitchFamily="2" charset="-122"/>
              <a:cs typeface="+mj-cs"/>
            </a:endParaRPr>
          </a:p>
        </p:txBody>
      </p:sp>
      <p:sp>
        <p:nvSpPr>
          <p:cNvPr id="19459" name="内容占位符 2"/>
          <p:cNvSpPr>
            <a:spLocks noGrp="1"/>
          </p:cNvSpPr>
          <p:nvPr userDrawn="1">
            <p:ph idx="1"/>
          </p:nvPr>
        </p:nvSpPr>
        <p:spPr>
          <a:xfrm>
            <a:off x="227013" y="982663"/>
            <a:ext cx="8653462" cy="952500"/>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实验室常用高温、高压设备和容器</a:t>
            </a:r>
            <a:endParaRPr lang="zh-CN" altLang="en-US" kern="1200" dirty="0">
              <a:latin typeface="Times New Roman" panose="02020603050405020304" pitchFamily="18" charset="0"/>
              <a:ea typeface="华文细黑" panose="02010600040101010101" pitchFamily="2" charset="-122"/>
              <a:cs typeface="+mn-cs"/>
            </a:endParaRPr>
          </a:p>
        </p:txBody>
      </p:sp>
      <p:sp>
        <p:nvSpPr>
          <p:cNvPr id="19460" name="AutoShape 41"/>
          <p:cNvSpPr/>
          <p:nvPr/>
        </p:nvSpPr>
        <p:spPr>
          <a:xfrm>
            <a:off x="2454275" y="1712913"/>
            <a:ext cx="4235450" cy="504825"/>
          </a:xfrm>
          <a:prstGeom prst="roundRect">
            <a:avLst>
              <a:gd name="adj" fmla="val 50000"/>
            </a:avLst>
          </a:prstGeom>
          <a:gradFill rotWithShape="0">
            <a:gsLst>
              <a:gs pos="0">
                <a:srgbClr val="92D050"/>
              </a:gs>
              <a:gs pos="100000">
                <a:srgbClr val="00B050"/>
              </a:gs>
            </a:gsLst>
            <a:lin ang="2700000" scaled="1"/>
            <a:tileRect/>
          </a:gradFill>
          <a:ln w="12700">
            <a:noFill/>
          </a:ln>
          <a:effectLst>
            <a:prstShdw prst="shdw17" dist="17961" dir="2699999">
              <a:srgbClr val="68868F"/>
            </a:prstShdw>
          </a:effectLst>
        </p:spPr>
        <p:txBody>
          <a:bodyPr wrap="none" anchor="ctr"/>
          <a:p>
            <a:pPr algn="ctr"/>
            <a:r>
              <a:rPr lang="zh-CN" altLang="en-US" sz="2400" b="1" dirty="0">
                <a:solidFill>
                  <a:schemeClr val="bg1"/>
                </a:solidFill>
                <a:latin typeface="Times New Roman" panose="02020603050405020304" pitchFamily="18" charset="0"/>
                <a:ea typeface="华文细黑" panose="02010600040101010101" pitchFamily="2" charset="-122"/>
              </a:rPr>
              <a:t>多功能气氛压力烧结炉</a:t>
            </a:r>
            <a:endParaRPr lang="en-US" altLang="ko-KR" sz="2400" b="1" dirty="0">
              <a:solidFill>
                <a:schemeClr val="bg1"/>
              </a:solidFill>
              <a:latin typeface="Times New Roman" panose="02020603050405020304" pitchFamily="18" charset="0"/>
              <a:ea typeface="华文细黑" panose="02010600040101010101" pitchFamily="2" charset="-122"/>
            </a:endParaRPr>
          </a:p>
        </p:txBody>
      </p:sp>
      <p:pic>
        <p:nvPicPr>
          <p:cNvPr id="19461" name="Picture 45" descr="원(1)"/>
          <p:cNvPicPr>
            <a:picLocks noChangeAspect="1"/>
          </p:cNvPicPr>
          <p:nvPr/>
        </p:nvPicPr>
        <p:blipFill>
          <a:blip r:embed="rId1">
            <a:grayscl/>
            <a:lum bright="12000"/>
          </a:blip>
          <a:stretch>
            <a:fillRect/>
          </a:stretch>
        </p:blipFill>
        <p:spPr>
          <a:xfrm>
            <a:off x="2492375" y="1822450"/>
            <a:ext cx="280988" cy="285750"/>
          </a:xfrm>
          <a:prstGeom prst="rect">
            <a:avLst/>
          </a:prstGeom>
          <a:noFill/>
          <a:ln w="9525">
            <a:noFill/>
          </a:ln>
        </p:spPr>
      </p:pic>
      <p:pic>
        <p:nvPicPr>
          <p:cNvPr id="19462" name="Picture 46" descr="원(1)"/>
          <p:cNvPicPr>
            <a:picLocks noChangeAspect="1"/>
          </p:cNvPicPr>
          <p:nvPr/>
        </p:nvPicPr>
        <p:blipFill>
          <a:blip r:embed="rId1">
            <a:grayscl/>
            <a:lum bright="12000"/>
          </a:blip>
          <a:stretch>
            <a:fillRect/>
          </a:stretch>
        </p:blipFill>
        <p:spPr>
          <a:xfrm>
            <a:off x="6315075" y="1822450"/>
            <a:ext cx="280988" cy="285750"/>
          </a:xfrm>
          <a:prstGeom prst="rect">
            <a:avLst/>
          </a:prstGeom>
          <a:noFill/>
          <a:ln w="9525">
            <a:noFill/>
          </a:ln>
        </p:spPr>
      </p:pic>
      <p:grpSp>
        <p:nvGrpSpPr>
          <p:cNvPr id="19463" name="组合 11"/>
          <p:cNvGrpSpPr/>
          <p:nvPr/>
        </p:nvGrpSpPr>
        <p:grpSpPr>
          <a:xfrm>
            <a:off x="1362075" y="2519363"/>
            <a:ext cx="6408738" cy="3421062"/>
            <a:chOff x="1614447" y="2520000"/>
            <a:chExt cx="6409874" cy="3420000"/>
          </a:xfrm>
        </p:grpSpPr>
        <p:sp>
          <p:nvSpPr>
            <p:cNvPr id="14" name="对角圆角矩形 13"/>
            <p:cNvSpPr>
              <a:spLocks noChangeAspect="1"/>
            </p:cNvSpPr>
            <p:nvPr/>
          </p:nvSpPr>
          <p:spPr>
            <a:xfrm>
              <a:off x="4605827" y="2520000"/>
              <a:ext cx="3418494" cy="3420000"/>
            </a:xfrm>
            <a:prstGeom prst="round2DiagRect">
              <a:avLst>
                <a:gd name="adj1" fmla="val 0"/>
                <a:gd name="adj2" fmla="val 13658"/>
              </a:avLst>
            </a:prstGeom>
            <a:blipFill>
              <a:blip r:embed="rId2" cstate="screen"/>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对角圆角矩形 10"/>
            <p:cNvSpPr>
              <a:spLocks noChangeAspect="1"/>
            </p:cNvSpPr>
            <p:nvPr/>
          </p:nvSpPr>
          <p:spPr>
            <a:xfrm>
              <a:off x="1614447" y="2520000"/>
              <a:ext cx="2630954" cy="3420000"/>
            </a:xfrm>
            <a:prstGeom prst="round2DiagRect">
              <a:avLst>
                <a:gd name="adj1" fmla="val 0"/>
                <a:gd name="adj2" fmla="val 13658"/>
              </a:avLst>
            </a:prstGeom>
            <a:blipFill>
              <a:blip r:embed="rId3"/>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AutoShape 5"/>
          <p:cNvSpPr/>
          <p:nvPr/>
        </p:nvSpPr>
        <p:spPr>
          <a:xfrm>
            <a:off x="482600" y="1935163"/>
            <a:ext cx="8156575" cy="4313237"/>
          </a:xfrm>
          <a:prstGeom prst="roundRect">
            <a:avLst>
              <a:gd name="adj" fmla="val 9116"/>
            </a:avLst>
          </a:prstGeom>
          <a:solidFill>
            <a:srgbClr val="92D050">
              <a:alpha val="20000"/>
            </a:srgbClr>
          </a:solidFill>
          <a:ln w="38100" cap="rnd" cmpd="sng">
            <a:solidFill>
              <a:srgbClr val="00B050"/>
            </a:solidFill>
            <a:prstDash val="sysDot"/>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1506"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1 </a:t>
            </a:r>
            <a:r>
              <a:rPr lang="zh-CN" altLang="en-US" kern="1200" baseline="0" dirty="0">
                <a:latin typeface="Tahoma" panose="020B0604030504040204" pitchFamily="34" charset="0"/>
                <a:ea typeface="黑体" panose="02010609060101010101" pitchFamily="2" charset="-122"/>
                <a:cs typeface="+mj-cs"/>
              </a:rPr>
              <a:t>压力容器</a:t>
            </a:r>
            <a:endParaRPr lang="zh-CN" altLang="en-US" kern="1200" baseline="0" dirty="0">
              <a:latin typeface="Tahoma" panose="020B0604030504040204" pitchFamily="34" charset="0"/>
              <a:ea typeface="黑体" panose="02010609060101010101" pitchFamily="2" charset="-122"/>
              <a:cs typeface="+mj-cs"/>
            </a:endParaRPr>
          </a:p>
        </p:txBody>
      </p:sp>
      <p:sp>
        <p:nvSpPr>
          <p:cNvPr id="21507" name="内容占位符 2"/>
          <p:cNvSpPr>
            <a:spLocks noGrp="1"/>
          </p:cNvSpPr>
          <p:nvPr userDrawn="1">
            <p:ph idx="1"/>
          </p:nvPr>
        </p:nvSpPr>
        <p:spPr>
          <a:xfrm>
            <a:off x="227013" y="982663"/>
            <a:ext cx="8653462" cy="952500"/>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实验室常用高温、高压设备和容器</a:t>
            </a:r>
            <a:endParaRPr lang="zh-CN" altLang="en-US" kern="1200" dirty="0">
              <a:latin typeface="Times New Roman" panose="02020603050405020304" pitchFamily="18" charset="0"/>
              <a:ea typeface="华文细黑" panose="02010600040101010101" pitchFamily="2" charset="-122"/>
              <a:cs typeface="+mn-cs"/>
            </a:endParaRPr>
          </a:p>
        </p:txBody>
      </p:sp>
      <p:sp>
        <p:nvSpPr>
          <p:cNvPr id="21508" name="AutoShape 41"/>
          <p:cNvSpPr/>
          <p:nvPr/>
        </p:nvSpPr>
        <p:spPr>
          <a:xfrm>
            <a:off x="2454275" y="1712913"/>
            <a:ext cx="4235450" cy="504825"/>
          </a:xfrm>
          <a:prstGeom prst="roundRect">
            <a:avLst>
              <a:gd name="adj" fmla="val 50000"/>
            </a:avLst>
          </a:prstGeom>
          <a:gradFill rotWithShape="0">
            <a:gsLst>
              <a:gs pos="0">
                <a:srgbClr val="92D050"/>
              </a:gs>
              <a:gs pos="100000">
                <a:srgbClr val="00B050"/>
              </a:gs>
            </a:gsLst>
            <a:lin ang="2700000" scaled="1"/>
            <a:tileRect/>
          </a:gradFill>
          <a:ln w="12700">
            <a:noFill/>
          </a:ln>
          <a:effectLst>
            <a:prstShdw prst="shdw17" dist="17961" dir="2699999">
              <a:srgbClr val="68868F"/>
            </a:prstShdw>
          </a:effectLst>
        </p:spPr>
        <p:txBody>
          <a:bodyPr wrap="none" anchor="ctr"/>
          <a:p>
            <a:pPr algn="ctr"/>
            <a:r>
              <a:rPr lang="zh-CN" altLang="en-US" sz="2400" b="1" dirty="0">
                <a:solidFill>
                  <a:schemeClr val="bg1"/>
                </a:solidFill>
                <a:latin typeface="Times New Roman" panose="02020603050405020304" pitchFamily="18" charset="0"/>
                <a:ea typeface="华文细黑" panose="02010600040101010101" pitchFamily="2" charset="-122"/>
              </a:rPr>
              <a:t>冷等静压成形机</a:t>
            </a:r>
            <a:endParaRPr lang="en-US" altLang="ko-KR" sz="2400" b="1" dirty="0">
              <a:solidFill>
                <a:schemeClr val="bg1"/>
              </a:solidFill>
              <a:latin typeface="Times New Roman" panose="02020603050405020304" pitchFamily="18" charset="0"/>
              <a:ea typeface="华文细黑" panose="02010600040101010101" pitchFamily="2" charset="-122"/>
            </a:endParaRPr>
          </a:p>
        </p:txBody>
      </p:sp>
      <p:pic>
        <p:nvPicPr>
          <p:cNvPr id="21509" name="Picture 45" descr="원(1)"/>
          <p:cNvPicPr>
            <a:picLocks noChangeAspect="1"/>
          </p:cNvPicPr>
          <p:nvPr/>
        </p:nvPicPr>
        <p:blipFill>
          <a:blip r:embed="rId1">
            <a:grayscl/>
            <a:lum bright="12000"/>
          </a:blip>
          <a:stretch>
            <a:fillRect/>
          </a:stretch>
        </p:blipFill>
        <p:spPr>
          <a:xfrm>
            <a:off x="2492375" y="1822450"/>
            <a:ext cx="280988" cy="285750"/>
          </a:xfrm>
          <a:prstGeom prst="rect">
            <a:avLst/>
          </a:prstGeom>
          <a:noFill/>
          <a:ln w="9525">
            <a:noFill/>
          </a:ln>
        </p:spPr>
      </p:pic>
      <p:pic>
        <p:nvPicPr>
          <p:cNvPr id="21510" name="Picture 46" descr="원(1)"/>
          <p:cNvPicPr>
            <a:picLocks noChangeAspect="1"/>
          </p:cNvPicPr>
          <p:nvPr/>
        </p:nvPicPr>
        <p:blipFill>
          <a:blip r:embed="rId1">
            <a:grayscl/>
            <a:lum bright="12000"/>
          </a:blip>
          <a:stretch>
            <a:fillRect/>
          </a:stretch>
        </p:blipFill>
        <p:spPr>
          <a:xfrm>
            <a:off x="6315075" y="1822450"/>
            <a:ext cx="280988" cy="285750"/>
          </a:xfrm>
          <a:prstGeom prst="rect">
            <a:avLst/>
          </a:prstGeom>
          <a:noFill/>
          <a:ln w="9525">
            <a:noFill/>
          </a:ln>
        </p:spPr>
      </p:pic>
      <p:sp>
        <p:nvSpPr>
          <p:cNvPr id="12" name="对角圆角矩形 11"/>
          <p:cNvSpPr>
            <a:spLocks noChangeAspect="1"/>
          </p:cNvSpPr>
          <p:nvPr/>
        </p:nvSpPr>
        <p:spPr>
          <a:xfrm>
            <a:off x="4795838" y="2519363"/>
            <a:ext cx="3419475" cy="3421063"/>
          </a:xfrm>
          <a:prstGeom prst="round2DiagRect">
            <a:avLst>
              <a:gd name="adj1" fmla="val 0"/>
              <a:gd name="adj2" fmla="val 13658"/>
            </a:avLst>
          </a:prstGeom>
          <a:blipFill>
            <a:blip r:embed="rId2"/>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对角圆角矩形 9"/>
          <p:cNvSpPr>
            <a:spLocks noChangeAspect="1"/>
          </p:cNvSpPr>
          <p:nvPr/>
        </p:nvSpPr>
        <p:spPr>
          <a:xfrm>
            <a:off x="971550" y="2519363"/>
            <a:ext cx="3419475" cy="3421063"/>
          </a:xfrm>
          <a:prstGeom prst="round2DiagRect">
            <a:avLst>
              <a:gd name="adj1" fmla="val 0"/>
              <a:gd name="adj2" fmla="val 13658"/>
            </a:avLst>
          </a:prstGeom>
          <a:blipFill>
            <a:blip r:embed="rId3" cstate="screen"/>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AutoShape 5"/>
          <p:cNvSpPr/>
          <p:nvPr/>
        </p:nvSpPr>
        <p:spPr>
          <a:xfrm>
            <a:off x="482600" y="1935163"/>
            <a:ext cx="8156575" cy="4313237"/>
          </a:xfrm>
          <a:prstGeom prst="roundRect">
            <a:avLst>
              <a:gd name="adj" fmla="val 9116"/>
            </a:avLst>
          </a:prstGeom>
          <a:solidFill>
            <a:srgbClr val="92D050">
              <a:alpha val="20000"/>
            </a:srgbClr>
          </a:solidFill>
          <a:ln w="38100" cap="rnd" cmpd="sng">
            <a:solidFill>
              <a:srgbClr val="00B050"/>
            </a:solidFill>
            <a:prstDash val="sysDot"/>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3554"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1 </a:t>
            </a:r>
            <a:r>
              <a:rPr lang="zh-CN" altLang="en-US" kern="1200" baseline="0" dirty="0">
                <a:latin typeface="Tahoma" panose="020B0604030504040204" pitchFamily="34" charset="0"/>
                <a:ea typeface="黑体" panose="02010609060101010101" pitchFamily="2" charset="-122"/>
                <a:cs typeface="+mj-cs"/>
              </a:rPr>
              <a:t>压力容器</a:t>
            </a:r>
            <a:endParaRPr lang="zh-CN" altLang="en-US" kern="1200" baseline="0" dirty="0">
              <a:latin typeface="Tahoma" panose="020B0604030504040204" pitchFamily="34" charset="0"/>
              <a:ea typeface="黑体" panose="02010609060101010101" pitchFamily="2" charset="-122"/>
              <a:cs typeface="+mj-cs"/>
            </a:endParaRPr>
          </a:p>
        </p:txBody>
      </p:sp>
      <p:sp>
        <p:nvSpPr>
          <p:cNvPr id="23555" name="内容占位符 2"/>
          <p:cNvSpPr>
            <a:spLocks noGrp="1"/>
          </p:cNvSpPr>
          <p:nvPr userDrawn="1">
            <p:ph idx="1"/>
          </p:nvPr>
        </p:nvSpPr>
        <p:spPr>
          <a:xfrm>
            <a:off x="227013" y="982663"/>
            <a:ext cx="8653462" cy="952500"/>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实验室常用高温、高压设备和容器</a:t>
            </a:r>
            <a:endParaRPr lang="zh-CN" altLang="en-US" kern="1200" dirty="0">
              <a:latin typeface="Times New Roman" panose="02020603050405020304" pitchFamily="18" charset="0"/>
              <a:ea typeface="华文细黑" panose="02010600040101010101" pitchFamily="2" charset="-122"/>
              <a:cs typeface="+mn-cs"/>
            </a:endParaRPr>
          </a:p>
        </p:txBody>
      </p:sp>
      <p:sp>
        <p:nvSpPr>
          <p:cNvPr id="23556" name="AutoShape 41"/>
          <p:cNvSpPr/>
          <p:nvPr/>
        </p:nvSpPr>
        <p:spPr>
          <a:xfrm>
            <a:off x="2454275" y="1712913"/>
            <a:ext cx="4235450" cy="504825"/>
          </a:xfrm>
          <a:prstGeom prst="roundRect">
            <a:avLst>
              <a:gd name="adj" fmla="val 50000"/>
            </a:avLst>
          </a:prstGeom>
          <a:gradFill rotWithShape="0">
            <a:gsLst>
              <a:gs pos="0">
                <a:srgbClr val="92D050"/>
              </a:gs>
              <a:gs pos="100000">
                <a:srgbClr val="00B050"/>
              </a:gs>
            </a:gsLst>
            <a:lin ang="2700000" scaled="1"/>
            <a:tileRect/>
          </a:gradFill>
          <a:ln w="12700">
            <a:noFill/>
          </a:ln>
          <a:effectLst>
            <a:prstShdw prst="shdw17" dist="17961" dir="2699999">
              <a:srgbClr val="68868F"/>
            </a:prstShdw>
          </a:effectLst>
        </p:spPr>
        <p:txBody>
          <a:bodyPr wrap="none" anchor="ctr"/>
          <a:p>
            <a:pPr algn="ctr"/>
            <a:r>
              <a:rPr lang="zh-CN" altLang="en-US" sz="2400" b="1" dirty="0">
                <a:solidFill>
                  <a:schemeClr val="bg1"/>
                </a:solidFill>
                <a:latin typeface="Times New Roman" panose="02020603050405020304" pitchFamily="18" charset="0"/>
                <a:ea typeface="华文细黑" panose="02010600040101010101" pitchFamily="2" charset="-122"/>
              </a:rPr>
              <a:t>热等静压烧结炉</a:t>
            </a:r>
            <a:endParaRPr lang="en-US" altLang="ko-KR" sz="2400" b="1" dirty="0">
              <a:solidFill>
                <a:schemeClr val="bg1"/>
              </a:solidFill>
              <a:latin typeface="Times New Roman" panose="02020603050405020304" pitchFamily="18" charset="0"/>
              <a:ea typeface="华文细黑" panose="02010600040101010101" pitchFamily="2" charset="-122"/>
            </a:endParaRPr>
          </a:p>
        </p:txBody>
      </p:sp>
      <p:pic>
        <p:nvPicPr>
          <p:cNvPr id="23557" name="Picture 45" descr="원(1)"/>
          <p:cNvPicPr>
            <a:picLocks noChangeAspect="1"/>
          </p:cNvPicPr>
          <p:nvPr/>
        </p:nvPicPr>
        <p:blipFill>
          <a:blip r:embed="rId1">
            <a:grayscl/>
            <a:lum bright="12000"/>
          </a:blip>
          <a:stretch>
            <a:fillRect/>
          </a:stretch>
        </p:blipFill>
        <p:spPr>
          <a:xfrm>
            <a:off x="2492375" y="1822450"/>
            <a:ext cx="280988" cy="285750"/>
          </a:xfrm>
          <a:prstGeom prst="rect">
            <a:avLst/>
          </a:prstGeom>
          <a:noFill/>
          <a:ln w="9525">
            <a:noFill/>
          </a:ln>
        </p:spPr>
      </p:pic>
      <p:pic>
        <p:nvPicPr>
          <p:cNvPr id="23558" name="Picture 46" descr="원(1)"/>
          <p:cNvPicPr>
            <a:picLocks noChangeAspect="1"/>
          </p:cNvPicPr>
          <p:nvPr/>
        </p:nvPicPr>
        <p:blipFill>
          <a:blip r:embed="rId1">
            <a:grayscl/>
            <a:lum bright="12000"/>
          </a:blip>
          <a:stretch>
            <a:fillRect/>
          </a:stretch>
        </p:blipFill>
        <p:spPr>
          <a:xfrm>
            <a:off x="6315075" y="1822450"/>
            <a:ext cx="280988" cy="285750"/>
          </a:xfrm>
          <a:prstGeom prst="rect">
            <a:avLst/>
          </a:prstGeom>
          <a:noFill/>
          <a:ln w="9525">
            <a:noFill/>
          </a:ln>
        </p:spPr>
      </p:pic>
      <p:sp>
        <p:nvSpPr>
          <p:cNvPr id="13" name="对角圆角矩形 12"/>
          <p:cNvSpPr>
            <a:spLocks noChangeAspect="1"/>
          </p:cNvSpPr>
          <p:nvPr/>
        </p:nvSpPr>
        <p:spPr>
          <a:xfrm>
            <a:off x="1652588" y="2519363"/>
            <a:ext cx="5813425" cy="3421063"/>
          </a:xfrm>
          <a:prstGeom prst="round2DiagRect">
            <a:avLst>
              <a:gd name="adj1" fmla="val 0"/>
              <a:gd name="adj2" fmla="val 13658"/>
            </a:avLst>
          </a:prstGeom>
          <a:blipFill>
            <a:blip r:embed="rId2" cstate="screen"/>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AutoShape 5"/>
          <p:cNvSpPr/>
          <p:nvPr/>
        </p:nvSpPr>
        <p:spPr>
          <a:xfrm>
            <a:off x="482600" y="1935163"/>
            <a:ext cx="8156575" cy="4313237"/>
          </a:xfrm>
          <a:prstGeom prst="roundRect">
            <a:avLst>
              <a:gd name="adj" fmla="val 9116"/>
            </a:avLst>
          </a:prstGeom>
          <a:solidFill>
            <a:srgbClr val="92D050">
              <a:alpha val="20000"/>
            </a:srgbClr>
          </a:solidFill>
          <a:ln w="38100" cap="rnd" cmpd="sng">
            <a:solidFill>
              <a:srgbClr val="00B050"/>
            </a:solidFill>
            <a:prstDash val="sysDot"/>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5602"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1 </a:t>
            </a:r>
            <a:r>
              <a:rPr lang="zh-CN" altLang="en-US" kern="1200" baseline="0" dirty="0">
                <a:latin typeface="Tahoma" panose="020B0604030504040204" pitchFamily="34" charset="0"/>
                <a:ea typeface="黑体" panose="02010609060101010101" pitchFamily="2" charset="-122"/>
                <a:cs typeface="+mj-cs"/>
              </a:rPr>
              <a:t>压力容器</a:t>
            </a:r>
            <a:endParaRPr lang="zh-CN" altLang="en-US" kern="1200" baseline="0" dirty="0">
              <a:latin typeface="Tahoma" panose="020B0604030504040204" pitchFamily="34" charset="0"/>
              <a:ea typeface="黑体" panose="02010609060101010101" pitchFamily="2" charset="-122"/>
              <a:cs typeface="+mj-cs"/>
            </a:endParaRPr>
          </a:p>
        </p:txBody>
      </p:sp>
      <p:sp>
        <p:nvSpPr>
          <p:cNvPr id="25603" name="内容占位符 2"/>
          <p:cNvSpPr>
            <a:spLocks noGrp="1"/>
          </p:cNvSpPr>
          <p:nvPr userDrawn="1">
            <p:ph idx="1"/>
          </p:nvPr>
        </p:nvSpPr>
        <p:spPr>
          <a:xfrm>
            <a:off x="227013" y="982663"/>
            <a:ext cx="8653462" cy="952500"/>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实验室常用高温、高压设备和容器</a:t>
            </a:r>
            <a:endParaRPr lang="zh-CN" altLang="en-US" kern="1200" dirty="0">
              <a:latin typeface="Times New Roman" panose="02020603050405020304" pitchFamily="18" charset="0"/>
              <a:ea typeface="华文细黑" panose="02010600040101010101" pitchFamily="2" charset="-122"/>
              <a:cs typeface="+mn-cs"/>
            </a:endParaRPr>
          </a:p>
        </p:txBody>
      </p:sp>
      <p:sp>
        <p:nvSpPr>
          <p:cNvPr id="25604" name="AutoShape 41"/>
          <p:cNvSpPr/>
          <p:nvPr/>
        </p:nvSpPr>
        <p:spPr>
          <a:xfrm>
            <a:off x="2454275" y="1712913"/>
            <a:ext cx="4235450" cy="504825"/>
          </a:xfrm>
          <a:prstGeom prst="roundRect">
            <a:avLst>
              <a:gd name="adj" fmla="val 50000"/>
            </a:avLst>
          </a:prstGeom>
          <a:gradFill rotWithShape="0">
            <a:gsLst>
              <a:gs pos="0">
                <a:srgbClr val="92D050"/>
              </a:gs>
              <a:gs pos="100000">
                <a:srgbClr val="00B050"/>
              </a:gs>
            </a:gsLst>
            <a:lin ang="2700000" scaled="1"/>
            <a:tileRect/>
          </a:gradFill>
          <a:ln w="12700">
            <a:noFill/>
          </a:ln>
          <a:effectLst>
            <a:prstShdw prst="shdw17" dist="17961" dir="2699999">
              <a:srgbClr val="68868F"/>
            </a:prstShdw>
          </a:effectLst>
        </p:spPr>
        <p:txBody>
          <a:bodyPr wrap="none" anchor="ctr"/>
          <a:p>
            <a:pPr algn="ctr"/>
            <a:r>
              <a:rPr lang="zh-CN" altLang="en-US" sz="2400" b="1" dirty="0">
                <a:solidFill>
                  <a:schemeClr val="bg1"/>
                </a:solidFill>
                <a:latin typeface="Times New Roman" panose="02020603050405020304" pitchFamily="18" charset="0"/>
                <a:ea typeface="华文细黑" panose="02010600040101010101" pitchFamily="2" charset="-122"/>
              </a:rPr>
              <a:t>高温自蔓延反应炉</a:t>
            </a:r>
            <a:endParaRPr lang="en-US" altLang="ko-KR" sz="2400" b="1" dirty="0">
              <a:solidFill>
                <a:schemeClr val="bg1"/>
              </a:solidFill>
              <a:latin typeface="Times New Roman" panose="02020603050405020304" pitchFamily="18" charset="0"/>
              <a:ea typeface="华文细黑" panose="02010600040101010101" pitchFamily="2" charset="-122"/>
            </a:endParaRPr>
          </a:p>
        </p:txBody>
      </p:sp>
      <p:pic>
        <p:nvPicPr>
          <p:cNvPr id="25605" name="Picture 45" descr="원(1)"/>
          <p:cNvPicPr>
            <a:picLocks noChangeAspect="1"/>
          </p:cNvPicPr>
          <p:nvPr/>
        </p:nvPicPr>
        <p:blipFill>
          <a:blip r:embed="rId1">
            <a:grayscl/>
            <a:lum bright="12000"/>
          </a:blip>
          <a:stretch>
            <a:fillRect/>
          </a:stretch>
        </p:blipFill>
        <p:spPr>
          <a:xfrm>
            <a:off x="2492375" y="1822450"/>
            <a:ext cx="280988" cy="285750"/>
          </a:xfrm>
          <a:prstGeom prst="rect">
            <a:avLst/>
          </a:prstGeom>
          <a:noFill/>
          <a:ln w="9525">
            <a:noFill/>
          </a:ln>
        </p:spPr>
      </p:pic>
      <p:pic>
        <p:nvPicPr>
          <p:cNvPr id="25606" name="Picture 46" descr="원(1)"/>
          <p:cNvPicPr>
            <a:picLocks noChangeAspect="1"/>
          </p:cNvPicPr>
          <p:nvPr/>
        </p:nvPicPr>
        <p:blipFill>
          <a:blip r:embed="rId1">
            <a:grayscl/>
            <a:lum bright="12000"/>
          </a:blip>
          <a:stretch>
            <a:fillRect/>
          </a:stretch>
        </p:blipFill>
        <p:spPr>
          <a:xfrm>
            <a:off x="6315075" y="1822450"/>
            <a:ext cx="280988" cy="285750"/>
          </a:xfrm>
          <a:prstGeom prst="rect">
            <a:avLst/>
          </a:prstGeom>
          <a:noFill/>
          <a:ln w="9525">
            <a:noFill/>
          </a:ln>
        </p:spPr>
      </p:pic>
      <p:grpSp>
        <p:nvGrpSpPr>
          <p:cNvPr id="25607" name="组合 9"/>
          <p:cNvGrpSpPr/>
          <p:nvPr/>
        </p:nvGrpSpPr>
        <p:grpSpPr>
          <a:xfrm>
            <a:off x="784225" y="2519363"/>
            <a:ext cx="7548563" cy="3421062"/>
            <a:chOff x="665163" y="2520000"/>
            <a:chExt cx="7548949" cy="3420000"/>
          </a:xfrm>
        </p:grpSpPr>
        <p:sp>
          <p:nvSpPr>
            <p:cNvPr id="12" name="对角圆角矩形 11"/>
            <p:cNvSpPr>
              <a:spLocks noChangeAspect="1"/>
            </p:cNvSpPr>
            <p:nvPr/>
          </p:nvSpPr>
          <p:spPr>
            <a:xfrm>
              <a:off x="3768885" y="2520000"/>
              <a:ext cx="4445227" cy="3420000"/>
            </a:xfrm>
            <a:prstGeom prst="round2DiagRect">
              <a:avLst>
                <a:gd name="adj1" fmla="val 0"/>
                <a:gd name="adj2" fmla="val 13658"/>
              </a:avLst>
            </a:prstGeom>
            <a:blipFill>
              <a:blip r:embed="rId2"/>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对角圆角矩形 12"/>
            <p:cNvSpPr>
              <a:spLocks noChangeAspect="1"/>
            </p:cNvSpPr>
            <p:nvPr/>
          </p:nvSpPr>
          <p:spPr>
            <a:xfrm>
              <a:off x="665163" y="2520000"/>
              <a:ext cx="2906862" cy="3420000"/>
            </a:xfrm>
            <a:prstGeom prst="round2DiagRect">
              <a:avLst>
                <a:gd name="adj1" fmla="val 0"/>
                <a:gd name="adj2" fmla="val 13658"/>
              </a:avLst>
            </a:prstGeom>
            <a:blipFill>
              <a:blip r:embed="rId3"/>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AutoShape 5"/>
          <p:cNvSpPr/>
          <p:nvPr/>
        </p:nvSpPr>
        <p:spPr>
          <a:xfrm>
            <a:off x="482600" y="1935163"/>
            <a:ext cx="8156575" cy="4313237"/>
          </a:xfrm>
          <a:prstGeom prst="roundRect">
            <a:avLst>
              <a:gd name="adj" fmla="val 9116"/>
            </a:avLst>
          </a:prstGeom>
          <a:solidFill>
            <a:srgbClr val="92D050">
              <a:alpha val="20000"/>
            </a:srgbClr>
          </a:solidFill>
          <a:ln w="38100" cap="rnd" cmpd="sng">
            <a:solidFill>
              <a:srgbClr val="00B050"/>
            </a:solidFill>
            <a:prstDash val="sysDot"/>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7650"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1 </a:t>
            </a:r>
            <a:r>
              <a:rPr lang="zh-CN" altLang="en-US" kern="1200" baseline="0" dirty="0">
                <a:latin typeface="Tahoma" panose="020B0604030504040204" pitchFamily="34" charset="0"/>
                <a:ea typeface="黑体" panose="02010609060101010101" pitchFamily="2" charset="-122"/>
                <a:cs typeface="+mj-cs"/>
              </a:rPr>
              <a:t>压力容器</a:t>
            </a:r>
            <a:endParaRPr lang="zh-CN" altLang="en-US" kern="1200" baseline="0" dirty="0">
              <a:latin typeface="Tahoma" panose="020B0604030504040204" pitchFamily="34" charset="0"/>
              <a:ea typeface="黑体" panose="02010609060101010101" pitchFamily="2" charset="-122"/>
              <a:cs typeface="+mj-cs"/>
            </a:endParaRPr>
          </a:p>
        </p:txBody>
      </p:sp>
      <p:sp>
        <p:nvSpPr>
          <p:cNvPr id="27651" name="内容占位符 2"/>
          <p:cNvSpPr>
            <a:spLocks noGrp="1"/>
          </p:cNvSpPr>
          <p:nvPr userDrawn="1">
            <p:ph idx="1"/>
          </p:nvPr>
        </p:nvSpPr>
        <p:spPr>
          <a:xfrm>
            <a:off x="227013" y="982663"/>
            <a:ext cx="8653462" cy="952500"/>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实验室常用高温、高压设备和容器</a:t>
            </a:r>
            <a:endParaRPr lang="zh-CN" altLang="en-US" kern="1200" dirty="0">
              <a:latin typeface="Times New Roman" panose="02020603050405020304" pitchFamily="18" charset="0"/>
              <a:ea typeface="华文细黑" panose="02010600040101010101" pitchFamily="2" charset="-122"/>
              <a:cs typeface="+mn-cs"/>
            </a:endParaRPr>
          </a:p>
        </p:txBody>
      </p:sp>
      <p:sp>
        <p:nvSpPr>
          <p:cNvPr id="27652" name="AutoShape 41"/>
          <p:cNvSpPr/>
          <p:nvPr/>
        </p:nvSpPr>
        <p:spPr>
          <a:xfrm>
            <a:off x="2454275" y="1712913"/>
            <a:ext cx="4235450" cy="504825"/>
          </a:xfrm>
          <a:prstGeom prst="roundRect">
            <a:avLst>
              <a:gd name="adj" fmla="val 50000"/>
            </a:avLst>
          </a:prstGeom>
          <a:gradFill rotWithShape="0">
            <a:gsLst>
              <a:gs pos="0">
                <a:srgbClr val="92D050"/>
              </a:gs>
              <a:gs pos="100000">
                <a:srgbClr val="00B050"/>
              </a:gs>
            </a:gsLst>
            <a:lin ang="2700000" scaled="1"/>
            <a:tileRect/>
          </a:gradFill>
          <a:ln w="12700">
            <a:noFill/>
          </a:ln>
          <a:effectLst>
            <a:prstShdw prst="shdw17" dist="17961" dir="2699999">
              <a:srgbClr val="68868F"/>
            </a:prstShdw>
          </a:effectLst>
        </p:spPr>
        <p:txBody>
          <a:bodyPr wrap="none" anchor="ctr"/>
          <a:p>
            <a:pPr algn="ctr"/>
            <a:r>
              <a:rPr lang="zh-CN" altLang="en-US" sz="2400" b="1" dirty="0">
                <a:solidFill>
                  <a:schemeClr val="bg1"/>
                </a:solidFill>
                <a:latin typeface="Times New Roman" panose="02020603050405020304" pitchFamily="18" charset="0"/>
                <a:ea typeface="华文细黑" panose="02010600040101010101" pitchFamily="2" charset="-122"/>
              </a:rPr>
              <a:t>各种气瓶</a:t>
            </a:r>
            <a:endParaRPr lang="en-US" altLang="ko-KR" sz="2400" b="1" dirty="0">
              <a:solidFill>
                <a:schemeClr val="bg1"/>
              </a:solidFill>
              <a:latin typeface="Times New Roman" panose="02020603050405020304" pitchFamily="18" charset="0"/>
              <a:ea typeface="华文细黑" panose="02010600040101010101" pitchFamily="2" charset="-122"/>
            </a:endParaRPr>
          </a:p>
        </p:txBody>
      </p:sp>
      <p:pic>
        <p:nvPicPr>
          <p:cNvPr id="27653" name="Picture 45" descr="원(1)"/>
          <p:cNvPicPr>
            <a:picLocks noChangeAspect="1"/>
          </p:cNvPicPr>
          <p:nvPr/>
        </p:nvPicPr>
        <p:blipFill>
          <a:blip r:embed="rId1">
            <a:grayscl/>
            <a:lum bright="12000"/>
          </a:blip>
          <a:stretch>
            <a:fillRect/>
          </a:stretch>
        </p:blipFill>
        <p:spPr>
          <a:xfrm>
            <a:off x="2492375" y="1822450"/>
            <a:ext cx="280988" cy="285750"/>
          </a:xfrm>
          <a:prstGeom prst="rect">
            <a:avLst/>
          </a:prstGeom>
          <a:noFill/>
          <a:ln w="9525">
            <a:noFill/>
          </a:ln>
        </p:spPr>
      </p:pic>
      <p:pic>
        <p:nvPicPr>
          <p:cNvPr id="27654" name="Picture 46" descr="원(1)"/>
          <p:cNvPicPr>
            <a:picLocks noChangeAspect="1"/>
          </p:cNvPicPr>
          <p:nvPr/>
        </p:nvPicPr>
        <p:blipFill>
          <a:blip r:embed="rId1">
            <a:grayscl/>
            <a:lum bright="12000"/>
          </a:blip>
          <a:stretch>
            <a:fillRect/>
          </a:stretch>
        </p:blipFill>
        <p:spPr>
          <a:xfrm>
            <a:off x="6315075" y="1822450"/>
            <a:ext cx="280988" cy="285750"/>
          </a:xfrm>
          <a:prstGeom prst="rect">
            <a:avLst/>
          </a:prstGeom>
          <a:noFill/>
          <a:ln w="9525">
            <a:noFill/>
          </a:ln>
        </p:spPr>
      </p:pic>
      <p:pic>
        <p:nvPicPr>
          <p:cNvPr id="27655" name="Picture 5" descr="IMG_0002"/>
          <p:cNvPicPr>
            <a:picLocks noChangeAspect="1"/>
          </p:cNvPicPr>
          <p:nvPr/>
        </p:nvPicPr>
        <p:blipFill>
          <a:blip r:embed="rId2"/>
          <a:stretch>
            <a:fillRect/>
          </a:stretch>
        </p:blipFill>
        <p:spPr>
          <a:xfrm>
            <a:off x="4629150" y="2519363"/>
            <a:ext cx="1549400" cy="3240087"/>
          </a:xfrm>
          <a:prstGeom prst="rect">
            <a:avLst/>
          </a:prstGeom>
          <a:noFill/>
          <a:ln w="9525" cap="flat" cmpd="sng">
            <a:solidFill>
              <a:srgbClr val="00B050"/>
            </a:solidFill>
            <a:prstDash val="solid"/>
            <a:miter/>
            <a:headEnd type="none" w="med" len="med"/>
            <a:tailEnd type="none" w="med" len="med"/>
          </a:ln>
        </p:spPr>
      </p:pic>
      <p:pic>
        <p:nvPicPr>
          <p:cNvPr id="27656" name="Picture 4" descr="IMG_0006"/>
          <p:cNvPicPr>
            <a:picLocks noChangeAspect="1"/>
          </p:cNvPicPr>
          <p:nvPr/>
        </p:nvPicPr>
        <p:blipFill>
          <a:blip r:embed="rId3"/>
          <a:stretch>
            <a:fillRect/>
          </a:stretch>
        </p:blipFill>
        <p:spPr>
          <a:xfrm>
            <a:off x="592138" y="2519363"/>
            <a:ext cx="1643062" cy="3240087"/>
          </a:xfrm>
          <a:prstGeom prst="rect">
            <a:avLst/>
          </a:prstGeom>
          <a:noFill/>
          <a:ln w="9525" cap="flat" cmpd="sng">
            <a:solidFill>
              <a:srgbClr val="00B050"/>
            </a:solidFill>
            <a:prstDash val="solid"/>
            <a:miter/>
            <a:headEnd type="none" w="med" len="med"/>
            <a:tailEnd type="none" w="med" len="med"/>
          </a:ln>
        </p:spPr>
      </p:pic>
      <p:pic>
        <p:nvPicPr>
          <p:cNvPr id="27657" name="Picture 6" descr="IMG_0005"/>
          <p:cNvPicPr>
            <a:picLocks noChangeAspect="1"/>
          </p:cNvPicPr>
          <p:nvPr/>
        </p:nvPicPr>
        <p:blipFill>
          <a:blip r:embed="rId4"/>
          <a:stretch>
            <a:fillRect/>
          </a:stretch>
        </p:blipFill>
        <p:spPr>
          <a:xfrm>
            <a:off x="2444750" y="2519363"/>
            <a:ext cx="1981200" cy="3240087"/>
          </a:xfrm>
          <a:prstGeom prst="rect">
            <a:avLst/>
          </a:prstGeom>
          <a:noFill/>
          <a:ln w="9525" cap="flat" cmpd="sng">
            <a:solidFill>
              <a:srgbClr val="00B050"/>
            </a:solidFill>
            <a:prstDash val="solid"/>
            <a:miter/>
            <a:headEnd type="none" w="med" len="med"/>
            <a:tailEnd type="none" w="med" len="med"/>
          </a:ln>
        </p:spPr>
      </p:pic>
      <p:pic>
        <p:nvPicPr>
          <p:cNvPr id="27658" name="Picture 8" descr="IMG_0010"/>
          <p:cNvPicPr>
            <a:picLocks noChangeAspect="1"/>
          </p:cNvPicPr>
          <p:nvPr/>
        </p:nvPicPr>
        <p:blipFill>
          <a:blip r:embed="rId5"/>
          <a:stretch>
            <a:fillRect/>
          </a:stretch>
        </p:blipFill>
        <p:spPr>
          <a:xfrm>
            <a:off x="6359525" y="2519363"/>
            <a:ext cx="2114550" cy="3240087"/>
          </a:xfrm>
          <a:prstGeom prst="rect">
            <a:avLst/>
          </a:prstGeom>
          <a:noFill/>
          <a:ln w="9525" cap="flat" cmpd="sng">
            <a:solidFill>
              <a:srgbClr val="00B050"/>
            </a:solidFill>
            <a:prstDash val="solid"/>
            <a:miter/>
            <a:headEnd type="none" w="med" len="med"/>
            <a:tailEnd type="none" w="med" len="me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29698" name="内容占位符 2"/>
          <p:cNvSpPr>
            <a:spLocks noGrp="1"/>
          </p:cNvSpPr>
          <p:nvPr userDrawn="1">
            <p:ph idx="1"/>
          </p:nvPr>
        </p:nvSpPr>
        <p:spPr>
          <a:xfrm>
            <a:off x="227013" y="982663"/>
            <a:ext cx="8653462" cy="1423987"/>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2.1</a:t>
            </a:r>
            <a:r>
              <a:rPr lang="zh-CN" altLang="en-US" kern="1200" dirty="0">
                <a:latin typeface="Times New Roman" panose="02020603050405020304" pitchFamily="18" charset="0"/>
                <a:ea typeface="华文细黑" panose="02010600040101010101" pitchFamily="2" charset="-122"/>
                <a:cs typeface="+mn-cs"/>
              </a:rPr>
              <a:t> 安全阀</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Times New Roman" panose="02020603050405020304" pitchFamily="18" charset="0"/>
                <a:ea typeface="华文细黑" panose="02010600040101010101" pitchFamily="2" charset="-122"/>
                <a:cs typeface="+mn-cs"/>
              </a:rPr>
              <a:t>安全阀是压力容器上最常用的安全</a:t>
            </a:r>
            <a:r>
              <a:rPr lang="zh-CN" altLang="en-US" kern="1200" dirty="0">
                <a:solidFill>
                  <a:srgbClr val="FF0000"/>
                </a:solidFill>
                <a:latin typeface="Times New Roman" panose="02020603050405020304" pitchFamily="18" charset="0"/>
                <a:ea typeface="华文细黑" panose="02010600040101010101" pitchFamily="2" charset="-122"/>
                <a:cs typeface="+mn-cs"/>
              </a:rPr>
              <a:t>泄压装置</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通过阀的自动开启排出介质来降低容器内的过高压力</a:t>
            </a:r>
            <a:endParaRPr lang="zh-CN" altLang="en-US" kern="1200" dirty="0">
              <a:latin typeface="Times New Roman" panose="02020603050405020304" pitchFamily="18" charset="0"/>
              <a:ea typeface="华文细黑" panose="02010600040101010101" pitchFamily="2" charset="-122"/>
              <a:cs typeface="+mn-cs"/>
            </a:endParaRPr>
          </a:p>
        </p:txBody>
      </p:sp>
      <p:pic>
        <p:nvPicPr>
          <p:cNvPr id="29699" name="图片 3" descr="High temperature type safety valve.jpg"/>
          <p:cNvPicPr>
            <a:picLocks noChangeAspect="1"/>
          </p:cNvPicPr>
          <p:nvPr/>
        </p:nvPicPr>
        <p:blipFill>
          <a:blip r:embed="rId1">
            <a:clrChange>
              <a:clrFrom>
                <a:srgbClr val="FFFFFF"/>
              </a:clrFrom>
              <a:clrTo>
                <a:srgbClr val="FFFFFF">
                  <a:alpha val="0"/>
                </a:srgbClr>
              </a:clrTo>
            </a:clrChange>
          </a:blip>
          <a:stretch>
            <a:fillRect/>
          </a:stretch>
        </p:blipFill>
        <p:spPr>
          <a:xfrm>
            <a:off x="7134225" y="2562225"/>
            <a:ext cx="1793875" cy="3240088"/>
          </a:xfrm>
          <a:prstGeom prst="rect">
            <a:avLst/>
          </a:prstGeom>
          <a:noFill/>
          <a:ln w="9525">
            <a:noFill/>
          </a:ln>
        </p:spPr>
      </p:pic>
      <p:pic>
        <p:nvPicPr>
          <p:cNvPr id="29700" name="图片 4" descr="Screwed fullbone type safety valve.jpg"/>
          <p:cNvPicPr>
            <a:picLocks noChangeAspect="1"/>
          </p:cNvPicPr>
          <p:nvPr/>
        </p:nvPicPr>
        <p:blipFill>
          <a:blip r:embed="rId2">
            <a:clrChange>
              <a:clrFrom>
                <a:srgbClr val="FFFFFF"/>
              </a:clrFrom>
              <a:clrTo>
                <a:srgbClr val="FFFFFF">
                  <a:alpha val="0"/>
                </a:srgbClr>
              </a:clrTo>
            </a:clrChange>
          </a:blip>
          <a:stretch>
            <a:fillRect/>
          </a:stretch>
        </p:blipFill>
        <p:spPr>
          <a:xfrm>
            <a:off x="5557838" y="2562225"/>
            <a:ext cx="1563687" cy="3240088"/>
          </a:xfrm>
          <a:prstGeom prst="rect">
            <a:avLst/>
          </a:prstGeom>
          <a:noFill/>
          <a:ln w="9525">
            <a:noFill/>
          </a:ln>
        </p:spPr>
      </p:pic>
      <p:pic>
        <p:nvPicPr>
          <p:cNvPr id="29701" name="图片 5" descr="SFA48Y高温高压安全阀.jpg"/>
          <p:cNvPicPr>
            <a:picLocks noChangeAspect="1"/>
          </p:cNvPicPr>
          <p:nvPr/>
        </p:nvPicPr>
        <p:blipFill>
          <a:blip r:embed="rId3">
            <a:clrChange>
              <a:clrFrom>
                <a:srgbClr val="FFFFFF"/>
              </a:clrFrom>
              <a:clrTo>
                <a:srgbClr val="FFFFFF">
                  <a:alpha val="0"/>
                </a:srgbClr>
              </a:clrTo>
            </a:clrChange>
          </a:blip>
          <a:stretch>
            <a:fillRect/>
          </a:stretch>
        </p:blipFill>
        <p:spPr>
          <a:xfrm>
            <a:off x="3841750" y="2562225"/>
            <a:ext cx="1697038" cy="3240088"/>
          </a:xfrm>
          <a:prstGeom prst="rect">
            <a:avLst/>
          </a:prstGeom>
          <a:noFill/>
          <a:ln w="9525">
            <a:noFill/>
          </a:ln>
        </p:spPr>
      </p:pic>
      <p:pic>
        <p:nvPicPr>
          <p:cNvPr id="29702" name="图片 6" descr="5-safety-valve.jpg"/>
          <p:cNvPicPr>
            <a:picLocks noChangeAspect="1"/>
          </p:cNvPicPr>
          <p:nvPr/>
        </p:nvPicPr>
        <p:blipFill>
          <a:blip r:embed="rId4"/>
          <a:stretch>
            <a:fillRect/>
          </a:stretch>
        </p:blipFill>
        <p:spPr>
          <a:xfrm>
            <a:off x="993775" y="2562225"/>
            <a:ext cx="2935288" cy="324008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31746" name="内容占位符 2"/>
          <p:cNvSpPr>
            <a:spLocks noGrp="1"/>
          </p:cNvSpPr>
          <p:nvPr userDrawn="1">
            <p:ph idx="1"/>
          </p:nvPr>
        </p:nvSpPr>
        <p:spPr>
          <a:xfrm>
            <a:off x="227013" y="982663"/>
            <a:ext cx="6929437" cy="5330825"/>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2.1</a:t>
            </a:r>
            <a:r>
              <a:rPr lang="zh-CN" altLang="en-US" kern="1200" dirty="0">
                <a:latin typeface="Times New Roman" panose="02020603050405020304" pitchFamily="18" charset="0"/>
                <a:ea typeface="华文细黑" panose="02010600040101010101" pitchFamily="2" charset="-122"/>
                <a:cs typeface="+mn-cs"/>
              </a:rPr>
              <a:t> 安全阀</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Times New Roman" panose="02020603050405020304" pitchFamily="18" charset="0"/>
                <a:ea typeface="华文细黑" panose="02010600040101010101" pitchFamily="2" charset="-122"/>
                <a:cs typeface="+mn-cs"/>
              </a:rPr>
              <a:t>优点</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只排出压力容器内的高于规定值的部分压力</a:t>
            </a:r>
            <a:endParaRPr lang="en-US" altLang="zh-CN" kern="1200" dirty="0">
              <a:latin typeface="Times New Roman" panose="02020603050405020304" pitchFamily="18" charset="0"/>
              <a:ea typeface="华文细黑" panose="02010600040101010101" pitchFamily="2" charset="-122"/>
              <a:cs typeface="+mn-cs"/>
            </a:endParaRPr>
          </a:p>
          <a:p>
            <a:pPr lvl="2" eaLnBrk="1">
              <a:spcBef>
                <a:spcPts val="575"/>
              </a:spcBef>
              <a:spcAft>
                <a:spcPts val="1000"/>
              </a:spcAft>
            </a:pPr>
            <a:r>
              <a:rPr lang="zh-CN" altLang="en-US" kern="1200" dirty="0">
                <a:latin typeface="Times New Roman" panose="02020603050405020304" pitchFamily="18" charset="0"/>
                <a:ea typeface="华文细黑" panose="02010600040101010101" pitchFamily="2" charset="-122"/>
                <a:cs typeface="+mn-cs"/>
              </a:rPr>
              <a:t>当容器内的压力降到正常压力值时则自动关闭</a:t>
            </a:r>
            <a:endParaRPr lang="en-US" altLang="zh-CN" kern="1200" dirty="0">
              <a:latin typeface="Times New Roman" panose="02020603050405020304" pitchFamily="18" charset="0"/>
              <a:ea typeface="华文细黑" panose="02010600040101010101" pitchFamily="2" charset="-122"/>
              <a:cs typeface="+mn-cs"/>
            </a:endParaRPr>
          </a:p>
          <a:p>
            <a:pPr lvl="2" eaLnBrk="1">
              <a:spcBef>
                <a:spcPts val="575"/>
              </a:spcBef>
              <a:spcAft>
                <a:spcPts val="1000"/>
              </a:spcAft>
            </a:pPr>
            <a:r>
              <a:rPr lang="zh-CN" altLang="en-US" kern="1200" dirty="0">
                <a:latin typeface="Times New Roman" panose="02020603050405020304" pitchFamily="18" charset="0"/>
                <a:ea typeface="华文细黑" panose="02010600040101010101" pitchFamily="2" charset="-122"/>
                <a:cs typeface="+mn-cs"/>
              </a:rPr>
              <a:t>使压力容器和安全阀重新工作</a:t>
            </a:r>
            <a:endParaRPr lang="en-US" altLang="zh-CN" kern="1200" dirty="0">
              <a:latin typeface="Times New Roman" panose="02020603050405020304" pitchFamily="18" charset="0"/>
              <a:ea typeface="华文细黑" panose="02010600040101010101" pitchFamily="2" charset="-122"/>
              <a:cs typeface="+mn-cs"/>
            </a:endParaRPr>
          </a:p>
          <a:p>
            <a:pPr lvl="2" eaLnBrk="1">
              <a:spcBef>
                <a:spcPts val="575"/>
              </a:spcBef>
              <a:spcAft>
                <a:spcPts val="1000"/>
              </a:spcAft>
            </a:pPr>
            <a:r>
              <a:rPr lang="zh-CN" altLang="en-US" kern="1200" dirty="0">
                <a:latin typeface="Times New Roman" panose="02020603050405020304" pitchFamily="18" charset="0"/>
                <a:ea typeface="华文细黑" panose="02010600040101010101" pitchFamily="2" charset="-122"/>
                <a:cs typeface="+mn-cs"/>
              </a:rPr>
              <a:t>从而不会使压力容器一旦超压就得把全部介质排出而造成浪费和生产中断</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安全阀的结构特点使其安装和调整比较容易</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pic>
        <p:nvPicPr>
          <p:cNvPr id="31747" name="图片 3" descr="SFA48Y高温高压安全阀(电站用).gif"/>
          <p:cNvPicPr>
            <a:picLocks noChangeAspect="1"/>
          </p:cNvPicPr>
          <p:nvPr/>
        </p:nvPicPr>
        <p:blipFill>
          <a:blip r:embed="rId1"/>
          <a:stretch>
            <a:fillRect/>
          </a:stretch>
        </p:blipFill>
        <p:spPr>
          <a:xfrm>
            <a:off x="7156450" y="1457325"/>
            <a:ext cx="1724025" cy="34861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33794" name="内容占位符 2"/>
          <p:cNvSpPr>
            <a:spLocks noGrp="1"/>
          </p:cNvSpPr>
          <p:nvPr userDrawn="1">
            <p:ph idx="1"/>
          </p:nvPr>
        </p:nvSpPr>
        <p:spPr>
          <a:xfrm>
            <a:off x="227013" y="982663"/>
            <a:ext cx="6924675" cy="5330825"/>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2.1</a:t>
            </a:r>
            <a:r>
              <a:rPr lang="zh-CN" altLang="en-US" kern="1200" dirty="0">
                <a:latin typeface="Times New Roman" panose="02020603050405020304" pitchFamily="18" charset="0"/>
                <a:ea typeface="华文细黑" panose="02010600040101010101" pitchFamily="2" charset="-122"/>
                <a:cs typeface="+mn-cs"/>
              </a:rPr>
              <a:t> 安全阀</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Times New Roman" panose="02020603050405020304" pitchFamily="18" charset="0"/>
                <a:ea typeface="华文细黑" panose="02010600040101010101" pitchFamily="2" charset="-122"/>
                <a:cs typeface="+mn-cs"/>
              </a:rPr>
              <a:t>缺点</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密封性较差</a:t>
            </a:r>
            <a:endParaRPr lang="en-US" altLang="zh-CN" kern="1200" dirty="0">
              <a:latin typeface="Times New Roman" panose="02020603050405020304" pitchFamily="18" charset="0"/>
              <a:ea typeface="华文细黑" panose="02010600040101010101" pitchFamily="2" charset="-122"/>
              <a:cs typeface="+mn-cs"/>
            </a:endParaRPr>
          </a:p>
          <a:p>
            <a:pPr lvl="2" eaLnBrk="1"/>
            <a:r>
              <a:rPr lang="zh-CN" altLang="en-US" kern="1200" dirty="0">
                <a:latin typeface="Times New Roman" panose="02020603050405020304" pitchFamily="18" charset="0"/>
                <a:ea typeface="华文细黑" panose="02010600040101010101" pitchFamily="2" charset="-122"/>
                <a:cs typeface="+mn-cs"/>
              </a:rPr>
              <a:t>即使比较好的安全阀在其正常工作的工作压力作用下也难免会轻微的泄漏</a:t>
            </a:r>
            <a:endParaRPr lang="en-US" altLang="zh-CN" kern="1200" dirty="0">
              <a:latin typeface="Times New Roman" panose="02020603050405020304" pitchFamily="18" charset="0"/>
              <a:ea typeface="华文细黑" panose="02010600040101010101" pitchFamily="2" charset="-122"/>
              <a:cs typeface="+mn-cs"/>
            </a:endParaRPr>
          </a:p>
          <a:p>
            <a:pPr lvl="2" eaLnBrk="1"/>
            <a:r>
              <a:rPr lang="zh-CN" altLang="en-US" kern="1200" dirty="0">
                <a:latin typeface="Times New Roman" panose="02020603050405020304" pitchFamily="18" charset="0"/>
                <a:ea typeface="华文细黑" panose="02010600040101010101" pitchFamily="2" charset="-122"/>
                <a:cs typeface="+mn-cs"/>
              </a:rPr>
              <a:t>由于弹簧等惯性作用，阀门的开启有滞后现象，因而泄压反应较慢，当介质不洁净时，阀芯和阀座会粘连，使安全阀达到开启压力而打不开或使安全阀不严密，没达到开启压力就已泄漏。</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同时，安全阀对压力容器的介质有选择性</a:t>
            </a:r>
            <a:endParaRPr lang="en-US" altLang="zh-CN" kern="1200" dirty="0">
              <a:latin typeface="Times New Roman" panose="02020603050405020304" pitchFamily="18" charset="0"/>
              <a:ea typeface="华文细黑" panose="02010600040101010101" pitchFamily="2" charset="-122"/>
              <a:cs typeface="+mn-cs"/>
            </a:endParaRPr>
          </a:p>
          <a:p>
            <a:pPr lvl="2" eaLnBrk="1"/>
            <a:r>
              <a:rPr lang="zh-CN" altLang="en-US" kern="1200" dirty="0">
                <a:latin typeface="Times New Roman" panose="02020603050405020304" pitchFamily="18" charset="0"/>
                <a:ea typeface="华文细黑" panose="02010600040101010101" pitchFamily="2" charset="-122"/>
                <a:cs typeface="+mn-cs"/>
              </a:rPr>
              <a:t>它适用于比较洁净的介质，如空气、水蒸气、水等</a:t>
            </a:r>
            <a:endParaRPr lang="en-US" altLang="zh-CN" kern="1200" dirty="0">
              <a:latin typeface="Times New Roman" panose="02020603050405020304" pitchFamily="18" charset="0"/>
              <a:ea typeface="华文细黑" panose="02010600040101010101" pitchFamily="2" charset="-122"/>
              <a:cs typeface="+mn-cs"/>
            </a:endParaRPr>
          </a:p>
          <a:p>
            <a:pPr lvl="2" eaLnBrk="1"/>
            <a:r>
              <a:rPr lang="zh-CN" altLang="en-US" kern="1200" dirty="0">
                <a:latin typeface="Times New Roman" panose="02020603050405020304" pitchFamily="18" charset="0"/>
                <a:ea typeface="华文细黑" panose="02010600040101010101" pitchFamily="2" charset="-122"/>
                <a:cs typeface="+mn-cs"/>
              </a:rPr>
              <a:t>不宜用于有毒性介质，更不适用于可能发生剧烈反应而使容器内压力急剧上升的介质</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pic>
        <p:nvPicPr>
          <p:cNvPr id="33795" name="图片 4" descr="Safety valves.bmp"/>
          <p:cNvPicPr>
            <a:picLocks noChangeAspect="1"/>
          </p:cNvPicPr>
          <p:nvPr/>
        </p:nvPicPr>
        <p:blipFill>
          <a:blip r:embed="rId1"/>
          <a:stretch>
            <a:fillRect/>
          </a:stretch>
        </p:blipFill>
        <p:spPr>
          <a:xfrm>
            <a:off x="7151688" y="2114550"/>
            <a:ext cx="1992312" cy="3719513"/>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35842" name="内容占位符 2"/>
          <p:cNvSpPr>
            <a:spLocks noGrp="1"/>
          </p:cNvSpPr>
          <p:nvPr userDrawn="1">
            <p:ph idx="1"/>
          </p:nvPr>
        </p:nvSpPr>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2.1</a:t>
            </a:r>
            <a:r>
              <a:rPr lang="zh-CN" altLang="en-US" kern="1200" dirty="0">
                <a:latin typeface="Times New Roman" panose="02020603050405020304" pitchFamily="18" charset="0"/>
                <a:ea typeface="华文细黑" panose="02010600040101010101" pitchFamily="2" charset="-122"/>
                <a:cs typeface="+mn-cs"/>
              </a:rPr>
              <a:t> 安全阀</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Times New Roman" panose="02020603050405020304" pitchFamily="18" charset="0"/>
                <a:ea typeface="华文细黑" panose="02010600040101010101" pitchFamily="2" charset="-122"/>
                <a:cs typeface="+mn-cs"/>
              </a:rPr>
              <a:t>类型</a:t>
            </a:r>
            <a:endParaRPr lang="zh-CN" altLang="en-US" kern="1200" dirty="0">
              <a:latin typeface="Times New Roman" panose="02020603050405020304" pitchFamily="18" charset="0"/>
              <a:ea typeface="华文细黑" panose="02010600040101010101" pitchFamily="2" charset="-122"/>
              <a:cs typeface="+mn-cs"/>
            </a:endParaRPr>
          </a:p>
        </p:txBody>
      </p:sp>
      <p:pic>
        <p:nvPicPr>
          <p:cNvPr id="35843" name="Picture 2" descr="y1"/>
          <p:cNvPicPr>
            <a:picLocks noChangeAspect="1"/>
          </p:cNvPicPr>
          <p:nvPr/>
        </p:nvPicPr>
        <p:blipFill>
          <a:blip r:embed="rId1"/>
          <a:srcRect l="6422" t="8408" r="13797"/>
          <a:stretch>
            <a:fillRect/>
          </a:stretch>
        </p:blipFill>
        <p:spPr>
          <a:xfrm>
            <a:off x="1514475" y="1560513"/>
            <a:ext cx="2447925" cy="2160587"/>
          </a:xfrm>
          <a:prstGeom prst="rect">
            <a:avLst/>
          </a:prstGeom>
          <a:noFill/>
          <a:ln w="9525">
            <a:noFill/>
          </a:ln>
        </p:spPr>
      </p:pic>
      <p:sp>
        <p:nvSpPr>
          <p:cNvPr id="35844" name="Text Box 3"/>
          <p:cNvSpPr txBox="1"/>
          <p:nvPr/>
        </p:nvSpPr>
        <p:spPr>
          <a:xfrm>
            <a:off x="1412875" y="3687763"/>
            <a:ext cx="2649538" cy="460375"/>
          </a:xfrm>
          <a:prstGeom prst="rect">
            <a:avLst/>
          </a:prstGeom>
          <a:noFill/>
          <a:ln w="9525">
            <a:noFill/>
          </a:ln>
        </p:spPr>
        <p:txBody>
          <a:bodyPr anchor="t">
            <a:spAutoFit/>
          </a:bodyPr>
          <a:p>
            <a:pPr algn="ctr"/>
            <a:r>
              <a:rPr lang="zh-CN" altLang="en-US" sz="2400" b="1" dirty="0">
                <a:latin typeface="Times New Roman" panose="02020603050405020304" pitchFamily="18" charset="0"/>
                <a:ea typeface="华文细黑" panose="02010600040101010101" pitchFamily="2" charset="-122"/>
              </a:rPr>
              <a:t>重锤杠杆式安全阀</a:t>
            </a:r>
            <a:endParaRPr lang="zh-CN" altLang="en-US" sz="2400" b="1" dirty="0">
              <a:latin typeface="Times New Roman" panose="02020603050405020304" pitchFamily="18" charset="0"/>
              <a:ea typeface="华文细黑" panose="02010600040101010101" pitchFamily="2" charset="-122"/>
            </a:endParaRPr>
          </a:p>
        </p:txBody>
      </p:sp>
      <p:pic>
        <p:nvPicPr>
          <p:cNvPr id="35845" name="Picture 4" descr="y2"/>
          <p:cNvPicPr>
            <a:picLocks noChangeAspect="1"/>
          </p:cNvPicPr>
          <p:nvPr/>
        </p:nvPicPr>
        <p:blipFill>
          <a:blip r:embed="rId2"/>
          <a:stretch>
            <a:fillRect/>
          </a:stretch>
        </p:blipFill>
        <p:spPr>
          <a:xfrm>
            <a:off x="5754688" y="1522413"/>
            <a:ext cx="1998662" cy="2159000"/>
          </a:xfrm>
          <a:prstGeom prst="rect">
            <a:avLst/>
          </a:prstGeom>
          <a:noFill/>
          <a:ln w="9525">
            <a:noFill/>
          </a:ln>
        </p:spPr>
      </p:pic>
      <p:sp>
        <p:nvSpPr>
          <p:cNvPr id="35846" name="Text Box 5"/>
          <p:cNvSpPr txBox="1"/>
          <p:nvPr/>
        </p:nvSpPr>
        <p:spPr>
          <a:xfrm>
            <a:off x="5602288" y="3648075"/>
            <a:ext cx="2305050" cy="461963"/>
          </a:xfrm>
          <a:prstGeom prst="rect">
            <a:avLst/>
          </a:prstGeom>
          <a:noFill/>
          <a:ln w="9525">
            <a:noFill/>
          </a:ln>
        </p:spPr>
        <p:txBody>
          <a:bodyPr anchor="t">
            <a:spAutoFit/>
          </a:bodyPr>
          <a:p>
            <a:pPr algn="ctr"/>
            <a:r>
              <a:rPr lang="en-US" altLang="zh-CN" sz="2000" dirty="0">
                <a:latin typeface="Times New Roman" panose="02020603050405020304" pitchFamily="18" charset="0"/>
                <a:ea typeface="宋体" panose="02010600030101010101" pitchFamily="2" charset="-122"/>
              </a:rPr>
              <a:t>  </a:t>
            </a:r>
            <a:r>
              <a:rPr lang="zh-CN" altLang="en-US" sz="2400" b="1" dirty="0">
                <a:latin typeface="Times New Roman" panose="02020603050405020304" pitchFamily="18" charset="0"/>
                <a:ea typeface="华文细黑" panose="02010600040101010101" pitchFamily="2" charset="-122"/>
              </a:rPr>
              <a:t>弹簧式安全阀</a:t>
            </a:r>
            <a:endParaRPr lang="zh-CN" altLang="en-US" sz="2400" b="1" dirty="0">
              <a:latin typeface="Times New Roman" panose="02020603050405020304" pitchFamily="18" charset="0"/>
              <a:ea typeface="华文细黑" panose="02010600040101010101" pitchFamily="2" charset="-122"/>
            </a:endParaRPr>
          </a:p>
        </p:txBody>
      </p:sp>
      <p:sp>
        <p:nvSpPr>
          <p:cNvPr id="35847" name="Text Box 6"/>
          <p:cNvSpPr txBox="1"/>
          <p:nvPr/>
        </p:nvSpPr>
        <p:spPr>
          <a:xfrm>
            <a:off x="758825" y="4235450"/>
            <a:ext cx="3959225" cy="1384300"/>
          </a:xfrm>
          <a:prstGeom prst="rect">
            <a:avLst/>
          </a:prstGeom>
          <a:noFill/>
          <a:ln w="9525">
            <a:noFill/>
          </a:ln>
        </p:spPr>
        <p:txBody>
          <a:bodyPr lIns="0" tIns="0" rIns="0" bIns="0" anchor="t">
            <a:spAutoFit/>
          </a:bodyPr>
          <a:p>
            <a:pPr>
              <a:spcBef>
                <a:spcPct val="50000"/>
              </a:spcBef>
            </a:pPr>
            <a:r>
              <a:rPr lang="zh-CN" altLang="en-US" sz="2000" dirty="0">
                <a:latin typeface="Times New Roman" panose="02020603050405020304" pitchFamily="18" charset="0"/>
                <a:ea typeface="华文细黑" panose="02010600040101010101" pitchFamily="2" charset="-122"/>
              </a:rPr>
              <a:t>结构简单、调整容易且比较准确、动作与性能不受高温的影响</a:t>
            </a:r>
            <a:endParaRPr lang="en-US" altLang="zh-CN" sz="2000" dirty="0">
              <a:latin typeface="Times New Roman" panose="02020603050405020304" pitchFamily="18" charset="0"/>
              <a:ea typeface="华文细黑" panose="02010600040101010101" pitchFamily="2" charset="-122"/>
            </a:endParaRPr>
          </a:p>
          <a:p>
            <a:pPr>
              <a:spcBef>
                <a:spcPct val="50000"/>
              </a:spcBef>
            </a:pPr>
            <a:r>
              <a:rPr lang="zh-CN" altLang="en-US" sz="2000" dirty="0">
                <a:latin typeface="Times New Roman" panose="02020603050405020304" pitchFamily="18" charset="0"/>
                <a:ea typeface="华文细黑" panose="02010600040101010101" pitchFamily="2" charset="-122"/>
              </a:rPr>
              <a:t>但结构较笨重，阀的密封性对震动较敏感，回座压力比较低</a:t>
            </a:r>
            <a:endParaRPr lang="zh-CN" altLang="en-US" sz="2000" dirty="0">
              <a:latin typeface="Times New Roman" panose="02020603050405020304" pitchFamily="18" charset="0"/>
              <a:ea typeface="华文细黑" panose="02010600040101010101" pitchFamily="2" charset="-122"/>
            </a:endParaRPr>
          </a:p>
        </p:txBody>
      </p:sp>
      <p:sp>
        <p:nvSpPr>
          <p:cNvPr id="35848" name="Text Box 7"/>
          <p:cNvSpPr txBox="1"/>
          <p:nvPr/>
        </p:nvSpPr>
        <p:spPr>
          <a:xfrm>
            <a:off x="4775200" y="4195763"/>
            <a:ext cx="4105275" cy="1692275"/>
          </a:xfrm>
          <a:prstGeom prst="rect">
            <a:avLst/>
          </a:prstGeom>
          <a:noFill/>
          <a:ln w="9525">
            <a:noFill/>
          </a:ln>
        </p:spPr>
        <p:txBody>
          <a:bodyPr lIns="0" tIns="0" rIns="0" bIns="0" anchor="t">
            <a:spAutoFit/>
          </a:bodyPr>
          <a:p>
            <a:pPr>
              <a:spcBef>
                <a:spcPct val="50000"/>
              </a:spcBef>
            </a:pPr>
            <a:r>
              <a:rPr lang="zh-CN" altLang="en-US" sz="2000" dirty="0">
                <a:latin typeface="Times New Roman" panose="02020603050405020304" pitchFamily="18" charset="0"/>
                <a:ea typeface="华文细黑" panose="02010600040101010101" pitchFamily="2" charset="-122"/>
              </a:rPr>
              <a:t>结构紧凑、灵敏度比较高、安置方位不受限制，对震动不敏感</a:t>
            </a:r>
            <a:endParaRPr lang="en-US" altLang="zh-CN" sz="2000" dirty="0">
              <a:latin typeface="Times New Roman" panose="02020603050405020304" pitchFamily="18" charset="0"/>
              <a:ea typeface="华文细黑" panose="02010600040101010101" pitchFamily="2" charset="-122"/>
            </a:endParaRPr>
          </a:p>
          <a:p>
            <a:pPr>
              <a:spcBef>
                <a:spcPct val="50000"/>
              </a:spcBef>
            </a:pPr>
            <a:r>
              <a:rPr lang="zh-CN" altLang="en-US" sz="2000" dirty="0">
                <a:latin typeface="Times New Roman" panose="02020603050405020304" pitchFamily="18" charset="0"/>
                <a:ea typeface="华文细黑" panose="02010600040101010101" pitchFamily="2" charset="-122"/>
              </a:rPr>
              <a:t>但其所加载荷会随着阀的开启而变化，阀上的弹簧会由于长期受高温的影响而弹力降低</a:t>
            </a:r>
            <a:endParaRPr lang="zh-CN" altLang="en-US" sz="2000" dirty="0">
              <a:latin typeface="宋体" panose="02010600030101010101" pitchFamily="2" charset="-122"/>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37890" name="内容占位符 2"/>
          <p:cNvSpPr>
            <a:spLocks noGrp="1"/>
          </p:cNvSpPr>
          <p:nvPr userDrawn="1">
            <p:ph idx="1"/>
          </p:nvPr>
        </p:nvSpPr>
        <p:spPr>
          <a:xfrm>
            <a:off x="227013" y="982663"/>
            <a:ext cx="5951537" cy="5330825"/>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2.1</a:t>
            </a:r>
            <a:r>
              <a:rPr lang="zh-CN" altLang="en-US" kern="1200" dirty="0">
                <a:latin typeface="Times New Roman" panose="02020603050405020304" pitchFamily="18" charset="0"/>
                <a:ea typeface="华文细黑" panose="02010600040101010101" pitchFamily="2" charset="-122"/>
                <a:cs typeface="+mn-cs"/>
              </a:rPr>
              <a:t> 安全阀</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Times New Roman" panose="02020603050405020304" pitchFamily="18" charset="0"/>
                <a:ea typeface="华文细黑" panose="02010600040101010101" pitchFamily="2" charset="-122"/>
                <a:cs typeface="+mn-cs"/>
              </a:rPr>
              <a:t>对安全阀的要求</a:t>
            </a:r>
            <a:endParaRPr lang="zh-CN" altLang="en-US"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安全阀应选用经省级以上</a:t>
            </a:r>
            <a:r>
              <a:rPr lang="en-US" altLang="zh-CN" kern="1200" dirty="0">
                <a:latin typeface="Times New Roman" panose="02020603050405020304" pitchFamily="18" charset="0"/>
                <a:ea typeface="华文细黑" panose="02010600040101010101" pitchFamily="2" charset="-122"/>
                <a:cs typeface="+mn-cs"/>
              </a:rPr>
              <a:t>(</a:t>
            </a:r>
            <a:r>
              <a:rPr lang="zh-CN" altLang="en-US" kern="1200" dirty="0">
                <a:latin typeface="Times New Roman" panose="02020603050405020304" pitchFamily="18" charset="0"/>
                <a:ea typeface="华文细黑" panose="02010600040101010101" pitchFamily="2" charset="-122"/>
                <a:cs typeface="+mn-cs"/>
              </a:rPr>
              <a:t>含省级</a:t>
            </a:r>
            <a:r>
              <a:rPr lang="en-US" altLang="zh-CN" kern="1200" dirty="0">
                <a:latin typeface="Times New Roman" panose="02020603050405020304" pitchFamily="18" charset="0"/>
                <a:ea typeface="华文细黑" panose="02010600040101010101" pitchFamily="2" charset="-122"/>
                <a:cs typeface="+mn-cs"/>
              </a:rPr>
              <a:t>)</a:t>
            </a:r>
            <a:r>
              <a:rPr lang="zh-CN" altLang="en-US" kern="1200" dirty="0">
                <a:latin typeface="Times New Roman" panose="02020603050405020304" pitchFamily="18" charset="0"/>
                <a:ea typeface="华文细黑" panose="02010600040101010101" pitchFamily="2" charset="-122"/>
                <a:cs typeface="+mn-cs"/>
              </a:rPr>
              <a:t>安全监察机构批准的企业的合格产品。</a:t>
            </a:r>
            <a:endParaRPr lang="zh-CN" altLang="en-US"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安全阀的选用必须符合压力容器的设计需要。</a:t>
            </a:r>
            <a:endParaRPr lang="zh-CN" altLang="en-US"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对易燃介质或毒性程度为极度、高度或中度危害的介质的压力容器，应在安全阀的排出口装设导管，将排放介质引到安全地点，并进行妥善处理，不得直接排入大气。</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pic>
        <p:nvPicPr>
          <p:cNvPr id="37891" name="图片 3" descr="ASME section 1 safety valve undergoing steam test..jpg"/>
          <p:cNvPicPr>
            <a:picLocks noChangeAspect="1"/>
          </p:cNvPicPr>
          <p:nvPr/>
        </p:nvPicPr>
        <p:blipFill>
          <a:blip r:embed="rId1"/>
          <a:stretch>
            <a:fillRect/>
          </a:stretch>
        </p:blipFill>
        <p:spPr>
          <a:xfrm>
            <a:off x="6142038" y="3429000"/>
            <a:ext cx="2738437" cy="26289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1 </a:t>
            </a:r>
            <a:r>
              <a:rPr lang="zh-CN" altLang="en-US" kern="1200" baseline="0" dirty="0">
                <a:latin typeface="Tahoma" panose="020B0604030504040204" pitchFamily="34" charset="0"/>
                <a:ea typeface="黑体" panose="02010609060101010101" pitchFamily="2" charset="-122"/>
                <a:cs typeface="+mj-cs"/>
              </a:rPr>
              <a:t>压力容器</a:t>
            </a:r>
            <a:endParaRPr lang="zh-CN" altLang="en-US" kern="1200" baseline="0" dirty="0">
              <a:latin typeface="Tahoma" panose="020B0604030504040204" pitchFamily="34" charset="0"/>
              <a:ea typeface="黑体" panose="02010609060101010101" pitchFamily="2" charset="-122"/>
              <a:cs typeface="+mj-cs"/>
            </a:endParaRPr>
          </a:p>
        </p:txBody>
      </p:sp>
      <p:sp>
        <p:nvSpPr>
          <p:cNvPr id="6146" name="内容占位符 2"/>
          <p:cNvSpPr>
            <a:spLocks noGrp="1"/>
          </p:cNvSpPr>
          <p:nvPr userDrawn="1">
            <p:ph idx="1"/>
          </p:nvPr>
        </p:nvSpPr>
        <p:spPr/>
        <p:txBody>
          <a:bodyPr vert="horz" wrap="square" lIns="91440" tIns="45720" rIns="91440" bIns="45720" anchor="t"/>
          <a:p>
            <a:pPr eaLnBrk="1">
              <a:spcBef>
                <a:spcPct val="50000"/>
              </a:spcBef>
              <a:buSzPct val="110000"/>
            </a:pPr>
            <a:r>
              <a:rPr lang="zh-CN" altLang="en-US" kern="1200" dirty="0">
                <a:latin typeface="Times New Roman" panose="02020603050405020304" pitchFamily="18" charset="0"/>
                <a:ea typeface="华文细黑" panose="02010600040101010101" pitchFamily="2" charset="-122"/>
                <a:cs typeface="+mn-cs"/>
              </a:rPr>
              <a:t>压力容器 </a:t>
            </a:r>
            <a:r>
              <a:rPr lang="en-US" altLang="zh-CN" kern="1200" dirty="0">
                <a:latin typeface="Times New Roman" panose="02020603050405020304" pitchFamily="18" charset="0"/>
                <a:ea typeface="华文细黑" panose="02010600040101010101" pitchFamily="2" charset="-122"/>
                <a:cs typeface="+mn-cs"/>
              </a:rPr>
              <a:t>— </a:t>
            </a:r>
            <a:r>
              <a:rPr lang="zh-CN" altLang="en-US" kern="1200" dirty="0">
                <a:latin typeface="Times New Roman" panose="02020603050405020304" pitchFamily="18" charset="0"/>
                <a:ea typeface="华文细黑" panose="02010600040101010101" pitchFamily="2" charset="-122"/>
                <a:cs typeface="+mn-cs"/>
              </a:rPr>
              <a:t>容器器壁两边存在一定压力差的所有密闭容器</a:t>
            </a:r>
            <a:endParaRPr lang="en-US" altLang="zh-CN" kern="1200" dirty="0">
              <a:latin typeface="Times New Roman" panose="02020603050405020304" pitchFamily="18" charset="0"/>
              <a:ea typeface="华文细黑" panose="02010600040101010101" pitchFamily="2" charset="-122"/>
              <a:cs typeface="+mn-cs"/>
            </a:endParaRPr>
          </a:p>
          <a:p>
            <a:pPr lvl="1" eaLnBrk="1">
              <a:spcBef>
                <a:spcPct val="50000"/>
              </a:spcBef>
            </a:pPr>
            <a:r>
              <a:rPr lang="zh-CN" altLang="en-US" kern="1200" dirty="0">
                <a:latin typeface="Times New Roman" panose="02020603050405020304" pitchFamily="18" charset="0"/>
                <a:ea typeface="华文细黑" panose="02010600040101010101" pitchFamily="2" charset="-122"/>
                <a:cs typeface="+mn-cs"/>
              </a:rPr>
              <a:t>日常生活：压力锅、煤气罐、保温瓶</a:t>
            </a:r>
            <a:endParaRPr lang="en-US" altLang="zh-CN" kern="1200" dirty="0">
              <a:latin typeface="Times New Roman" panose="02020603050405020304" pitchFamily="18" charset="0"/>
              <a:ea typeface="华文细黑" panose="02010600040101010101" pitchFamily="2" charset="-122"/>
              <a:cs typeface="+mn-cs"/>
            </a:endParaRPr>
          </a:p>
          <a:p>
            <a:pPr lvl="1" eaLnBrk="1">
              <a:spcBef>
                <a:spcPct val="50000"/>
              </a:spcBef>
            </a:pPr>
            <a:r>
              <a:rPr lang="zh-CN" altLang="en-US" kern="1200" dirty="0">
                <a:latin typeface="Times New Roman" panose="02020603050405020304" pitchFamily="18" charset="0"/>
                <a:ea typeface="华文细黑" panose="02010600040101010101" pitchFamily="2" charset="-122"/>
                <a:cs typeface="+mn-cs"/>
              </a:rPr>
              <a:t>工业生产：储罐、槽车、潜艇、飞机、导弹</a:t>
            </a:r>
            <a:endParaRPr lang="en-US" altLang="zh-CN" kern="1200" dirty="0">
              <a:latin typeface="Times New Roman" panose="02020603050405020304" pitchFamily="18" charset="0"/>
              <a:ea typeface="华文细黑" panose="02010600040101010101" pitchFamily="2" charset="-122"/>
              <a:cs typeface="+mn-cs"/>
            </a:endParaRPr>
          </a:p>
          <a:p>
            <a:pPr lvl="1" eaLnBrk="1">
              <a:spcBef>
                <a:spcPct val="50000"/>
              </a:spcBef>
            </a:pPr>
            <a:endParaRPr lang="en-US" altLang="zh-CN" kern="1200" dirty="0">
              <a:latin typeface="Times New Roman" panose="02020603050405020304" pitchFamily="18" charset="0"/>
              <a:ea typeface="华文细黑" panose="02010600040101010101" pitchFamily="2" charset="-122"/>
              <a:cs typeface="+mn-cs"/>
            </a:endParaRPr>
          </a:p>
          <a:p>
            <a:pPr lvl="1" eaLnBrk="1">
              <a:spcBef>
                <a:spcPct val="50000"/>
              </a:spcBef>
            </a:pPr>
            <a:r>
              <a:rPr lang="zh-CN" altLang="en-US" kern="1200" dirty="0">
                <a:latin typeface="Times New Roman" panose="02020603050405020304" pitchFamily="18" charset="0"/>
                <a:ea typeface="华文细黑" panose="02010600040101010101" pitchFamily="2" charset="-122"/>
                <a:cs typeface="+mn-cs"/>
              </a:rPr>
              <a:t>这里所说的压力容器，主要是指那些容易发生事故，而且事故的危害性较大，须由专门机构进行监督，并按规定的技术管理规范进行制造和使用的压力容器。</a:t>
            </a:r>
            <a:endParaRPr lang="zh-CN" altLang="en-US" kern="1200" dirty="0">
              <a:latin typeface="Times New Roman" panose="02020603050405020304" pitchFamily="18" charset="0"/>
              <a:ea typeface="华文细黑" panose="02010600040101010101" pitchFamily="2" charset="-122"/>
              <a:cs typeface="+mn-cs"/>
            </a:endParaRPr>
          </a:p>
          <a:p>
            <a:pPr lvl="1" eaLnBrk="1">
              <a:spcBef>
                <a:spcPct val="50000"/>
              </a:spcBef>
            </a:pPr>
            <a:endParaRPr lang="zh-CN" altLang="en-US" kern="1200" dirty="0">
              <a:latin typeface="Times New Roman" panose="02020603050405020304" pitchFamily="18" charset="0"/>
              <a:ea typeface="华文细黑" panose="02010600040101010101" pitchFamily="2" charset="-122"/>
              <a:cs typeface="+mn-cs"/>
            </a:endParaRPr>
          </a:p>
        </p:txBody>
      </p:sp>
      <p:pic>
        <p:nvPicPr>
          <p:cNvPr id="6147" name="图片 3" descr="73096464.jpg"/>
          <p:cNvPicPr>
            <a:picLocks noChangeAspect="1"/>
          </p:cNvPicPr>
          <p:nvPr/>
        </p:nvPicPr>
        <p:blipFill>
          <a:blip r:embed="rId1"/>
          <a:srcRect t="11671" b="11671"/>
          <a:stretch>
            <a:fillRect/>
          </a:stretch>
        </p:blipFill>
        <p:spPr>
          <a:xfrm>
            <a:off x="1042988" y="4513263"/>
            <a:ext cx="1563687" cy="1800225"/>
          </a:xfrm>
          <a:prstGeom prst="rect">
            <a:avLst/>
          </a:prstGeom>
          <a:noFill/>
          <a:ln w="9525">
            <a:noFill/>
          </a:ln>
        </p:spPr>
      </p:pic>
      <p:pic>
        <p:nvPicPr>
          <p:cNvPr id="6148" name="图片 4" descr="73096501.jpg"/>
          <p:cNvPicPr>
            <a:picLocks noChangeAspect="1"/>
          </p:cNvPicPr>
          <p:nvPr/>
        </p:nvPicPr>
        <p:blipFill>
          <a:blip r:embed="rId2"/>
          <a:srcRect t="11671" b="11671"/>
          <a:stretch>
            <a:fillRect/>
          </a:stretch>
        </p:blipFill>
        <p:spPr>
          <a:xfrm>
            <a:off x="3024188" y="4513263"/>
            <a:ext cx="1563687" cy="1800225"/>
          </a:xfrm>
          <a:prstGeom prst="rect">
            <a:avLst/>
          </a:prstGeom>
          <a:noFill/>
          <a:ln w="9525">
            <a:noFill/>
          </a:ln>
        </p:spPr>
      </p:pic>
      <p:pic>
        <p:nvPicPr>
          <p:cNvPr id="6149" name="图片 5" descr="73096504.jpg"/>
          <p:cNvPicPr>
            <a:picLocks noChangeAspect="1"/>
          </p:cNvPicPr>
          <p:nvPr/>
        </p:nvPicPr>
        <p:blipFill>
          <a:blip r:embed="rId3"/>
          <a:srcRect t="11671" b="11671"/>
          <a:stretch>
            <a:fillRect/>
          </a:stretch>
        </p:blipFill>
        <p:spPr>
          <a:xfrm>
            <a:off x="5006975" y="4513263"/>
            <a:ext cx="1563688" cy="1800225"/>
          </a:xfrm>
          <a:prstGeom prst="rect">
            <a:avLst/>
          </a:prstGeom>
          <a:noFill/>
          <a:ln w="9525">
            <a:noFill/>
          </a:ln>
        </p:spPr>
      </p:pic>
      <p:pic>
        <p:nvPicPr>
          <p:cNvPr id="6150" name="图片 6" descr="73096506.jpg"/>
          <p:cNvPicPr>
            <a:picLocks noChangeAspect="1"/>
          </p:cNvPicPr>
          <p:nvPr/>
        </p:nvPicPr>
        <p:blipFill>
          <a:blip r:embed="rId4"/>
          <a:srcRect t="11671" b="11671"/>
          <a:stretch>
            <a:fillRect/>
          </a:stretch>
        </p:blipFill>
        <p:spPr>
          <a:xfrm>
            <a:off x="6988175" y="4513263"/>
            <a:ext cx="1563688" cy="180022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39938" name="内容占位符 2"/>
          <p:cNvSpPr>
            <a:spLocks noGrp="1"/>
          </p:cNvSpPr>
          <p:nvPr userDrawn="1">
            <p:ph idx="1"/>
          </p:nvPr>
        </p:nvSpPr>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2.2 </a:t>
            </a:r>
            <a:r>
              <a:rPr lang="zh-CN" altLang="en-US" kern="1200" dirty="0">
                <a:latin typeface="Times New Roman" panose="02020603050405020304" pitchFamily="18" charset="0"/>
                <a:ea typeface="华文细黑" panose="02010600040101010101" pitchFamily="2" charset="-122"/>
                <a:cs typeface="+mn-cs"/>
              </a:rPr>
              <a:t>爆破片</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Times New Roman" panose="02020603050405020304" pitchFamily="18" charset="0"/>
                <a:ea typeface="华文细黑" panose="02010600040101010101" pitchFamily="2" charset="-122"/>
                <a:cs typeface="+mn-cs"/>
              </a:rPr>
              <a:t>爆破片又称防爆膜、防爆片，是一种断裂型的</a:t>
            </a:r>
            <a:r>
              <a:rPr lang="zh-CN" altLang="en-US" kern="1200" dirty="0">
                <a:solidFill>
                  <a:srgbClr val="FF0000"/>
                </a:solidFill>
                <a:latin typeface="Times New Roman" panose="02020603050405020304" pitchFamily="18" charset="0"/>
                <a:ea typeface="华文细黑" panose="02010600040101010101" pitchFamily="2" charset="-122"/>
                <a:cs typeface="+mn-cs"/>
              </a:rPr>
              <a:t>泄压装置</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利用膜片的断裂来泄压，泄压后爆破片不能继续有效使用，压力容器也被迫停止运行。</a:t>
            </a:r>
            <a:endParaRPr lang="zh-CN" altLang="en-US" kern="1200" dirty="0">
              <a:latin typeface="Times New Roman" panose="02020603050405020304" pitchFamily="18" charset="0"/>
              <a:ea typeface="华文细黑" panose="02010600040101010101" pitchFamily="2" charset="-122"/>
              <a:cs typeface="+mn-cs"/>
            </a:endParaRPr>
          </a:p>
        </p:txBody>
      </p:sp>
      <p:pic>
        <p:nvPicPr>
          <p:cNvPr id="39939" name="图片 4" descr="Rupture disk in acetic acid application..gif"/>
          <p:cNvPicPr>
            <a:picLocks noChangeAspect="1"/>
          </p:cNvPicPr>
          <p:nvPr/>
        </p:nvPicPr>
        <p:blipFill>
          <a:blip r:embed="rId1"/>
          <a:stretch>
            <a:fillRect/>
          </a:stretch>
        </p:blipFill>
        <p:spPr>
          <a:xfrm>
            <a:off x="760413" y="3100388"/>
            <a:ext cx="3838575" cy="2538412"/>
          </a:xfrm>
          <a:prstGeom prst="rect">
            <a:avLst/>
          </a:prstGeom>
          <a:noFill/>
          <a:ln w="9525">
            <a:noFill/>
          </a:ln>
        </p:spPr>
      </p:pic>
      <p:pic>
        <p:nvPicPr>
          <p:cNvPr id="39940" name="图片 5" descr="bild1013.gif"/>
          <p:cNvPicPr>
            <a:picLocks noChangeAspect="1"/>
          </p:cNvPicPr>
          <p:nvPr/>
        </p:nvPicPr>
        <p:blipFill>
          <a:blip r:embed="rId2"/>
          <a:stretch>
            <a:fillRect/>
          </a:stretch>
        </p:blipFill>
        <p:spPr>
          <a:xfrm>
            <a:off x="6892925" y="4354513"/>
            <a:ext cx="1439863" cy="1341437"/>
          </a:xfrm>
          <a:prstGeom prst="rect">
            <a:avLst/>
          </a:prstGeom>
          <a:noFill/>
          <a:ln w="9525">
            <a:noFill/>
          </a:ln>
        </p:spPr>
      </p:pic>
      <p:pic>
        <p:nvPicPr>
          <p:cNvPr id="39941" name="图片 6" descr="Composite Rail Car Disk.jpg"/>
          <p:cNvPicPr>
            <a:picLocks noChangeAspect="1"/>
          </p:cNvPicPr>
          <p:nvPr/>
        </p:nvPicPr>
        <p:blipFill>
          <a:blip r:embed="rId3"/>
          <a:stretch>
            <a:fillRect/>
          </a:stretch>
        </p:blipFill>
        <p:spPr>
          <a:xfrm>
            <a:off x="6892925" y="2855913"/>
            <a:ext cx="1439863" cy="1289050"/>
          </a:xfrm>
          <a:prstGeom prst="rect">
            <a:avLst/>
          </a:prstGeom>
          <a:noFill/>
          <a:ln w="9525">
            <a:noFill/>
          </a:ln>
        </p:spPr>
      </p:pic>
      <p:pic>
        <p:nvPicPr>
          <p:cNvPr id="39942" name="图片 9" descr="BIO-SAF.gif"/>
          <p:cNvPicPr>
            <a:picLocks noChangeAspect="1"/>
          </p:cNvPicPr>
          <p:nvPr/>
        </p:nvPicPr>
        <p:blipFill>
          <a:blip r:embed="rId4"/>
          <a:stretch>
            <a:fillRect/>
          </a:stretch>
        </p:blipFill>
        <p:spPr>
          <a:xfrm>
            <a:off x="5067300" y="2822575"/>
            <a:ext cx="1439863" cy="1354138"/>
          </a:xfrm>
          <a:prstGeom prst="rect">
            <a:avLst/>
          </a:prstGeom>
          <a:noFill/>
          <a:ln w="9525">
            <a:noFill/>
          </a:ln>
        </p:spPr>
      </p:pic>
      <p:pic>
        <p:nvPicPr>
          <p:cNvPr id="39943" name="图片 10" descr="MRB High Pressure.gif"/>
          <p:cNvPicPr>
            <a:picLocks noChangeAspect="1"/>
          </p:cNvPicPr>
          <p:nvPr/>
        </p:nvPicPr>
        <p:blipFill>
          <a:blip r:embed="rId5"/>
          <a:stretch>
            <a:fillRect/>
          </a:stretch>
        </p:blipFill>
        <p:spPr>
          <a:xfrm>
            <a:off x="5067300" y="4305300"/>
            <a:ext cx="1439863" cy="1439863"/>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41986" name="内容占位符 2"/>
          <p:cNvSpPr>
            <a:spLocks noGrp="1"/>
          </p:cNvSpPr>
          <p:nvPr userDrawn="1">
            <p:ph idx="1"/>
          </p:nvPr>
        </p:nvSpPr>
        <p:spPr>
          <a:xfrm>
            <a:off x="227013" y="982663"/>
            <a:ext cx="8653462" cy="2446337"/>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2.2 </a:t>
            </a:r>
            <a:r>
              <a:rPr lang="zh-CN" altLang="en-US" kern="1200" dirty="0">
                <a:latin typeface="Times New Roman" panose="02020603050405020304" pitchFamily="18" charset="0"/>
                <a:ea typeface="华文细黑" panose="02010600040101010101" pitchFamily="2" charset="-122"/>
                <a:cs typeface="+mn-cs"/>
              </a:rPr>
              <a:t>爆破片</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宋体" panose="02010600030101010101" pitchFamily="2" charset="-122"/>
                <a:ea typeface="华文细黑" panose="02010600040101010101" pitchFamily="2" charset="-122"/>
                <a:cs typeface="+mn-cs"/>
              </a:rPr>
              <a:t>特点</a:t>
            </a:r>
            <a:endParaRPr lang="zh-CN" altLang="en-US" kern="1200" dirty="0">
              <a:latin typeface="宋体" panose="02010600030101010101" pitchFamily="2" charset="-122"/>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适用于浆状、有粘性、腐蚀性工艺介质，这种情况下安全阀不可靠</a:t>
            </a: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惯性小，可对急剧升高的压力迅速做出反应</a:t>
            </a:r>
            <a:endParaRPr lang="zh-CN" altLang="en-US" kern="1200" dirty="0">
              <a:latin typeface="Times New Roman" panose="02020603050405020304" pitchFamily="18" charset="0"/>
              <a:ea typeface="华文细黑" panose="02010600040101010101" pitchFamily="2" charset="-122"/>
              <a:cs typeface="+mn-cs"/>
            </a:endParaRPr>
          </a:p>
        </p:txBody>
      </p:sp>
      <p:pic>
        <p:nvPicPr>
          <p:cNvPr id="41987" name="图片 3" descr="Illust_RuptureDiskHolder_Textured_300x280.jpg"/>
          <p:cNvPicPr>
            <a:picLocks noChangeAspect="1"/>
          </p:cNvPicPr>
          <p:nvPr/>
        </p:nvPicPr>
        <p:blipFill>
          <a:blip r:embed="rId1">
            <a:clrChange>
              <a:clrFrom>
                <a:srgbClr val="FFFFFF"/>
              </a:clrFrom>
              <a:clrTo>
                <a:srgbClr val="FFFFFF">
                  <a:alpha val="0"/>
                </a:srgbClr>
              </a:clrTo>
            </a:clrChange>
          </a:blip>
          <a:stretch>
            <a:fillRect/>
          </a:stretch>
        </p:blipFill>
        <p:spPr>
          <a:xfrm>
            <a:off x="6543675" y="4049713"/>
            <a:ext cx="2600325" cy="2105025"/>
          </a:xfrm>
          <a:prstGeom prst="rect">
            <a:avLst/>
          </a:prstGeom>
          <a:noFill/>
          <a:ln w="9525">
            <a:noFill/>
          </a:ln>
        </p:spPr>
      </p:pic>
      <p:sp>
        <p:nvSpPr>
          <p:cNvPr id="41988" name="内容占位符 2"/>
          <p:cNvSpPr txBox="1"/>
          <p:nvPr/>
        </p:nvSpPr>
        <p:spPr>
          <a:xfrm>
            <a:off x="227013" y="3405188"/>
            <a:ext cx="6499225" cy="2324100"/>
          </a:xfrm>
          <a:prstGeom prst="rect">
            <a:avLst/>
          </a:prstGeom>
          <a:noFill/>
          <a:ln w="9525">
            <a:noFill/>
          </a:ln>
        </p:spPr>
        <p:txBody>
          <a:bodyPr anchor="t"/>
          <a:p>
            <a:pPr marL="720725" lvl="1" indent="-263525" eaLnBrk="1" hangingPunct="0">
              <a:spcBef>
                <a:spcPct val="20000"/>
              </a:spcBef>
              <a:spcAft>
                <a:spcPts val="1000"/>
              </a:spcAft>
              <a:buFont typeface="Calibri" panose="020F0502020204030204" pitchFamily="34" charset="0"/>
              <a:buAutoNum type="arabicPeriod" startAt="3"/>
            </a:pPr>
            <a:r>
              <a:rPr lang="zh-CN" altLang="en-US" sz="2400" dirty="0">
                <a:latin typeface="Times New Roman" panose="02020603050405020304" pitchFamily="18" charset="0"/>
                <a:ea typeface="华文细黑" panose="02010600040101010101" pitchFamily="2" charset="-122"/>
              </a:rPr>
              <a:t>在发生火灾或其它意外时，在主泄压装置打开后，可用爆破片作为附加泄压装置</a:t>
            </a:r>
            <a:endParaRPr lang="zh-CN" altLang="en-US" sz="2400" dirty="0">
              <a:latin typeface="Times New Roman" panose="02020603050405020304" pitchFamily="18" charset="0"/>
              <a:ea typeface="华文细黑" panose="02010600040101010101" pitchFamily="2" charset="-122"/>
            </a:endParaRPr>
          </a:p>
          <a:p>
            <a:pPr marL="720725" lvl="1" indent="-263525" eaLnBrk="1" hangingPunct="0">
              <a:spcBef>
                <a:spcPct val="20000"/>
              </a:spcBef>
              <a:spcAft>
                <a:spcPts val="1000"/>
              </a:spcAft>
              <a:buFont typeface="Calibri" panose="020F0502020204030204" pitchFamily="34" charset="0"/>
              <a:buAutoNum type="arabicPeriod" startAt="3"/>
            </a:pPr>
            <a:r>
              <a:rPr lang="zh-CN" altLang="en-US" sz="2400" dirty="0">
                <a:latin typeface="Times New Roman" panose="02020603050405020304" pitchFamily="18" charset="0"/>
                <a:ea typeface="华文细黑" panose="02010600040101010101" pitchFamily="2" charset="-122"/>
              </a:rPr>
              <a:t>严密无泄漏，适用于盛装昂贵或有毒介质的压力容器</a:t>
            </a:r>
            <a:endParaRPr lang="zh-CN" altLang="en-US" sz="2400" dirty="0">
              <a:latin typeface="Times New Roman" panose="02020603050405020304" pitchFamily="18" charset="0"/>
              <a:ea typeface="华文细黑" panose="02010600040101010101" pitchFamily="2" charset="-122"/>
            </a:endParaRPr>
          </a:p>
          <a:p>
            <a:pPr marL="720725" lvl="1" indent="-263525" eaLnBrk="1" hangingPunct="0">
              <a:spcBef>
                <a:spcPct val="20000"/>
              </a:spcBef>
              <a:spcAft>
                <a:spcPts val="1000"/>
              </a:spcAft>
              <a:buFont typeface="Calibri" panose="020F0502020204030204" pitchFamily="34" charset="0"/>
              <a:buAutoNum type="arabicPeriod" startAt="3"/>
            </a:pPr>
            <a:r>
              <a:rPr lang="zh-CN" altLang="en-US" sz="2400" dirty="0">
                <a:latin typeface="Times New Roman" panose="02020603050405020304" pitchFamily="18" charset="0"/>
                <a:ea typeface="华文细黑" panose="02010600040101010101" pitchFamily="2" charset="-122"/>
              </a:rPr>
              <a:t>便于维护、更换</a:t>
            </a:r>
            <a:endParaRPr lang="zh-CN" altLang="en-US" sz="2400" dirty="0">
              <a:latin typeface="Times New Roman" panose="02020603050405020304" pitchFamily="18" charset="0"/>
              <a:ea typeface="华文细黑" panose="020106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44034" name="内容占位符 2"/>
          <p:cNvSpPr>
            <a:spLocks noGrp="1"/>
          </p:cNvSpPr>
          <p:nvPr userDrawn="1">
            <p:ph idx="1"/>
          </p:nvPr>
        </p:nvSpPr>
        <p:spPr>
          <a:xfrm>
            <a:off x="227013" y="982663"/>
            <a:ext cx="4856162" cy="5330825"/>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2.2 </a:t>
            </a:r>
            <a:r>
              <a:rPr lang="zh-CN" altLang="en-US" kern="1200" dirty="0">
                <a:latin typeface="Times New Roman" panose="02020603050405020304" pitchFamily="18" charset="0"/>
                <a:ea typeface="华文细黑" panose="02010600040101010101" pitchFamily="2" charset="-122"/>
                <a:cs typeface="+mn-cs"/>
              </a:rPr>
              <a:t>爆破片</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Times New Roman" panose="02020603050405020304" pitchFamily="18" charset="0"/>
                <a:ea typeface="华文细黑" panose="02010600040101010101" pitchFamily="2" charset="-122"/>
                <a:cs typeface="+mn-cs"/>
              </a:rPr>
              <a:t>局限性：</a:t>
            </a:r>
            <a:endParaRPr lang="zh-CN" altLang="en-US"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当爆破片爆破时，工艺介质损失较大，所以常与安全阀串联使用以减少工艺介质的损失</a:t>
            </a:r>
            <a:endParaRPr lang="zh-CN" altLang="en-US"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不宜用于经常超压的场合</a:t>
            </a:r>
            <a:endParaRPr lang="zh-CN" altLang="en-US"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爆破特性受温度及腐蚀介质的影响</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pic>
        <p:nvPicPr>
          <p:cNvPr id="44035" name="图片 3" descr="Rupture Disk Holders suit forward- and reverse-acting discs.bmp"/>
          <p:cNvPicPr>
            <a:picLocks noChangeAspect="1"/>
          </p:cNvPicPr>
          <p:nvPr/>
        </p:nvPicPr>
        <p:blipFill>
          <a:blip r:embed="rId1"/>
          <a:stretch>
            <a:fillRect/>
          </a:stretch>
        </p:blipFill>
        <p:spPr>
          <a:xfrm>
            <a:off x="4864100" y="2005013"/>
            <a:ext cx="4016375" cy="2678112"/>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46082" name="内容占位符 2"/>
          <p:cNvSpPr>
            <a:spLocks noGrp="1"/>
          </p:cNvSpPr>
          <p:nvPr userDrawn="1">
            <p:ph idx="1"/>
          </p:nvPr>
        </p:nvSpPr>
        <p:spPr>
          <a:xfrm>
            <a:off x="227013" y="982663"/>
            <a:ext cx="6748462" cy="1898650"/>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2.2 </a:t>
            </a:r>
            <a:r>
              <a:rPr lang="zh-CN" altLang="en-US" kern="1200" dirty="0">
                <a:latin typeface="Times New Roman" panose="02020603050405020304" pitchFamily="18" charset="0"/>
                <a:ea typeface="华文细黑" panose="02010600040101010101" pitchFamily="2" charset="-122"/>
                <a:cs typeface="+mn-cs"/>
              </a:rPr>
              <a:t>爆破片</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宋体" panose="02010600030101010101" pitchFamily="2" charset="-122"/>
                <a:ea typeface="华文细黑" panose="02010600040101010101" pitchFamily="2" charset="-122"/>
                <a:cs typeface="+mn-cs"/>
              </a:rPr>
              <a:t>对爆破片的要求：</a:t>
            </a:r>
            <a:endParaRPr lang="zh-CN" altLang="en-US" kern="1200" dirty="0">
              <a:latin typeface="宋体" panose="02010600030101010101" pitchFamily="2" charset="-122"/>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爆破片应选用持有国家质量技术监督局颁发的制造许可证的单位生产的合格产品；</a:t>
            </a:r>
            <a:endParaRPr lang="zh-CN" altLang="en-US" kern="1200" dirty="0">
              <a:latin typeface="宋体" panose="02010600030101010101" pitchFamily="2" charset="-122"/>
              <a:ea typeface="华文细黑" panose="02010600040101010101" pitchFamily="2" charset="-122"/>
              <a:cs typeface="+mn-cs"/>
            </a:endParaRPr>
          </a:p>
        </p:txBody>
      </p:sp>
      <p:pic>
        <p:nvPicPr>
          <p:cNvPr id="46083" name="图片 3" descr="Score Forward Acting Rupture Disk.jpg"/>
          <p:cNvPicPr>
            <a:picLocks noChangeAspect="1"/>
          </p:cNvPicPr>
          <p:nvPr/>
        </p:nvPicPr>
        <p:blipFill>
          <a:blip r:embed="rId1"/>
          <a:stretch>
            <a:fillRect/>
          </a:stretch>
        </p:blipFill>
        <p:spPr>
          <a:xfrm>
            <a:off x="6945313" y="2051050"/>
            <a:ext cx="1905000" cy="1085850"/>
          </a:xfrm>
          <a:prstGeom prst="rect">
            <a:avLst/>
          </a:prstGeom>
          <a:noFill/>
          <a:ln w="9525">
            <a:noFill/>
          </a:ln>
        </p:spPr>
      </p:pic>
      <p:sp>
        <p:nvSpPr>
          <p:cNvPr id="46084" name="内容占位符 2"/>
          <p:cNvSpPr txBox="1"/>
          <p:nvPr/>
        </p:nvSpPr>
        <p:spPr>
          <a:xfrm>
            <a:off x="227013" y="2771775"/>
            <a:ext cx="8653462" cy="3176588"/>
          </a:xfrm>
          <a:prstGeom prst="rect">
            <a:avLst/>
          </a:prstGeom>
          <a:noFill/>
          <a:ln w="9525">
            <a:noFill/>
          </a:ln>
        </p:spPr>
        <p:txBody>
          <a:bodyPr anchor="t"/>
          <a:p>
            <a:pPr marL="720725" lvl="1" indent="-263525" eaLnBrk="1" hangingPunct="0">
              <a:spcBef>
                <a:spcPct val="20000"/>
              </a:spcBef>
              <a:spcAft>
                <a:spcPts val="1000"/>
              </a:spcAft>
              <a:buFont typeface="Calibri" panose="020F0502020204030204" pitchFamily="34" charset="0"/>
              <a:buAutoNum type="arabicPeriod" startAt="2"/>
            </a:pPr>
            <a:r>
              <a:rPr lang="zh-CN" altLang="en-US" sz="2400" dirty="0">
                <a:latin typeface="Times New Roman" panose="02020603050405020304" pitchFamily="18" charset="0"/>
                <a:ea typeface="华文细黑" panose="02010600040101010101" pitchFamily="2" charset="-122"/>
              </a:rPr>
              <a:t>爆破片选用必须符合压力容器的设计需要；</a:t>
            </a:r>
            <a:endParaRPr lang="zh-CN" altLang="en-US" sz="2400" dirty="0">
              <a:latin typeface="Times New Roman" panose="02020603050405020304" pitchFamily="18" charset="0"/>
              <a:ea typeface="华文细黑" panose="02010600040101010101" pitchFamily="2" charset="-122"/>
            </a:endParaRPr>
          </a:p>
          <a:p>
            <a:pPr marL="720725" lvl="1" indent="-263525" eaLnBrk="1" hangingPunct="0">
              <a:spcBef>
                <a:spcPct val="20000"/>
              </a:spcBef>
              <a:spcAft>
                <a:spcPts val="1000"/>
              </a:spcAft>
              <a:buFont typeface="Calibri" panose="020F0502020204030204" pitchFamily="34" charset="0"/>
              <a:buAutoNum type="arabicPeriod" startAt="2"/>
            </a:pPr>
            <a:r>
              <a:rPr lang="zh-CN" altLang="en-US" sz="2400" dirty="0">
                <a:latin typeface="Times New Roman" panose="02020603050405020304" pitchFamily="18" charset="0"/>
                <a:ea typeface="华文细黑" panose="02010600040101010101" pitchFamily="2" charset="-122"/>
              </a:rPr>
              <a:t>对易燃介质或毒性程度为极度、高度或中度危害的介质的压力容器应在爆破片的排出口装设导管，将排放介质引到安全地点，并进行安全处理，不得直接排入大气；</a:t>
            </a:r>
            <a:endParaRPr lang="en-US" altLang="zh-CN" sz="2400" dirty="0">
              <a:latin typeface="Times New Roman" panose="02020603050405020304" pitchFamily="18" charset="0"/>
              <a:ea typeface="华文细黑" panose="02010600040101010101" pitchFamily="2" charset="-122"/>
            </a:endParaRPr>
          </a:p>
          <a:p>
            <a:pPr marL="720725" lvl="1" indent="-263525" eaLnBrk="1" hangingPunct="0">
              <a:spcBef>
                <a:spcPct val="20000"/>
              </a:spcBef>
              <a:spcAft>
                <a:spcPts val="1000"/>
              </a:spcAft>
              <a:buFont typeface="Calibri" panose="020F0502020204030204" pitchFamily="34" charset="0"/>
              <a:buAutoNum type="arabicPeriod" startAt="2"/>
            </a:pPr>
            <a:r>
              <a:rPr lang="zh-CN" altLang="en-US" sz="2400" dirty="0">
                <a:latin typeface="宋体" panose="02010600030101010101" pitchFamily="2" charset="-122"/>
                <a:ea typeface="华文细黑" panose="02010600040101010101" pitchFamily="2" charset="-122"/>
              </a:rPr>
              <a:t>爆破片应定期更换，对于超过最大设计爆破压力而未爆破的爆破片应立即更换；在苛刻条件下使用的爆破片装置应每年更换，一般爆破片应在</a:t>
            </a:r>
            <a:r>
              <a:rPr lang="en-US" altLang="zh-CN" sz="2400" dirty="0">
                <a:latin typeface="宋体" panose="02010600030101010101" pitchFamily="2" charset="-122"/>
                <a:ea typeface="华文细黑" panose="02010600040101010101" pitchFamily="2" charset="-122"/>
              </a:rPr>
              <a:t>2</a:t>
            </a:r>
            <a:r>
              <a:rPr lang="zh-CN" altLang="en-US" sz="2400" dirty="0">
                <a:latin typeface="宋体" panose="02010600030101010101" pitchFamily="2" charset="-122"/>
                <a:ea typeface="华文细黑" panose="02010600040101010101" pitchFamily="2" charset="-122"/>
              </a:rPr>
              <a:t>～</a:t>
            </a:r>
            <a:r>
              <a:rPr lang="en-US" altLang="zh-CN" sz="2400" dirty="0">
                <a:latin typeface="宋体" panose="02010600030101010101" pitchFamily="2" charset="-122"/>
                <a:ea typeface="华文细黑" panose="02010600040101010101" pitchFamily="2" charset="-122"/>
              </a:rPr>
              <a:t>3</a:t>
            </a:r>
            <a:r>
              <a:rPr lang="zh-CN" altLang="en-US" sz="2400" dirty="0">
                <a:latin typeface="宋体" panose="02010600030101010101" pitchFamily="2" charset="-122"/>
                <a:ea typeface="华文细黑" panose="02010600040101010101" pitchFamily="2" charset="-122"/>
              </a:rPr>
              <a:t>年内更换</a:t>
            </a:r>
            <a:r>
              <a:rPr lang="en-US" altLang="zh-CN" sz="2400" dirty="0">
                <a:latin typeface="宋体" panose="02010600030101010101" pitchFamily="2" charset="-122"/>
                <a:ea typeface="华文细黑" panose="02010600040101010101" pitchFamily="2" charset="-122"/>
              </a:rPr>
              <a:t>.</a:t>
            </a:r>
            <a:endParaRPr lang="zh-CN" altLang="en-US" sz="2400" dirty="0">
              <a:latin typeface="宋体" panose="02010600030101010101" pitchFamily="2" charset="-122"/>
              <a:ea typeface="华文细黑" panose="0201060004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48130" name="内容占位符 2"/>
          <p:cNvSpPr>
            <a:spLocks noGrp="1"/>
          </p:cNvSpPr>
          <p:nvPr userDrawn="1">
            <p:ph idx="1"/>
          </p:nvPr>
        </p:nvSpPr>
        <p:spPr>
          <a:xfrm>
            <a:off x="227013" y="982663"/>
            <a:ext cx="8653462" cy="2190750"/>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2.3 </a:t>
            </a:r>
            <a:r>
              <a:rPr lang="zh-CN" altLang="en-US" kern="1200" dirty="0">
                <a:latin typeface="Times New Roman" panose="02020603050405020304" pitchFamily="18" charset="0"/>
                <a:ea typeface="华文细黑" panose="02010600040101010101" pitchFamily="2" charset="-122"/>
                <a:cs typeface="+mn-cs"/>
              </a:rPr>
              <a:t>压力表</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Times New Roman" panose="02020603050405020304" pitchFamily="18" charset="0"/>
                <a:ea typeface="华文细黑" panose="02010600040101010101" pitchFamily="2" charset="-122"/>
                <a:cs typeface="+mn-cs"/>
              </a:rPr>
              <a:t>压力表是一种测量压力大小的仪表</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可用来测量容器内的实际压力值</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操作人员可以根据压力表指示的压力对容器进行操作，将压力控制在允许的范围内</a:t>
            </a:r>
            <a:endParaRPr lang="en-US" altLang="zh-CN" kern="1200" dirty="0">
              <a:latin typeface="Times New Roman" panose="02020603050405020304" pitchFamily="18" charset="0"/>
              <a:ea typeface="华文细黑" panose="02010600040101010101" pitchFamily="2" charset="-122"/>
              <a:cs typeface="+mn-cs"/>
            </a:endParaRPr>
          </a:p>
        </p:txBody>
      </p:sp>
      <p:grpSp>
        <p:nvGrpSpPr>
          <p:cNvPr id="48131" name="组合 6"/>
          <p:cNvGrpSpPr/>
          <p:nvPr/>
        </p:nvGrpSpPr>
        <p:grpSpPr>
          <a:xfrm>
            <a:off x="1011238" y="3355975"/>
            <a:ext cx="7650162" cy="2519363"/>
            <a:chOff x="828000" y="3429000"/>
            <a:chExt cx="7650891" cy="2520000"/>
          </a:xfrm>
        </p:grpSpPr>
        <p:pic>
          <p:nvPicPr>
            <p:cNvPr id="48132" name="图片 3" descr="氧气瓶 (5).jpg"/>
            <p:cNvPicPr>
              <a:picLocks noChangeAspect="1"/>
            </p:cNvPicPr>
            <p:nvPr/>
          </p:nvPicPr>
          <p:blipFill>
            <a:blip r:embed="rId1"/>
            <a:stretch>
              <a:fillRect/>
            </a:stretch>
          </p:blipFill>
          <p:spPr>
            <a:xfrm>
              <a:off x="4827591" y="3429000"/>
              <a:ext cx="1743000" cy="2520000"/>
            </a:xfrm>
            <a:prstGeom prst="rect">
              <a:avLst/>
            </a:prstGeom>
            <a:noFill/>
            <a:ln w="9525">
              <a:noFill/>
            </a:ln>
          </p:spPr>
        </p:pic>
        <p:pic>
          <p:nvPicPr>
            <p:cNvPr id="48133" name="图片 4" descr="pressure vessel.jpg"/>
            <p:cNvPicPr>
              <a:picLocks noChangeAspect="1"/>
            </p:cNvPicPr>
            <p:nvPr/>
          </p:nvPicPr>
          <p:blipFill>
            <a:blip r:embed="rId2"/>
            <a:stretch>
              <a:fillRect/>
            </a:stretch>
          </p:blipFill>
          <p:spPr>
            <a:xfrm>
              <a:off x="828000" y="3429000"/>
              <a:ext cx="3744000" cy="2520000"/>
            </a:xfrm>
            <a:prstGeom prst="rect">
              <a:avLst/>
            </a:prstGeom>
            <a:noFill/>
            <a:ln w="9525">
              <a:noFill/>
            </a:ln>
          </p:spPr>
        </p:pic>
        <p:pic>
          <p:nvPicPr>
            <p:cNvPr id="48134" name="图片 5" descr="pressure vessel (1).jpg"/>
            <p:cNvPicPr>
              <a:picLocks noChangeAspect="1"/>
            </p:cNvPicPr>
            <p:nvPr/>
          </p:nvPicPr>
          <p:blipFill>
            <a:blip r:embed="rId3"/>
            <a:stretch>
              <a:fillRect/>
            </a:stretch>
          </p:blipFill>
          <p:spPr>
            <a:xfrm>
              <a:off x="6814146" y="3429000"/>
              <a:ext cx="1664745" cy="2520000"/>
            </a:xfrm>
            <a:prstGeom prst="rect">
              <a:avLst/>
            </a:prstGeom>
            <a:noFill/>
            <a:ln w="9525">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50178" name="内容占位符 2"/>
          <p:cNvSpPr>
            <a:spLocks noGrp="1"/>
          </p:cNvSpPr>
          <p:nvPr userDrawn="1">
            <p:ph idx="1"/>
          </p:nvPr>
        </p:nvSpPr>
        <p:spPr>
          <a:xfrm>
            <a:off x="227013" y="982663"/>
            <a:ext cx="6207125" cy="5330825"/>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2.3 </a:t>
            </a:r>
            <a:r>
              <a:rPr lang="zh-CN" altLang="en-US" kern="1200" dirty="0">
                <a:latin typeface="Times New Roman" panose="02020603050405020304" pitchFamily="18" charset="0"/>
                <a:ea typeface="华文细黑" panose="02010600040101010101" pitchFamily="2" charset="-122"/>
                <a:cs typeface="+mn-cs"/>
              </a:rPr>
              <a:t>压力表</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A. </a:t>
            </a:r>
            <a:r>
              <a:rPr lang="zh-CN" altLang="en-US" kern="1200" dirty="0">
                <a:latin typeface="Times New Roman" panose="02020603050405020304" pitchFamily="18" charset="0"/>
                <a:ea typeface="华文细黑" panose="02010600040101010101" pitchFamily="2" charset="-122"/>
                <a:cs typeface="+mn-cs"/>
              </a:rPr>
              <a:t>压力表的选用</a:t>
            </a:r>
            <a:endParaRPr lang="zh-CN" altLang="en-US"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选用的压力表必须与压力容器内的介质相适应</a:t>
            </a: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低压容器使用的压力表的精度不得低于</a:t>
            </a:r>
            <a:r>
              <a:rPr lang="en-US" altLang="zh-CN" kern="1200" dirty="0">
                <a:latin typeface="Times New Roman" panose="02020603050405020304" pitchFamily="18" charset="0"/>
                <a:ea typeface="华文细黑" panose="02010600040101010101" pitchFamily="2" charset="-122"/>
                <a:cs typeface="+mn-cs"/>
              </a:rPr>
              <a:t>2.5</a:t>
            </a:r>
            <a:r>
              <a:rPr lang="zh-CN" altLang="en-US" kern="1200" dirty="0">
                <a:latin typeface="Times New Roman" panose="02020603050405020304" pitchFamily="18" charset="0"/>
                <a:ea typeface="华文细黑" panose="02010600040101010101" pitchFamily="2" charset="-122"/>
                <a:cs typeface="+mn-cs"/>
              </a:rPr>
              <a:t>级</a:t>
            </a: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中压及高压容器使用的压力表的精度不得低于</a:t>
            </a:r>
            <a:r>
              <a:rPr lang="en-US" altLang="zh-CN" kern="1200" dirty="0">
                <a:latin typeface="Times New Roman" panose="02020603050405020304" pitchFamily="18" charset="0"/>
                <a:ea typeface="华文细黑" panose="02010600040101010101" pitchFamily="2" charset="-122"/>
                <a:cs typeface="+mn-cs"/>
              </a:rPr>
              <a:t>1.5</a:t>
            </a:r>
            <a:r>
              <a:rPr lang="zh-CN" altLang="en-US" kern="1200" dirty="0">
                <a:latin typeface="Times New Roman" panose="02020603050405020304" pitchFamily="18" charset="0"/>
                <a:ea typeface="华文细黑" panose="02010600040101010101" pitchFamily="2" charset="-122"/>
                <a:cs typeface="+mn-cs"/>
              </a:rPr>
              <a:t>级</a:t>
            </a: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压力表刻度极限值应为最高工作压力的</a:t>
            </a:r>
            <a:r>
              <a:rPr lang="en-US" altLang="zh-CN" kern="1200" dirty="0">
                <a:latin typeface="Times New Roman" panose="02020603050405020304" pitchFamily="18" charset="0"/>
                <a:ea typeface="华文细黑" panose="02010600040101010101" pitchFamily="2" charset="-122"/>
                <a:cs typeface="+mn-cs"/>
              </a:rPr>
              <a:t>1.5-3.0</a:t>
            </a:r>
            <a:r>
              <a:rPr lang="zh-CN" altLang="en-US" kern="1200" dirty="0">
                <a:latin typeface="Times New Roman" panose="02020603050405020304" pitchFamily="18" charset="0"/>
                <a:ea typeface="华文细黑" panose="02010600040101010101" pitchFamily="2" charset="-122"/>
                <a:cs typeface="+mn-cs"/>
              </a:rPr>
              <a:t>倍，表盘直径不应小于</a:t>
            </a:r>
            <a:r>
              <a:rPr lang="en-US" altLang="zh-CN" kern="1200" dirty="0">
                <a:latin typeface="Times New Roman" panose="02020603050405020304" pitchFamily="18" charset="0"/>
                <a:ea typeface="华文细黑" panose="02010600040101010101" pitchFamily="2" charset="-122"/>
                <a:cs typeface="+mn-cs"/>
              </a:rPr>
              <a:t>100mm</a:t>
            </a:r>
            <a:endParaRPr lang="en-US" altLang="zh-CN" kern="1200" dirty="0">
              <a:latin typeface="Times New Roman" panose="02020603050405020304" pitchFamily="18" charset="0"/>
              <a:ea typeface="华文细黑" panose="02010600040101010101" pitchFamily="2" charset="-122"/>
              <a:cs typeface="+mn-cs"/>
            </a:endParaRPr>
          </a:p>
        </p:txBody>
      </p:sp>
      <p:pic>
        <p:nvPicPr>
          <p:cNvPr id="50179" name="图片 3" descr="10134043.jpg"/>
          <p:cNvPicPr>
            <a:picLocks noChangeAspect="1"/>
          </p:cNvPicPr>
          <p:nvPr/>
        </p:nvPicPr>
        <p:blipFill>
          <a:blip r:embed="rId1"/>
          <a:stretch>
            <a:fillRect/>
          </a:stretch>
        </p:blipFill>
        <p:spPr>
          <a:xfrm>
            <a:off x="6762750" y="1822450"/>
            <a:ext cx="2117725" cy="379412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52226" name="内容占位符 2"/>
          <p:cNvSpPr>
            <a:spLocks noGrp="1"/>
          </p:cNvSpPr>
          <p:nvPr userDrawn="1">
            <p:ph idx="1"/>
          </p:nvPr>
        </p:nvSpPr>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2.3 </a:t>
            </a:r>
            <a:r>
              <a:rPr lang="zh-CN" altLang="en-US" kern="1200" dirty="0">
                <a:latin typeface="Times New Roman" panose="02020603050405020304" pitchFamily="18" charset="0"/>
                <a:ea typeface="华文细黑" panose="02010600040101010101" pitchFamily="2" charset="-122"/>
                <a:cs typeface="+mn-cs"/>
              </a:rPr>
              <a:t>压力表</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B. </a:t>
            </a:r>
            <a:r>
              <a:rPr lang="zh-CN" altLang="en-US" kern="1200" dirty="0">
                <a:latin typeface="Times New Roman" panose="02020603050405020304" pitchFamily="18" charset="0"/>
                <a:ea typeface="华文细黑" panose="02010600040101010101" pitchFamily="2" charset="-122"/>
                <a:cs typeface="+mn-cs"/>
              </a:rPr>
              <a:t>压力表的检验</a:t>
            </a:r>
            <a:endParaRPr lang="zh-CN" altLang="en-US"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压力表在安装前应进行校验，在刻度盘上应划出指示最高工作压力的红线，注明下次校验的日期</a:t>
            </a: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压力表校验后应加铅封</a:t>
            </a:r>
            <a:endParaRPr lang="zh-CN" altLang="en-US" kern="1200" dirty="0">
              <a:latin typeface="Times New Roman" panose="02020603050405020304" pitchFamily="18" charset="0"/>
              <a:ea typeface="华文细黑" panose="02010600040101010101" pitchFamily="2" charset="-122"/>
              <a:cs typeface="+mn-cs"/>
            </a:endParaRPr>
          </a:p>
        </p:txBody>
      </p:sp>
      <p:pic>
        <p:nvPicPr>
          <p:cNvPr id="52227" name="图片 3" descr="72185478.jpg"/>
          <p:cNvPicPr>
            <a:picLocks noChangeAspect="1"/>
          </p:cNvPicPr>
          <p:nvPr/>
        </p:nvPicPr>
        <p:blipFill>
          <a:blip r:embed="rId1"/>
          <a:stretch>
            <a:fillRect/>
          </a:stretch>
        </p:blipFill>
        <p:spPr>
          <a:xfrm>
            <a:off x="2622550" y="1927225"/>
            <a:ext cx="3898900" cy="259715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54274" name="内容占位符 2"/>
          <p:cNvSpPr>
            <a:spLocks noGrp="1"/>
          </p:cNvSpPr>
          <p:nvPr userDrawn="1">
            <p:ph idx="1"/>
          </p:nvPr>
        </p:nvSpPr>
        <p:spPr>
          <a:xfrm>
            <a:off x="227013" y="982663"/>
            <a:ext cx="5630862" cy="5330825"/>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2.3 </a:t>
            </a:r>
            <a:r>
              <a:rPr lang="zh-CN" altLang="en-US" kern="1200" dirty="0">
                <a:latin typeface="Times New Roman" panose="02020603050405020304" pitchFamily="18" charset="0"/>
                <a:ea typeface="华文细黑" panose="02010600040101010101" pitchFamily="2" charset="-122"/>
                <a:cs typeface="+mn-cs"/>
              </a:rPr>
              <a:t>压力表</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C. </a:t>
            </a:r>
            <a:r>
              <a:rPr lang="zh-CN" altLang="en-US" kern="1200" dirty="0">
                <a:latin typeface="Times New Roman" panose="02020603050405020304" pitchFamily="18" charset="0"/>
                <a:ea typeface="华文细黑" panose="02010600040101010101" pitchFamily="2" charset="-122"/>
                <a:cs typeface="+mn-cs"/>
              </a:rPr>
              <a:t>压力表的安装</a:t>
            </a: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安装位置便于观察清晰，且避免受到热辐射、冰冻或震动</a:t>
            </a: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压力表与压力容器之间应装设三通旋塞或针形阀</a:t>
            </a: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用于水蒸气介质的压力表应装设存水管</a:t>
            </a: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用于腐蚀性或高粘度介质的压力表应装设能隔离介质的缓冲装置</a:t>
            </a:r>
            <a:endParaRPr lang="en-US" altLang="zh-CN" kern="1200" dirty="0">
              <a:latin typeface="Times New Roman" panose="02020603050405020304" pitchFamily="18" charset="0"/>
              <a:ea typeface="华文细黑" panose="02010600040101010101" pitchFamily="2" charset="-122"/>
              <a:cs typeface="+mn-cs"/>
            </a:endParaRPr>
          </a:p>
        </p:txBody>
      </p:sp>
      <p:pic>
        <p:nvPicPr>
          <p:cNvPr id="54275" name="图片 5" descr="dv1397063.jpg"/>
          <p:cNvPicPr>
            <a:picLocks noChangeAspect="1"/>
          </p:cNvPicPr>
          <p:nvPr/>
        </p:nvPicPr>
        <p:blipFill>
          <a:blip r:embed="rId1"/>
          <a:stretch>
            <a:fillRect/>
          </a:stretch>
        </p:blipFill>
        <p:spPr>
          <a:xfrm>
            <a:off x="5857875" y="1968500"/>
            <a:ext cx="3022600" cy="371157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56322" name="内容占位符 2"/>
          <p:cNvSpPr>
            <a:spLocks noGrp="1"/>
          </p:cNvSpPr>
          <p:nvPr userDrawn="1">
            <p:ph idx="1"/>
          </p:nvPr>
        </p:nvSpPr>
        <p:spPr>
          <a:xfrm>
            <a:off x="227013" y="982663"/>
            <a:ext cx="5038725" cy="5330825"/>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2.3 </a:t>
            </a:r>
            <a:r>
              <a:rPr lang="zh-CN" altLang="en-US" kern="1200" dirty="0">
                <a:latin typeface="Times New Roman" panose="02020603050405020304" pitchFamily="18" charset="0"/>
                <a:ea typeface="华文细黑" panose="02010600040101010101" pitchFamily="2" charset="-122"/>
                <a:cs typeface="+mn-cs"/>
              </a:rPr>
              <a:t>压力表</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D. </a:t>
            </a:r>
            <a:r>
              <a:rPr lang="zh-CN" altLang="en-US" kern="1200" dirty="0">
                <a:latin typeface="Times New Roman" panose="02020603050405020304" pitchFamily="18" charset="0"/>
                <a:ea typeface="华文细黑" panose="02010600040101010101" pitchFamily="2" charset="-122"/>
                <a:cs typeface="+mn-cs"/>
              </a:rPr>
              <a:t>压力表的维护</a:t>
            </a: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在压力表的运行中应加强对压力表的维护</a:t>
            </a:r>
            <a:endParaRPr lang="zh-CN" altLang="en-US"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压力表应保持清洁</a:t>
            </a:r>
            <a:endParaRPr lang="zh-CN" altLang="en-US"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压力表的连接管定期吹洗，以免堵塞；要经常检查压力表指针的转动与波动是否正常，检查连接管上的旋塞是否处于全开状态</a:t>
            </a:r>
            <a:endParaRPr lang="en-US" altLang="zh-CN" kern="1200" dirty="0">
              <a:latin typeface="Times New Roman" panose="02020603050405020304" pitchFamily="18" charset="0"/>
              <a:ea typeface="华文细黑" panose="02010600040101010101" pitchFamily="2" charset="-122"/>
              <a:cs typeface="+mn-cs"/>
            </a:endParaRPr>
          </a:p>
          <a:p>
            <a:pPr marL="720725" lvl="1" indent="-263525" eaLnBrk="1">
              <a:spcAft>
                <a:spcPts val="1000"/>
              </a:spcAft>
              <a:buFont typeface="Calibri" panose="020F0502020204030204" pitchFamily="34" charset="0"/>
              <a:buAutoNum type="arabicPeriod"/>
            </a:pPr>
            <a:r>
              <a:rPr lang="zh-CN" altLang="en-US" kern="1200" dirty="0">
                <a:latin typeface="Times New Roman" panose="02020603050405020304" pitchFamily="18" charset="0"/>
                <a:ea typeface="华文细黑" panose="02010600040101010101" pitchFamily="2" charset="-122"/>
                <a:cs typeface="+mn-cs"/>
              </a:rPr>
              <a:t>压力表必须定期校验</a:t>
            </a:r>
            <a:endParaRPr lang="en-US" altLang="zh-CN" kern="1200" dirty="0">
              <a:latin typeface="Times New Roman" panose="02020603050405020304" pitchFamily="18" charset="0"/>
              <a:ea typeface="华文细黑" panose="02010600040101010101" pitchFamily="2" charset="-122"/>
              <a:cs typeface="+mn-cs"/>
            </a:endParaRPr>
          </a:p>
        </p:txBody>
      </p:sp>
      <p:pic>
        <p:nvPicPr>
          <p:cNvPr id="56323" name="图片 3" descr="AA003434.jpg"/>
          <p:cNvPicPr>
            <a:picLocks noChangeAspect="1"/>
          </p:cNvPicPr>
          <p:nvPr/>
        </p:nvPicPr>
        <p:blipFill>
          <a:blip r:embed="rId1"/>
          <a:stretch>
            <a:fillRect/>
          </a:stretch>
        </p:blipFill>
        <p:spPr>
          <a:xfrm>
            <a:off x="5840413" y="1968500"/>
            <a:ext cx="3040062" cy="416877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6.2 </a:t>
            </a:r>
            <a:r>
              <a:rPr lang="zh-CN" altLang="en-US" kern="1200" baseline="0" dirty="0">
                <a:latin typeface="Tahoma" panose="020B0604030504040204" pitchFamily="34" charset="0"/>
                <a:ea typeface="黑体" panose="02010609060101010101" pitchFamily="2" charset="-122"/>
                <a:cs typeface="+mj-cs"/>
              </a:rPr>
              <a:t>压力容器的安全附件</a:t>
            </a:r>
            <a:endParaRPr lang="zh-CN" altLang="en-US" kern="1200" baseline="0" dirty="0">
              <a:latin typeface="Tahoma" panose="020B0604030504040204" pitchFamily="34" charset="0"/>
              <a:ea typeface="黑体" panose="02010609060101010101" pitchFamily="2" charset="-122"/>
              <a:cs typeface="+mj-cs"/>
            </a:endParaRPr>
          </a:p>
        </p:txBody>
      </p:sp>
      <p:sp>
        <p:nvSpPr>
          <p:cNvPr id="58370" name="内容占位符 2"/>
          <p:cNvSpPr>
            <a:spLocks noGrp="1"/>
          </p:cNvSpPr>
          <p:nvPr userDrawn="1">
            <p:ph idx="1"/>
          </p:nvPr>
        </p:nvSpPr>
        <p:spPr>
          <a:xfrm>
            <a:off x="227013" y="982663"/>
            <a:ext cx="6599237" cy="5513387"/>
          </a:xfrm>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2.3 </a:t>
            </a:r>
            <a:r>
              <a:rPr lang="zh-CN" altLang="en-US" kern="1200" dirty="0">
                <a:latin typeface="Times New Roman" panose="02020603050405020304" pitchFamily="18" charset="0"/>
                <a:ea typeface="华文细黑" panose="02010600040101010101" pitchFamily="2" charset="-122"/>
                <a:cs typeface="+mn-cs"/>
              </a:rPr>
              <a:t>压力表</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E. </a:t>
            </a:r>
            <a:r>
              <a:rPr lang="zh-CN" altLang="en-US" kern="1200" dirty="0">
                <a:latin typeface="Times New Roman" panose="02020603050405020304" pitchFamily="18" charset="0"/>
                <a:ea typeface="华文细黑" panose="02010600040101010101" pitchFamily="2" charset="-122"/>
                <a:cs typeface="+mn-cs"/>
              </a:rPr>
              <a:t>压力表的更换</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压力表有下列情况之一时，需更换</a:t>
            </a:r>
            <a:r>
              <a:rPr lang="en-US" altLang="zh-CN" kern="1200" dirty="0">
                <a:latin typeface="Times New Roman" panose="02020603050405020304" pitchFamily="18" charset="0"/>
                <a:ea typeface="华文细黑" panose="02010600040101010101" pitchFamily="2" charset="-122"/>
                <a:cs typeface="+mn-cs"/>
              </a:rPr>
              <a:t>:</a:t>
            </a:r>
            <a:endParaRPr lang="en-US" altLang="zh-CN" kern="1200" dirty="0">
              <a:latin typeface="Times New Roman" panose="02020603050405020304" pitchFamily="18" charset="0"/>
              <a:ea typeface="华文细黑" panose="02010600040101010101" pitchFamily="2" charset="-122"/>
              <a:cs typeface="+mn-cs"/>
            </a:endParaRPr>
          </a:p>
          <a:p>
            <a:pPr marL="1120775" lvl="2" indent="-263525" eaLnBrk="1">
              <a:spcAft>
                <a:spcPts val="500"/>
              </a:spcAft>
              <a:buFont typeface="Calibri" panose="020F0502020204030204" pitchFamily="34" charset="0"/>
              <a:buAutoNum type="arabicPeriod"/>
            </a:pPr>
            <a:r>
              <a:rPr lang="zh-CN" altLang="en-US" sz="2200" kern="1200" dirty="0">
                <a:latin typeface="Times New Roman" panose="02020603050405020304" pitchFamily="18" charset="0"/>
                <a:ea typeface="华文细黑" panose="02010600040101010101" pitchFamily="2" charset="-122"/>
                <a:cs typeface="+mn-cs"/>
              </a:rPr>
              <a:t>有限止钉的压力表，在无压力时，指针不能回到限止针处；无限止针的压力表，在无压力时，指针距零位置的数值超过压力表允许的误差。</a:t>
            </a:r>
            <a:endParaRPr lang="en-US" altLang="zh-CN" sz="2200" kern="1200" dirty="0">
              <a:latin typeface="Times New Roman" panose="02020603050405020304" pitchFamily="18" charset="0"/>
              <a:ea typeface="华文细黑" panose="02010600040101010101" pitchFamily="2" charset="-122"/>
              <a:cs typeface="+mn-cs"/>
            </a:endParaRPr>
          </a:p>
          <a:p>
            <a:pPr marL="1120775" lvl="2" indent="-263525" eaLnBrk="1">
              <a:spcAft>
                <a:spcPts val="500"/>
              </a:spcAft>
              <a:buFont typeface="Calibri" panose="020F0502020204030204" pitchFamily="34" charset="0"/>
              <a:buAutoNum type="arabicPeriod"/>
            </a:pPr>
            <a:r>
              <a:rPr lang="zh-CN" altLang="en-US" sz="2200" kern="1200" dirty="0">
                <a:latin typeface="Times New Roman" panose="02020603050405020304" pitchFamily="18" charset="0"/>
                <a:ea typeface="华文细黑" panose="02010600040101010101" pitchFamily="2" charset="-122"/>
                <a:cs typeface="+mn-cs"/>
              </a:rPr>
              <a:t>表盘封面玻璃破裂或表盘刻度不清。</a:t>
            </a:r>
            <a:endParaRPr lang="en-US" altLang="zh-CN" sz="2200" kern="1200" dirty="0">
              <a:latin typeface="Times New Roman" panose="02020603050405020304" pitchFamily="18" charset="0"/>
              <a:ea typeface="华文细黑" panose="02010600040101010101" pitchFamily="2" charset="-122"/>
              <a:cs typeface="+mn-cs"/>
            </a:endParaRPr>
          </a:p>
          <a:p>
            <a:pPr marL="1120775" lvl="2" indent="-263525" eaLnBrk="1">
              <a:spcAft>
                <a:spcPts val="500"/>
              </a:spcAft>
              <a:buFont typeface="Calibri" panose="020F0502020204030204" pitchFamily="34" charset="0"/>
              <a:buAutoNum type="arabicPeriod"/>
            </a:pPr>
            <a:r>
              <a:rPr lang="zh-CN" altLang="en-US" sz="2200" kern="1200" dirty="0">
                <a:latin typeface="Times New Roman" panose="02020603050405020304" pitchFamily="18" charset="0"/>
                <a:ea typeface="华文细黑" panose="02010600040101010101" pitchFamily="2" charset="-122"/>
                <a:cs typeface="+mn-cs"/>
              </a:rPr>
              <a:t>封印损坏或超过校验有效期限。</a:t>
            </a:r>
            <a:endParaRPr lang="zh-CN" altLang="en-US" sz="2200" kern="1200" dirty="0">
              <a:latin typeface="Times New Roman" panose="02020603050405020304" pitchFamily="18" charset="0"/>
              <a:ea typeface="华文细黑" panose="02010600040101010101" pitchFamily="2" charset="-122"/>
              <a:cs typeface="+mn-cs"/>
            </a:endParaRPr>
          </a:p>
          <a:p>
            <a:pPr marL="1120775" lvl="2" indent="-263525" eaLnBrk="1">
              <a:spcAft>
                <a:spcPts val="500"/>
              </a:spcAft>
              <a:buFont typeface="Calibri" panose="020F0502020204030204" pitchFamily="34" charset="0"/>
              <a:buAutoNum type="arabicPeriod"/>
            </a:pPr>
            <a:r>
              <a:rPr lang="zh-CN" altLang="en-US" sz="2200" kern="1200" dirty="0">
                <a:latin typeface="Times New Roman" panose="02020603050405020304" pitchFamily="18" charset="0"/>
                <a:ea typeface="华文细黑" panose="02010600040101010101" pitchFamily="2" charset="-122"/>
                <a:cs typeface="+mn-cs"/>
              </a:rPr>
              <a:t>表内弹簧管泄漏或压力表指针松动。</a:t>
            </a:r>
            <a:endParaRPr lang="zh-CN" altLang="en-US" sz="2200" kern="1200" dirty="0">
              <a:latin typeface="Times New Roman" panose="02020603050405020304" pitchFamily="18" charset="0"/>
              <a:ea typeface="华文细黑" panose="02010600040101010101" pitchFamily="2" charset="-122"/>
              <a:cs typeface="+mn-cs"/>
            </a:endParaRPr>
          </a:p>
          <a:p>
            <a:pPr marL="1120775" lvl="2" indent="-263525" eaLnBrk="1">
              <a:spcAft>
                <a:spcPts val="500"/>
              </a:spcAft>
              <a:buFont typeface="Calibri" panose="020F0502020204030204" pitchFamily="34" charset="0"/>
              <a:buAutoNum type="arabicPeriod"/>
            </a:pPr>
            <a:r>
              <a:rPr lang="zh-CN" altLang="en-US" sz="2200" kern="1200" dirty="0">
                <a:latin typeface="Times New Roman" panose="02020603050405020304" pitchFamily="18" charset="0"/>
                <a:ea typeface="华文细黑" panose="02010600040101010101" pitchFamily="2" charset="-122"/>
                <a:cs typeface="+mn-cs"/>
              </a:rPr>
              <a:t>指针断裂或外壳腐蚀严重。</a:t>
            </a:r>
            <a:endParaRPr lang="zh-CN" altLang="en-US" sz="2200" kern="1200" dirty="0">
              <a:latin typeface="Times New Roman" panose="02020603050405020304" pitchFamily="18" charset="0"/>
              <a:ea typeface="华文细黑" panose="02010600040101010101" pitchFamily="2" charset="-122"/>
              <a:cs typeface="+mn-cs"/>
            </a:endParaRPr>
          </a:p>
          <a:p>
            <a:pPr marL="1120775" lvl="2" indent="-263525" eaLnBrk="1">
              <a:spcAft>
                <a:spcPts val="500"/>
              </a:spcAft>
              <a:buFont typeface="Calibri" panose="020F0502020204030204" pitchFamily="34" charset="0"/>
              <a:buAutoNum type="arabicPeriod"/>
            </a:pPr>
            <a:r>
              <a:rPr lang="zh-CN" altLang="en-US" sz="2200" kern="1200" dirty="0">
                <a:latin typeface="Times New Roman" panose="02020603050405020304" pitchFamily="18" charset="0"/>
                <a:ea typeface="华文细黑" panose="02010600040101010101" pitchFamily="2" charset="-122"/>
                <a:cs typeface="+mn-cs"/>
              </a:rPr>
              <a:t>其他影响压力表准确指示的缺陷。</a:t>
            </a:r>
            <a:endParaRPr lang="zh-CN" altLang="en-US" sz="2200"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en-US" altLang="zh-CN" kern="1200" dirty="0">
              <a:latin typeface="Times New Roman" panose="02020603050405020304" pitchFamily="18" charset="0"/>
              <a:ea typeface="华文细黑" panose="02010600040101010101" pitchFamily="2" charset="-122"/>
              <a:cs typeface="+mn-cs"/>
            </a:endParaRPr>
          </a:p>
        </p:txBody>
      </p:sp>
      <p:pic>
        <p:nvPicPr>
          <p:cNvPr id="58371" name="图片 3" descr="200526869-001.jpg"/>
          <p:cNvPicPr>
            <a:picLocks noChangeAspect="1"/>
          </p:cNvPicPr>
          <p:nvPr/>
        </p:nvPicPr>
        <p:blipFill>
          <a:blip r:embed="rId1"/>
          <a:stretch>
            <a:fillRect/>
          </a:stretch>
        </p:blipFill>
        <p:spPr>
          <a:xfrm>
            <a:off x="6826250" y="1974850"/>
            <a:ext cx="2054225" cy="41560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1 </a:t>
            </a:r>
            <a:r>
              <a:rPr lang="zh-CN" altLang="en-US" kern="1200" baseline="0" dirty="0">
                <a:latin typeface="Tahoma" panose="020B0604030504040204" pitchFamily="34" charset="0"/>
                <a:ea typeface="黑体" panose="02010609060101010101" pitchFamily="2" charset="-122"/>
                <a:cs typeface="+mj-cs"/>
              </a:rPr>
              <a:t>压力容器</a:t>
            </a:r>
            <a:endParaRPr lang="zh-CN" altLang="en-US" kern="1200" baseline="0" dirty="0">
              <a:latin typeface="Tahoma" panose="020B0604030504040204" pitchFamily="34" charset="0"/>
              <a:ea typeface="黑体" panose="02010609060101010101" pitchFamily="2" charset="-122"/>
              <a:cs typeface="+mj-cs"/>
            </a:endParaRPr>
          </a:p>
        </p:txBody>
      </p:sp>
      <p:sp>
        <p:nvSpPr>
          <p:cNvPr id="7170" name="内容占位符 2"/>
          <p:cNvSpPr>
            <a:spLocks noGrp="1"/>
          </p:cNvSpPr>
          <p:nvPr userDrawn="1">
            <p:ph idx="1"/>
          </p:nvPr>
        </p:nvSpPr>
        <p:spPr>
          <a:xfrm>
            <a:off x="227013" y="982663"/>
            <a:ext cx="6462712" cy="5330825"/>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我国压力容器的界限范围</a:t>
            </a:r>
            <a:endParaRPr lang="zh-CN" altLang="en-US"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我国规定，同时具备以下三个条件的容器才属于</a:t>
            </a:r>
            <a:r>
              <a:rPr lang="en-US" altLang="zh-CN" b="1" kern="1200" dirty="0">
                <a:latin typeface="Times New Roman" panose="02020603050405020304" pitchFamily="18" charset="0"/>
                <a:ea typeface="华文细黑" panose="02010600040101010101" pitchFamily="2" charset="-122"/>
                <a:cs typeface="+mn-cs"/>
              </a:rPr>
              <a:t>《</a:t>
            </a:r>
            <a:r>
              <a:rPr lang="zh-CN" altLang="en-US" b="1" kern="1200" dirty="0">
                <a:latin typeface="Times New Roman" panose="02020603050405020304" pitchFamily="18" charset="0"/>
                <a:ea typeface="华文细黑" panose="02010600040101010101" pitchFamily="2" charset="-122"/>
                <a:cs typeface="+mn-cs"/>
              </a:rPr>
              <a:t>压力容器安全技术监察规程</a:t>
            </a:r>
            <a:r>
              <a:rPr lang="en-US" altLang="zh-CN" b="1" kern="1200" dirty="0">
                <a:latin typeface="Times New Roman" panose="02020603050405020304" pitchFamily="18" charset="0"/>
                <a:ea typeface="华文细黑" panose="02010600040101010101" pitchFamily="2" charset="-122"/>
                <a:cs typeface="+mn-cs"/>
              </a:rPr>
              <a:t>》</a:t>
            </a:r>
            <a:r>
              <a:rPr lang="zh-CN" altLang="en-US" kern="1200" dirty="0">
                <a:latin typeface="Times New Roman" panose="02020603050405020304" pitchFamily="18" charset="0"/>
                <a:ea typeface="华文细黑" panose="02010600040101010101" pitchFamily="2" charset="-122"/>
                <a:cs typeface="+mn-cs"/>
              </a:rPr>
              <a:t>的管制范围</a:t>
            </a:r>
            <a:r>
              <a:rPr lang="en-US" altLang="zh-CN" kern="1200" dirty="0">
                <a:latin typeface="Times New Roman" panose="02020603050405020304" pitchFamily="18" charset="0"/>
                <a:ea typeface="华文细黑" panose="02010600040101010101" pitchFamily="2" charset="-122"/>
                <a:cs typeface="+mn-cs"/>
              </a:rPr>
              <a:t>:</a:t>
            </a:r>
            <a:endParaRPr lang="en-US" altLang="zh-CN" kern="1200" dirty="0">
              <a:latin typeface="Times New Roman" panose="02020603050405020304" pitchFamily="18" charset="0"/>
              <a:ea typeface="华文细黑" panose="02010600040101010101" pitchFamily="2" charset="-122"/>
              <a:cs typeface="+mn-cs"/>
            </a:endParaRPr>
          </a:p>
          <a:p>
            <a:pPr marL="1371600" lvl="2" indent="-457200" eaLnBrk="1">
              <a:spcBef>
                <a:spcPts val="1075"/>
              </a:spcBef>
              <a:spcAft>
                <a:spcPts val="500"/>
              </a:spcAft>
              <a:buFontTx/>
              <a:buAutoNum type="circleNumDbPlain"/>
            </a:pPr>
            <a:r>
              <a:rPr lang="zh-CN" altLang="en-US" sz="2400" kern="1200" dirty="0">
                <a:latin typeface="Times New Roman" panose="02020603050405020304" pitchFamily="18" charset="0"/>
                <a:ea typeface="华文细黑" panose="02010600040101010101" pitchFamily="2" charset="-122"/>
                <a:cs typeface="+mn-cs"/>
              </a:rPr>
              <a:t>最高工作压力大于等于</a:t>
            </a:r>
            <a:r>
              <a:rPr lang="en-US" altLang="zh-CN" sz="2400" kern="1200" dirty="0">
                <a:latin typeface="Times New Roman" panose="02020603050405020304" pitchFamily="18" charset="0"/>
                <a:ea typeface="华文细黑" panose="02010600040101010101" pitchFamily="2" charset="-122"/>
                <a:cs typeface="+mn-cs"/>
              </a:rPr>
              <a:t>0.1 MPa(</a:t>
            </a:r>
            <a:r>
              <a:rPr lang="zh-CN" altLang="en-US" sz="2400" kern="1200" dirty="0">
                <a:latin typeface="Times New Roman" panose="02020603050405020304" pitchFamily="18" charset="0"/>
                <a:ea typeface="华文细黑" panose="02010600040101010101" pitchFamily="2" charset="-122"/>
                <a:cs typeface="+mn-cs"/>
              </a:rPr>
              <a:t>不包括液体静压力，下同</a:t>
            </a:r>
            <a:r>
              <a:rPr lang="en-US" altLang="zh-CN" sz="2400" kern="1200" dirty="0">
                <a:latin typeface="Times New Roman" panose="02020603050405020304" pitchFamily="18" charset="0"/>
                <a:ea typeface="华文细黑" panose="02010600040101010101" pitchFamily="2" charset="-122"/>
                <a:cs typeface="+mn-cs"/>
              </a:rPr>
              <a:t>)</a:t>
            </a:r>
            <a:endParaRPr lang="en-US" altLang="zh-CN" sz="2400" kern="1200" dirty="0">
              <a:latin typeface="Times New Roman" panose="02020603050405020304" pitchFamily="18" charset="0"/>
              <a:ea typeface="华文细黑" panose="02010600040101010101" pitchFamily="2" charset="-122"/>
              <a:cs typeface="+mn-cs"/>
            </a:endParaRPr>
          </a:p>
          <a:p>
            <a:pPr marL="1371600" lvl="2" indent="-457200" eaLnBrk="1">
              <a:spcBef>
                <a:spcPts val="1075"/>
              </a:spcBef>
              <a:spcAft>
                <a:spcPts val="500"/>
              </a:spcAft>
              <a:buFontTx/>
              <a:buAutoNum type="circleNumDbPlain"/>
            </a:pPr>
            <a:r>
              <a:rPr lang="zh-CN" altLang="en-US" sz="2400" kern="1200" dirty="0">
                <a:latin typeface="Times New Roman" panose="02020603050405020304" pitchFamily="18" charset="0"/>
                <a:ea typeface="华文细黑" panose="02010600040101010101" pitchFamily="2" charset="-122"/>
                <a:cs typeface="+mn-cs"/>
              </a:rPr>
              <a:t>内直径</a:t>
            </a:r>
            <a:r>
              <a:rPr lang="en-US" altLang="zh-CN" sz="2400" kern="1200" dirty="0">
                <a:latin typeface="Times New Roman" panose="02020603050405020304" pitchFamily="18" charset="0"/>
                <a:ea typeface="华文细黑" panose="02010600040101010101" pitchFamily="2" charset="-122"/>
                <a:cs typeface="+mn-cs"/>
              </a:rPr>
              <a:t>(</a:t>
            </a:r>
            <a:r>
              <a:rPr lang="zh-CN" altLang="en-US" sz="2400" kern="1200" dirty="0">
                <a:latin typeface="Times New Roman" panose="02020603050405020304" pitchFamily="18" charset="0"/>
                <a:ea typeface="华文细黑" panose="02010600040101010101" pitchFamily="2" charset="-122"/>
                <a:cs typeface="+mn-cs"/>
              </a:rPr>
              <a:t>非圆形截面指其最大尺寸</a:t>
            </a:r>
            <a:r>
              <a:rPr lang="en-US" altLang="zh-CN" sz="2400" kern="1200" dirty="0">
                <a:latin typeface="Times New Roman" panose="02020603050405020304" pitchFamily="18" charset="0"/>
                <a:ea typeface="华文细黑" panose="02010600040101010101" pitchFamily="2" charset="-122"/>
                <a:cs typeface="+mn-cs"/>
              </a:rPr>
              <a:t>)</a:t>
            </a:r>
            <a:r>
              <a:rPr lang="zh-CN" altLang="en-US" sz="2400" kern="1200" dirty="0">
                <a:latin typeface="Times New Roman" panose="02020603050405020304" pitchFamily="18" charset="0"/>
                <a:ea typeface="华文细黑" panose="02010600040101010101" pitchFamily="2" charset="-122"/>
                <a:cs typeface="+mn-cs"/>
              </a:rPr>
              <a:t>不小于</a:t>
            </a:r>
            <a:r>
              <a:rPr lang="en-US" altLang="zh-CN" sz="2400" kern="1200" dirty="0">
                <a:latin typeface="Times New Roman" panose="02020603050405020304" pitchFamily="18" charset="0"/>
                <a:ea typeface="华文细黑" panose="02010600040101010101" pitchFamily="2" charset="-122"/>
                <a:cs typeface="+mn-cs"/>
              </a:rPr>
              <a:t>0.15 m</a:t>
            </a:r>
            <a:r>
              <a:rPr lang="zh-CN" altLang="en-US" sz="2400" kern="1200" dirty="0">
                <a:latin typeface="Times New Roman" panose="02020603050405020304" pitchFamily="18" charset="0"/>
                <a:ea typeface="华文细黑" panose="02010600040101010101" pitchFamily="2" charset="-122"/>
                <a:cs typeface="+mn-cs"/>
              </a:rPr>
              <a:t>，且容积大于等于</a:t>
            </a:r>
            <a:r>
              <a:rPr lang="en-US" altLang="zh-CN" sz="2400" kern="1200" dirty="0">
                <a:latin typeface="Times New Roman" panose="02020603050405020304" pitchFamily="18" charset="0"/>
                <a:ea typeface="华文细黑" panose="02010600040101010101" pitchFamily="2" charset="-122"/>
                <a:cs typeface="+mn-cs"/>
              </a:rPr>
              <a:t>0.025 m</a:t>
            </a:r>
            <a:r>
              <a:rPr lang="en-US" altLang="zh-CN" sz="2400" kern="1200" baseline="30000" dirty="0">
                <a:latin typeface="Times New Roman" panose="02020603050405020304" pitchFamily="18" charset="0"/>
                <a:ea typeface="华文细黑" panose="02010600040101010101" pitchFamily="2" charset="-122"/>
                <a:cs typeface="+mn-cs"/>
              </a:rPr>
              <a:t>3</a:t>
            </a:r>
            <a:r>
              <a:rPr lang="en-US" altLang="zh-CN" sz="2400" kern="1200" dirty="0">
                <a:latin typeface="Times New Roman" panose="02020603050405020304" pitchFamily="18" charset="0"/>
                <a:ea typeface="华文细黑" panose="02010600040101010101" pitchFamily="2" charset="-122"/>
                <a:cs typeface="+mn-cs"/>
              </a:rPr>
              <a:t> </a:t>
            </a:r>
            <a:endParaRPr lang="en-US" altLang="zh-CN" sz="2400" kern="1200" dirty="0">
              <a:latin typeface="Times New Roman" panose="02020603050405020304" pitchFamily="18" charset="0"/>
              <a:ea typeface="华文细黑" panose="02010600040101010101" pitchFamily="2" charset="-122"/>
              <a:cs typeface="+mn-cs"/>
            </a:endParaRPr>
          </a:p>
          <a:p>
            <a:pPr marL="1371600" lvl="2" indent="-457200" eaLnBrk="1">
              <a:spcBef>
                <a:spcPts val="1075"/>
              </a:spcBef>
              <a:spcAft>
                <a:spcPts val="500"/>
              </a:spcAft>
              <a:buFontTx/>
              <a:buAutoNum type="circleNumDbPlain"/>
            </a:pPr>
            <a:r>
              <a:rPr lang="zh-CN" altLang="en-US" sz="2400" kern="1200" dirty="0">
                <a:latin typeface="Times New Roman" panose="02020603050405020304" pitchFamily="18" charset="0"/>
                <a:ea typeface="华文细黑" panose="02010600040101010101" pitchFamily="2" charset="-122"/>
                <a:cs typeface="+mn-cs"/>
              </a:rPr>
              <a:t>盛装介质为气体、液化气体或最高工作温度高于和等于标准沸点的液体</a:t>
            </a:r>
            <a:endParaRPr lang="zh-CN" altLang="en-US" sz="2400" kern="1200" dirty="0">
              <a:latin typeface="Times New Roman" panose="02020603050405020304" pitchFamily="18" charset="0"/>
              <a:ea typeface="华文细黑" panose="02010600040101010101" pitchFamily="2" charset="-122"/>
              <a:cs typeface="+mn-cs"/>
            </a:endParaRPr>
          </a:p>
        </p:txBody>
      </p:sp>
      <p:pic>
        <p:nvPicPr>
          <p:cNvPr id="7171" name="图片 3" descr="氧气瓶 (6).jpg"/>
          <p:cNvPicPr>
            <a:picLocks noChangeAspect="1"/>
          </p:cNvPicPr>
          <p:nvPr/>
        </p:nvPicPr>
        <p:blipFill>
          <a:blip r:embed="rId1"/>
          <a:stretch>
            <a:fillRect/>
          </a:stretch>
        </p:blipFill>
        <p:spPr>
          <a:xfrm>
            <a:off x="6835775" y="2881313"/>
            <a:ext cx="2265363" cy="2884487"/>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3 </a:t>
            </a:r>
            <a:r>
              <a:rPr lang="zh-CN" altLang="en-US" kern="1200" baseline="0" dirty="0">
                <a:latin typeface="Tahoma" panose="020B0604030504040204" pitchFamily="34" charset="0"/>
                <a:ea typeface="黑体" panose="02010609060101010101" pitchFamily="2" charset="-122"/>
                <a:cs typeface="+mj-cs"/>
              </a:rPr>
              <a:t>压力容器事故与危害</a:t>
            </a:r>
            <a:endParaRPr lang="zh-CN" altLang="en-US" kern="1200" baseline="0" dirty="0">
              <a:latin typeface="Tahoma" panose="020B0604030504040204" pitchFamily="34" charset="0"/>
              <a:ea typeface="黑体" panose="02010609060101010101" pitchFamily="2" charset="-122"/>
              <a:cs typeface="+mj-cs"/>
            </a:endParaRPr>
          </a:p>
        </p:txBody>
      </p:sp>
      <p:sp>
        <p:nvSpPr>
          <p:cNvPr id="60418" name="内容占位符 2"/>
          <p:cNvSpPr>
            <a:spLocks noGrp="1"/>
          </p:cNvSpPr>
          <p:nvPr userDrawn="1">
            <p:ph idx="1"/>
          </p:nvPr>
        </p:nvSpPr>
        <p:spPr>
          <a:xfrm>
            <a:off x="227013" y="982663"/>
            <a:ext cx="4344987" cy="5330825"/>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压力容器事故</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endParaRPr lang="en-US" altLang="zh-CN" kern="1200" dirty="0">
              <a:latin typeface="Times New Roman" panose="02020603050405020304" pitchFamily="18" charset="0"/>
              <a:ea typeface="华文细黑" panose="02010600040101010101" pitchFamily="2" charset="-122"/>
              <a:cs typeface="+mn-cs"/>
            </a:endParaRPr>
          </a:p>
          <a:p>
            <a:pPr lvl="1" eaLnBrk="1">
              <a:spcAft>
                <a:spcPts val="1000"/>
              </a:spcAft>
            </a:pPr>
            <a:r>
              <a:rPr lang="zh-CN" altLang="en-US" kern="1200" dirty="0">
                <a:latin typeface="Times New Roman" panose="02020603050405020304" pitchFamily="18" charset="0"/>
                <a:ea typeface="华文细黑" panose="02010600040101010101" pitchFamily="2" charset="-122"/>
                <a:cs typeface="+mn-cs"/>
              </a:rPr>
              <a:t>压力容器是一种</a:t>
            </a:r>
            <a:r>
              <a:rPr lang="zh-CN" altLang="en-US" b="1" kern="1200" dirty="0">
                <a:solidFill>
                  <a:srgbClr val="FF0000"/>
                </a:solidFill>
                <a:latin typeface="Times New Roman" panose="02020603050405020304" pitchFamily="18" charset="0"/>
                <a:ea typeface="华文细黑" panose="02010600040101010101" pitchFamily="2" charset="-122"/>
                <a:cs typeface="+mn-cs"/>
              </a:rPr>
              <a:t>具有潜在爆炸危险</a:t>
            </a:r>
            <a:r>
              <a:rPr lang="zh-CN" altLang="en-US" kern="1200" dirty="0">
                <a:latin typeface="Times New Roman" panose="02020603050405020304" pitchFamily="18" charset="0"/>
                <a:ea typeface="华文细黑" panose="02010600040101010101" pitchFamily="2" charset="-122"/>
                <a:cs typeface="+mn-cs"/>
              </a:rPr>
              <a:t>的特殊设备。</a:t>
            </a:r>
            <a:endParaRPr lang="en-US" altLang="zh-CN" kern="1200" dirty="0">
              <a:latin typeface="Times New Roman" panose="02020603050405020304" pitchFamily="18" charset="0"/>
              <a:ea typeface="华文细黑" panose="02010600040101010101" pitchFamily="2" charset="-122"/>
              <a:cs typeface="+mn-cs"/>
            </a:endParaRPr>
          </a:p>
          <a:p>
            <a:pPr lvl="1" eaLnBrk="1">
              <a:spcAft>
                <a:spcPts val="1000"/>
              </a:spcAft>
            </a:pPr>
            <a:r>
              <a:rPr lang="zh-CN" altLang="en-US" kern="1200" dirty="0">
                <a:latin typeface="Times New Roman" panose="02020603050405020304" pitchFamily="18" charset="0"/>
                <a:ea typeface="华文细黑" panose="02010600040101010101" pitchFamily="2" charset="-122"/>
                <a:cs typeface="+mn-cs"/>
              </a:rPr>
              <a:t>压力容器发生事故不仅设备本身遭到破坏，容器内的介质卸压膨胀，瞬间释放出很大的能量。</a:t>
            </a:r>
            <a:endParaRPr lang="en-US" altLang="zh-CN" kern="1200" dirty="0">
              <a:latin typeface="Times New Roman" panose="02020603050405020304" pitchFamily="18" charset="0"/>
              <a:ea typeface="华文细黑" panose="02010600040101010101" pitchFamily="2" charset="-122"/>
              <a:cs typeface="+mn-cs"/>
            </a:endParaRPr>
          </a:p>
          <a:p>
            <a:pPr lvl="1" eaLnBrk="1">
              <a:spcAft>
                <a:spcPts val="1000"/>
              </a:spcAft>
            </a:pPr>
            <a:r>
              <a:rPr lang="zh-CN" altLang="en-US" kern="1200" dirty="0">
                <a:latin typeface="Times New Roman" panose="02020603050405020304" pitchFamily="18" charset="0"/>
                <a:ea typeface="华文细黑" panose="02010600040101010101" pitchFamily="2" charset="-122"/>
                <a:cs typeface="+mn-cs"/>
              </a:rPr>
              <a:t>受经济利益驱使，全国因违章制造、购置、使用压力容器，发生爆炸、中毒事故事常发生。</a:t>
            </a:r>
            <a:endParaRPr lang="en-US" altLang="zh-CN" kern="1200" dirty="0">
              <a:latin typeface="Times New Roman" panose="02020603050405020304" pitchFamily="18" charset="0"/>
              <a:ea typeface="华文细黑" panose="02010600040101010101" pitchFamily="2" charset="-122"/>
              <a:cs typeface="+mn-cs"/>
            </a:endParaRPr>
          </a:p>
          <a:p>
            <a:pPr lvl="1" eaLnBrk="1">
              <a:spcAft>
                <a:spcPts val="1000"/>
              </a:spcAft>
            </a:pPr>
            <a:endParaRPr lang="zh-CN" altLang="en-US" kern="1200" dirty="0">
              <a:latin typeface="Times New Roman" panose="02020603050405020304" pitchFamily="18" charset="0"/>
              <a:ea typeface="华文细黑" panose="02010600040101010101" pitchFamily="2" charset="-122"/>
              <a:cs typeface="+mn-cs"/>
            </a:endParaRPr>
          </a:p>
        </p:txBody>
      </p:sp>
      <p:sp>
        <p:nvSpPr>
          <p:cNvPr id="14" name="Rectangle 3"/>
          <p:cNvSpPr>
            <a:spLocks noChangeArrowheads="1"/>
          </p:cNvSpPr>
          <p:nvPr/>
        </p:nvSpPr>
        <p:spPr bwMode="gray">
          <a:xfrm rot="5400000" flipV="1">
            <a:off x="4704556" y="2566194"/>
            <a:ext cx="3959225" cy="3275013"/>
          </a:xfrm>
          <a:prstGeom prst="rect">
            <a:avLst/>
          </a:prstGeom>
          <a:solidFill>
            <a:srgbClr val="8BC91B"/>
          </a:solidFill>
          <a:ln w="9525" algn="ctr">
            <a:noFill/>
            <a:miter lim="800000"/>
          </a:ln>
          <a:effectLst>
            <a:outerShdw blurRad="50800" dist="38100" dir="2700000" algn="tl" rotWithShape="0">
              <a:prstClr val="black">
                <a:alpha val="40000"/>
              </a:prstClr>
            </a:outerShdw>
          </a:effectLst>
        </p:spPr>
        <p:txBody>
          <a:bodyPr vert="vert" wrap="none" rIns="90000"/>
          <a:lstStyle/>
          <a:p>
            <a:pPr marL="0" marR="0" lvl="0" indent="0" algn="ctr" defTabSz="914400" rtl="0" eaLnBrk="1" fontAlgn="base" latinLnBrk="0" hangingPunct="1">
              <a:lnSpc>
                <a:spcPct val="100000"/>
              </a:lnSpc>
              <a:spcBef>
                <a:spcPts val="500"/>
              </a:spcBef>
              <a:spcAft>
                <a:spcPct val="0"/>
              </a:spcAft>
              <a:buClrTx/>
              <a:buSzTx/>
              <a:buFontTx/>
              <a:buNone/>
              <a:defRPr/>
            </a:pPr>
            <a:endParaRPr kumimoji="0" lang="en-US"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endParaRPr>
          </a:p>
          <a:p>
            <a:pPr marL="0" marR="0" lvl="0" indent="0" algn="ctr" defTabSz="914400" rtl="0" eaLnBrk="1" fontAlgn="base" latinLnBrk="0" hangingPunct="1">
              <a:lnSpc>
                <a:spcPct val="100000"/>
              </a:lnSpc>
              <a:spcBef>
                <a:spcPts val="500"/>
              </a:spcBef>
              <a:spcAft>
                <a:spcPct val="0"/>
              </a:spcAft>
              <a:buClrTx/>
              <a:buSzTx/>
              <a:buFontTx/>
              <a:buNone/>
              <a:defRPr/>
            </a:pPr>
            <a:endParaRPr kumimoji="0" lang="en-US" altLang="zh-CN" sz="11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ts val="100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rPr>
              <a:t>恶性事故</a:t>
            </a:r>
            <a:endParaRPr kumimoji="0" lang="en-US" altLang="zh-CN"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endParaRPr>
          </a:p>
          <a:p>
            <a:pPr marL="0" marR="0" lvl="0" indent="0" algn="ctr" defTabSz="914400" rtl="0" eaLnBrk="1" fontAlgn="base" latinLnBrk="0" hangingPunct="1">
              <a:lnSpc>
                <a:spcPct val="100000"/>
              </a:lnSpc>
              <a:spcBef>
                <a:spcPts val="500"/>
              </a:spcBef>
              <a:spcAft>
                <a:spcPct val="0"/>
              </a:spcAft>
              <a:buClrTx/>
              <a:buSzTx/>
              <a:buFontTx/>
              <a:buNone/>
              <a:defRPr/>
            </a:pPr>
            <a:endPar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endParaRPr>
          </a:p>
          <a:p>
            <a:pPr marL="0" marR="0" lvl="0" indent="0" algn="ctr" defTabSz="914400" rtl="0" eaLnBrk="1" fontAlgn="base" latinLnBrk="0" hangingPunct="1">
              <a:lnSpc>
                <a:spcPct val="100000"/>
              </a:lnSpc>
              <a:spcBef>
                <a:spcPts val="500"/>
              </a:spcBef>
              <a:spcAft>
                <a:spcPct val="0"/>
              </a:spcAft>
              <a:buClrTx/>
              <a:buSzTx/>
              <a:buFontTx/>
              <a:buNone/>
              <a:defRPr/>
            </a:pPr>
            <a:r>
              <a:rPr kumimoji="0" lang="zh-CN"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rPr>
              <a:t>设备破坏</a:t>
            </a:r>
            <a:endParaRPr kumimoji="0" lang="en-US" altLang="zh-CN"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endParaRPr>
          </a:p>
          <a:p>
            <a:pPr marL="0" marR="0" lvl="0" indent="0" algn="ctr" defTabSz="914400" rtl="0" eaLnBrk="1" fontAlgn="base" latinLnBrk="0" hangingPunct="1">
              <a:lnSpc>
                <a:spcPct val="100000"/>
              </a:lnSpc>
              <a:spcBef>
                <a:spcPts val="500"/>
              </a:spcBef>
              <a:spcAft>
                <a:spcPct val="0"/>
              </a:spcAft>
              <a:buClrTx/>
              <a:buSzTx/>
              <a:buFontTx/>
              <a:buNone/>
              <a:defRPr/>
            </a:pPr>
            <a:r>
              <a:rPr kumimoji="0" lang="zh-CN"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rPr>
              <a:t>波及周围设备和建筑</a:t>
            </a:r>
            <a:endParaRPr kumimoji="0" lang="en-US" altLang="zh-CN"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endParaRPr>
          </a:p>
          <a:p>
            <a:pPr marL="0" marR="0" lvl="0" indent="0" algn="ctr" defTabSz="914400" rtl="0" eaLnBrk="1" fontAlgn="base" latinLnBrk="0" hangingPunct="1">
              <a:lnSpc>
                <a:spcPct val="100000"/>
              </a:lnSpc>
              <a:spcBef>
                <a:spcPts val="500"/>
              </a:spcBef>
              <a:spcAft>
                <a:spcPct val="0"/>
              </a:spcAft>
              <a:buClrTx/>
              <a:buSzTx/>
              <a:buFontTx/>
              <a:buNone/>
              <a:defRPr/>
            </a:pPr>
            <a:r>
              <a:rPr kumimoji="0" lang="zh-CN"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rPr>
              <a:t>烫伤、烧伤</a:t>
            </a:r>
            <a:endParaRPr kumimoji="0" lang="en-US" altLang="zh-CN"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endParaRPr>
          </a:p>
          <a:p>
            <a:pPr marL="0" marR="0" lvl="0" indent="0" algn="ctr" defTabSz="914400" rtl="0" eaLnBrk="1" fontAlgn="base" latinLnBrk="0" hangingPunct="1">
              <a:lnSpc>
                <a:spcPct val="100000"/>
              </a:lnSpc>
              <a:spcBef>
                <a:spcPts val="500"/>
              </a:spcBef>
              <a:spcAft>
                <a:spcPct val="0"/>
              </a:spcAft>
              <a:buClrTx/>
              <a:buSzTx/>
              <a:buFontTx/>
              <a:buNone/>
              <a:defRPr/>
            </a:pPr>
            <a:r>
              <a:rPr kumimoji="0" lang="zh-CN"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rPr>
              <a:t>大面积中毒</a:t>
            </a:r>
            <a:endParaRPr kumimoji="0" lang="en-US" altLang="zh-CN"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endParaRPr>
          </a:p>
          <a:p>
            <a:pPr marL="0" marR="0" lvl="0" indent="0" algn="ctr" defTabSz="914400" rtl="0" eaLnBrk="1" fontAlgn="base" latinLnBrk="0" hangingPunct="1">
              <a:lnSpc>
                <a:spcPct val="100000"/>
              </a:lnSpc>
              <a:spcBef>
                <a:spcPts val="500"/>
              </a:spcBef>
              <a:spcAft>
                <a:spcPct val="0"/>
              </a:spcAft>
              <a:buClrTx/>
              <a:buSzTx/>
              <a:buFontTx/>
              <a:buNone/>
              <a:defRPr/>
            </a:pPr>
            <a:r>
              <a:rPr kumimoji="0" lang="zh-CN"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rPr>
              <a:t>严重的火灾</a:t>
            </a:r>
            <a:endParaRPr kumimoji="0" lang="en-US" altLang="zh-CN"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endParaRPr>
          </a:p>
          <a:p>
            <a:pPr marL="0" marR="0" lvl="0" indent="0" algn="ctr" defTabSz="914400" rtl="0" eaLnBrk="1" fontAlgn="base" latinLnBrk="0" hangingPunct="1">
              <a:lnSpc>
                <a:spcPct val="100000"/>
              </a:lnSpc>
              <a:spcBef>
                <a:spcPts val="500"/>
              </a:spcBef>
              <a:spcAft>
                <a:spcPct val="0"/>
              </a:spcAft>
              <a:buClrTx/>
              <a:buSzTx/>
              <a:buFontTx/>
              <a:buNone/>
              <a:defRPr/>
            </a:pPr>
            <a:r>
              <a:rPr kumimoji="0" lang="zh-CN"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rPr>
              <a:t>人员伤亡</a:t>
            </a:r>
            <a:endParaRPr kumimoji="0" lang="en-US" altLang="zh-CN"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endParaRPr>
          </a:p>
          <a:p>
            <a:pPr marL="0" marR="0" lvl="0" indent="0" algn="ctr" defTabSz="914400" rtl="0" eaLnBrk="1" fontAlgn="base" latinLnBrk="0" hangingPunct="1">
              <a:lnSpc>
                <a:spcPct val="100000"/>
              </a:lnSpc>
              <a:spcBef>
                <a:spcPts val="500"/>
              </a:spcBef>
              <a:spcAft>
                <a:spcPct val="0"/>
              </a:spcAft>
              <a:buClrTx/>
              <a:buSzTx/>
              <a:buFontTx/>
              <a:buNone/>
              <a:defRPr/>
            </a:pPr>
            <a:endParaRPr kumimoji="0" lang="en-US"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nvGrpSpPr>
          <p:cNvPr id="2" name="组合 26"/>
          <p:cNvGrpSpPr/>
          <p:nvPr/>
        </p:nvGrpSpPr>
        <p:grpSpPr>
          <a:xfrm>
            <a:off x="5046672" y="1931968"/>
            <a:ext cx="3275769" cy="988052"/>
            <a:chOff x="5046670" y="1931968"/>
            <a:chExt cx="3600000" cy="988052"/>
          </a:xfrm>
          <a:effectLst>
            <a:outerShdw blurRad="50800" dist="38100" dir="2700000" algn="tl" rotWithShape="0">
              <a:prstClr val="black">
                <a:alpha val="40000"/>
              </a:prstClr>
            </a:outerShdw>
          </a:effectLst>
        </p:grpSpPr>
        <p:sp>
          <p:nvSpPr>
            <p:cNvPr id="16" name="Rectangle 5"/>
            <p:cNvSpPr>
              <a:spLocks noChangeArrowheads="1"/>
            </p:cNvSpPr>
            <p:nvPr/>
          </p:nvSpPr>
          <p:spPr bwMode="invGray">
            <a:xfrm rot="5400000" flipV="1">
              <a:off x="6554565" y="424073"/>
              <a:ext cx="584209" cy="3600000"/>
            </a:xfrm>
            <a:prstGeom prst="rect">
              <a:avLst/>
            </a:prstGeom>
            <a:solidFill>
              <a:srgbClr val="009999"/>
            </a:solidFill>
            <a:ln w="9525" algn="ctr">
              <a:noFill/>
              <a:miter lim="800000"/>
            </a:ln>
          </p:spPr>
          <p:txBody>
            <a:bodyPr vert="vert"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rPr>
                <a:t>压力容器爆炸</a:t>
              </a:r>
              <a:endParaRPr kumimoji="0" lang="en-US" altLang="zh-CN"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17" name="AutoShape 6"/>
            <p:cNvSpPr>
              <a:spLocks noChangeArrowheads="1"/>
            </p:cNvSpPr>
            <p:nvPr/>
          </p:nvSpPr>
          <p:spPr bwMode="invGray">
            <a:xfrm flipV="1">
              <a:off x="6043314" y="2516175"/>
              <a:ext cx="1679195" cy="403845"/>
            </a:xfrm>
            <a:prstGeom prst="triangle">
              <a:avLst>
                <a:gd name="adj" fmla="val 50000"/>
              </a:avLst>
            </a:prstGeom>
            <a:solidFill>
              <a:srgbClr val="009999"/>
            </a:solidFill>
            <a:ln w="9525" algn="ctr">
              <a:noFill/>
              <a:miter lim="800000"/>
            </a:ln>
          </p:spPr>
          <p:txBody>
            <a:bodyPr rot="10800000"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C71E0"/>
                </a:solidFill>
                <a:effectLst/>
                <a:uLnTx/>
                <a:uFillTx/>
                <a:latin typeface="Calibri" panose="020F0502020204030204" pitchFamily="34" charset="0"/>
                <a:ea typeface="宋体" panose="02010600030101010101" pitchFamily="2" charset="-122"/>
                <a:cs typeface="Arial" panose="020B0604020202020204" pitchFamily="34" charset="0"/>
              </a:endParaRPr>
            </a:p>
          </p:txBody>
        </p:sp>
      </p:grpSp>
      <p:sp>
        <p:nvSpPr>
          <p:cNvPr id="20" name="AutoShape 9"/>
          <p:cNvSpPr>
            <a:spLocks noChangeArrowheads="1"/>
          </p:cNvSpPr>
          <p:nvPr/>
        </p:nvSpPr>
        <p:spPr bwMode="gray">
          <a:xfrm rot="5400000" flipV="1">
            <a:off x="6500813" y="3363913"/>
            <a:ext cx="368300" cy="273050"/>
          </a:xfrm>
          <a:prstGeom prst="rightArrow">
            <a:avLst>
              <a:gd name="adj1" fmla="val 50000"/>
              <a:gd name="adj2" fmla="val 60467"/>
            </a:avLst>
          </a:prstGeom>
          <a:gradFill rotWithShape="1">
            <a:gsLst>
              <a:gs pos="0">
                <a:srgbClr val="8BC91B"/>
              </a:gs>
              <a:gs pos="100000">
                <a:srgbClr val="FFFFFF"/>
              </a:gs>
            </a:gsLst>
            <a:lin ang="0" scaled="1"/>
          </a:gradFill>
          <a:ln w="9525" algn="ctr">
            <a:noFill/>
            <a:miter lim="800000"/>
          </a:ln>
          <a:effectLst>
            <a:outerShdw dist="28398" dir="1593903"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C71E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
        <p:nvSpPr>
          <p:cNvPr id="60422" name="Text Box 7"/>
          <p:cNvSpPr txBox="1"/>
          <p:nvPr/>
        </p:nvSpPr>
        <p:spPr>
          <a:xfrm rot="-10800000" flipV="1">
            <a:off x="5372100" y="2444750"/>
            <a:ext cx="2625725" cy="400050"/>
          </a:xfrm>
          <a:prstGeom prst="rect">
            <a:avLst/>
          </a:prstGeom>
          <a:noFill/>
          <a:ln w="9525">
            <a:noFill/>
          </a:ln>
        </p:spPr>
        <p:txBody>
          <a:bodyPr anchor="t">
            <a:spAutoFit/>
          </a:bodyPr>
          <a:p>
            <a:pPr algn="ctr">
              <a:spcBef>
                <a:spcPct val="50000"/>
              </a:spcBef>
            </a:pPr>
            <a:r>
              <a:rPr lang="zh-CN" altLang="en-US" sz="2000" b="1" dirty="0">
                <a:solidFill>
                  <a:srgbClr val="FFFFFF"/>
                </a:solidFill>
                <a:latin typeface="华文细黑" panose="02010600040101010101" pitchFamily="2" charset="-122"/>
                <a:ea typeface="华文细黑" panose="02010600040101010101" pitchFamily="2" charset="-122"/>
              </a:rPr>
              <a:t>诱发</a:t>
            </a:r>
            <a:endParaRPr lang="en-US" altLang="zh-CN" sz="2000" b="1" dirty="0">
              <a:solidFill>
                <a:srgbClr val="FFFFFF"/>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3 </a:t>
            </a:r>
            <a:r>
              <a:rPr lang="zh-CN" altLang="en-US" kern="1200" baseline="0" dirty="0">
                <a:latin typeface="Tahoma" panose="020B0604030504040204" pitchFamily="34" charset="0"/>
                <a:ea typeface="黑体" panose="02010609060101010101" pitchFamily="2" charset="-122"/>
                <a:cs typeface="+mj-cs"/>
              </a:rPr>
              <a:t>压力容器事故与危害</a:t>
            </a:r>
            <a:endParaRPr lang="zh-CN" altLang="en-US" kern="1200" baseline="0" dirty="0">
              <a:latin typeface="Tahoma" panose="020B0604030504040204" pitchFamily="34" charset="0"/>
              <a:ea typeface="黑体" panose="02010609060101010101" pitchFamily="2" charset="-122"/>
              <a:cs typeface="+mj-cs"/>
            </a:endParaRPr>
          </a:p>
        </p:txBody>
      </p:sp>
      <p:sp>
        <p:nvSpPr>
          <p:cNvPr id="61442" name="内容占位符 2"/>
          <p:cNvSpPr>
            <a:spLocks noGrp="1"/>
          </p:cNvSpPr>
          <p:nvPr userDrawn="1">
            <p:ph idx="1"/>
          </p:nvPr>
        </p:nvSpPr>
        <p:spPr>
          <a:xfrm>
            <a:off x="227013" y="982663"/>
            <a:ext cx="8653462" cy="612775"/>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压力容器爆炸事故的类型</a:t>
            </a:r>
            <a:endParaRPr lang="en-US" altLang="zh-CN" kern="1200" dirty="0">
              <a:latin typeface="Times New Roman" panose="02020603050405020304" pitchFamily="18" charset="0"/>
              <a:ea typeface="华文细黑" panose="02010600040101010101" pitchFamily="2" charset="-122"/>
              <a:cs typeface="+mn-cs"/>
            </a:endParaRPr>
          </a:p>
        </p:txBody>
      </p:sp>
      <p:sp>
        <p:nvSpPr>
          <p:cNvPr id="27" name="AutoShape 5"/>
          <p:cNvSpPr>
            <a:spLocks noChangeArrowheads="1"/>
          </p:cNvSpPr>
          <p:nvPr/>
        </p:nvSpPr>
        <p:spPr bwMode="gray">
          <a:xfrm>
            <a:off x="909638" y="1895475"/>
            <a:ext cx="3295650" cy="3687763"/>
          </a:xfrm>
          <a:prstGeom prst="roundRect">
            <a:avLst>
              <a:gd name="adj" fmla="val 10347"/>
            </a:avLst>
          </a:prstGeom>
          <a:gradFill rotWithShape="1">
            <a:gsLst>
              <a:gs pos="0">
                <a:srgbClr val="CCECFF"/>
              </a:gs>
              <a:gs pos="100000">
                <a:srgbClr val="CCECFF">
                  <a:gamma/>
                  <a:tint val="0"/>
                  <a:invGamma/>
                </a:srgbClr>
              </a:gs>
            </a:gsLst>
            <a:lin ang="18900000" scaled="1"/>
          </a:gradFill>
          <a:ln w="50800">
            <a:solidFill>
              <a:srgbClr val="7099E2"/>
            </a:solidFill>
            <a:round/>
          </a:ln>
          <a:effectLst>
            <a:outerShdw dist="107763" dir="2700000" algn="ctr" rotWithShape="0">
              <a:srgbClr val="C0C0C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AutoShape 11"/>
          <p:cNvSpPr>
            <a:spLocks noChangeArrowheads="1"/>
          </p:cNvSpPr>
          <p:nvPr/>
        </p:nvSpPr>
        <p:spPr bwMode="gray">
          <a:xfrm>
            <a:off x="4973638" y="1895475"/>
            <a:ext cx="3295650" cy="3687763"/>
          </a:xfrm>
          <a:prstGeom prst="roundRect">
            <a:avLst>
              <a:gd name="adj" fmla="val 10347"/>
            </a:avLst>
          </a:prstGeom>
          <a:gradFill rotWithShape="1">
            <a:gsLst>
              <a:gs pos="0">
                <a:srgbClr val="D8F4BE">
                  <a:gamma/>
                  <a:tint val="0"/>
                  <a:invGamma/>
                </a:srgbClr>
              </a:gs>
              <a:gs pos="100000">
                <a:srgbClr val="D8F4BE"/>
              </a:gs>
            </a:gsLst>
            <a:lin ang="2700000" scaled="1"/>
          </a:gradFill>
          <a:ln w="50800">
            <a:solidFill>
              <a:srgbClr val="44988C"/>
            </a:solidFill>
            <a:round/>
          </a:ln>
          <a:effectLst>
            <a:outerShdw dist="107763" dir="2700000" algn="ctr" rotWithShape="0">
              <a:srgbClr val="C0C0C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61445" name="组合 490"/>
          <p:cNvGrpSpPr/>
          <p:nvPr/>
        </p:nvGrpSpPr>
        <p:grpSpPr>
          <a:xfrm rot="953047" flipH="1">
            <a:off x="827088" y="1574800"/>
            <a:ext cx="796925" cy="1087438"/>
            <a:chOff x="979488" y="1433484"/>
            <a:chExt cx="796925" cy="1087437"/>
          </a:xfrm>
        </p:grpSpPr>
        <p:sp>
          <p:nvSpPr>
            <p:cNvPr id="61446" name="Freeform 258"/>
            <p:cNvSpPr/>
            <p:nvPr/>
          </p:nvSpPr>
          <p:spPr>
            <a:xfrm>
              <a:off x="1274763" y="1858934"/>
              <a:ext cx="500063" cy="660400"/>
            </a:xfrm>
            <a:custGeom>
              <a:avLst/>
              <a:gdLst/>
              <a:ahLst/>
              <a:cxnLst>
                <a:cxn ang="0">
                  <a:pos x="524193019" y="877014515"/>
                </a:cxn>
                <a:cxn ang="0">
                  <a:pos x="531754287" y="864414531"/>
                </a:cxn>
                <a:cxn ang="0">
                  <a:pos x="536794602" y="846772648"/>
                </a:cxn>
                <a:cxn ang="0">
                  <a:pos x="685483118" y="824091844"/>
                </a:cxn>
                <a:cxn ang="0">
                  <a:pos x="698084701" y="617437505"/>
                </a:cxn>
                <a:cxn ang="0">
                  <a:pos x="700604065" y="589716588"/>
                </a:cxn>
                <a:cxn ang="0">
                  <a:pos x="700604065" y="559474722"/>
                </a:cxn>
                <a:cxn ang="0">
                  <a:pos x="700604065" y="529232856"/>
                </a:cxn>
                <a:cxn ang="0">
                  <a:pos x="700604065" y="506552250"/>
                </a:cxn>
                <a:cxn ang="0">
                  <a:pos x="698084701" y="483870056"/>
                </a:cxn>
                <a:cxn ang="0">
                  <a:pos x="698084701" y="473789434"/>
                </a:cxn>
                <a:cxn ang="0">
                  <a:pos x="695563749" y="463708812"/>
                </a:cxn>
                <a:cxn ang="0">
                  <a:pos x="695563749" y="458668501"/>
                </a:cxn>
                <a:cxn ang="0">
                  <a:pos x="783770066" y="403224981"/>
                </a:cxn>
                <a:cxn ang="0">
                  <a:pos x="602318705" y="254536600"/>
                </a:cxn>
                <a:cxn ang="0">
                  <a:pos x="564515544" y="211693162"/>
                </a:cxn>
                <a:cxn ang="0">
                  <a:pos x="516633340" y="176410935"/>
                </a:cxn>
                <a:cxn ang="0">
                  <a:pos x="352822190" y="0"/>
                </a:cxn>
                <a:cxn ang="0">
                  <a:pos x="272177141" y="176410935"/>
                </a:cxn>
                <a:cxn ang="0">
                  <a:pos x="262096510" y="181451246"/>
                </a:cxn>
                <a:cxn ang="0">
                  <a:pos x="252015879" y="191531868"/>
                </a:cxn>
                <a:cxn ang="0">
                  <a:pos x="153730469" y="110886892"/>
                </a:cxn>
                <a:cxn ang="0">
                  <a:pos x="0" y="335181576"/>
                </a:cxn>
                <a:cxn ang="0">
                  <a:pos x="88206341" y="443547568"/>
                </a:cxn>
                <a:cxn ang="0">
                  <a:pos x="88206341" y="473789434"/>
                </a:cxn>
                <a:cxn ang="0">
                  <a:pos x="88206341" y="506552250"/>
                </a:cxn>
                <a:cxn ang="0">
                  <a:pos x="88206341" y="529232856"/>
                </a:cxn>
                <a:cxn ang="0">
                  <a:pos x="88206341" y="549394100"/>
                </a:cxn>
                <a:cxn ang="0">
                  <a:pos x="90725705" y="567034395"/>
                </a:cxn>
                <a:cxn ang="0">
                  <a:pos x="90725705" y="574595655"/>
                </a:cxn>
                <a:cxn ang="0">
                  <a:pos x="93246657" y="582155328"/>
                </a:cxn>
                <a:cxn ang="0">
                  <a:pos x="93246657" y="589716588"/>
                </a:cxn>
                <a:cxn ang="0">
                  <a:pos x="173891731" y="773688734"/>
                </a:cxn>
                <a:cxn ang="0">
                  <a:pos x="211693354" y="819051533"/>
                </a:cxn>
                <a:cxn ang="0">
                  <a:pos x="254536830" y="854333909"/>
                </a:cxn>
                <a:cxn ang="0">
                  <a:pos x="287298088" y="1015623861"/>
                </a:cxn>
                <a:cxn ang="0">
                  <a:pos x="435988290" y="942538558"/>
                </a:cxn>
                <a:cxn ang="0">
                  <a:pos x="471270500" y="672882513"/>
                </a:cxn>
                <a:cxn ang="0">
                  <a:pos x="458668917" y="677922825"/>
                </a:cxn>
                <a:cxn ang="0">
                  <a:pos x="441028606" y="672882513"/>
                </a:cxn>
                <a:cxn ang="0">
                  <a:pos x="360383457" y="624998765"/>
                </a:cxn>
                <a:cxn ang="0">
                  <a:pos x="304939986" y="529232856"/>
                </a:cxn>
                <a:cxn ang="0">
                  <a:pos x="289819039" y="441028207"/>
                </a:cxn>
                <a:cxn ang="0">
                  <a:pos x="294859355" y="408265292"/>
                </a:cxn>
                <a:cxn ang="0">
                  <a:pos x="299899670" y="378023426"/>
                </a:cxn>
                <a:cxn ang="0">
                  <a:pos x="317539981" y="365423442"/>
                </a:cxn>
                <a:cxn ang="0">
                  <a:pos x="330141564" y="365423442"/>
                </a:cxn>
                <a:cxn ang="0">
                  <a:pos x="347781875" y="370463753"/>
                </a:cxn>
                <a:cxn ang="0">
                  <a:pos x="428427023" y="418346013"/>
                </a:cxn>
                <a:cxn ang="0">
                  <a:pos x="483870495" y="509071612"/>
                </a:cxn>
                <a:cxn ang="0">
                  <a:pos x="498991441" y="599797210"/>
                </a:cxn>
                <a:cxn ang="0">
                  <a:pos x="493951126" y="635079387"/>
                </a:cxn>
                <a:cxn ang="0">
                  <a:pos x="483870495" y="665321253"/>
                </a:cxn>
              </a:cxnLst>
              <a:pathLst>
                <a:path w="315" h="416">
                  <a:moveTo>
                    <a:pt x="173" y="374"/>
                  </a:moveTo>
                  <a:lnTo>
                    <a:pt x="207" y="349"/>
                  </a:lnTo>
                  <a:lnTo>
                    <a:pt x="208" y="348"/>
                  </a:lnTo>
                  <a:lnTo>
                    <a:pt x="209" y="347"/>
                  </a:lnTo>
                  <a:lnTo>
                    <a:pt x="209" y="344"/>
                  </a:lnTo>
                  <a:lnTo>
                    <a:pt x="211" y="343"/>
                  </a:lnTo>
                  <a:lnTo>
                    <a:pt x="212" y="340"/>
                  </a:lnTo>
                  <a:lnTo>
                    <a:pt x="213" y="338"/>
                  </a:lnTo>
                  <a:lnTo>
                    <a:pt x="213" y="336"/>
                  </a:lnTo>
                  <a:lnTo>
                    <a:pt x="214" y="335"/>
                  </a:lnTo>
                  <a:lnTo>
                    <a:pt x="252" y="370"/>
                  </a:lnTo>
                  <a:lnTo>
                    <a:pt x="272" y="327"/>
                  </a:lnTo>
                  <a:lnTo>
                    <a:pt x="286" y="340"/>
                  </a:lnTo>
                  <a:lnTo>
                    <a:pt x="314" y="279"/>
                  </a:lnTo>
                  <a:lnTo>
                    <a:pt x="277" y="245"/>
                  </a:lnTo>
                  <a:lnTo>
                    <a:pt x="277" y="241"/>
                  </a:lnTo>
                  <a:lnTo>
                    <a:pt x="277" y="238"/>
                  </a:lnTo>
                  <a:lnTo>
                    <a:pt x="278" y="234"/>
                  </a:lnTo>
                  <a:lnTo>
                    <a:pt x="278" y="230"/>
                  </a:lnTo>
                  <a:lnTo>
                    <a:pt x="278" y="226"/>
                  </a:lnTo>
                  <a:lnTo>
                    <a:pt x="278" y="222"/>
                  </a:lnTo>
                  <a:lnTo>
                    <a:pt x="278" y="217"/>
                  </a:lnTo>
                  <a:lnTo>
                    <a:pt x="278" y="213"/>
                  </a:lnTo>
                  <a:lnTo>
                    <a:pt x="278" y="210"/>
                  </a:lnTo>
                  <a:lnTo>
                    <a:pt x="278" y="208"/>
                  </a:lnTo>
                  <a:lnTo>
                    <a:pt x="278" y="204"/>
                  </a:lnTo>
                  <a:lnTo>
                    <a:pt x="278" y="201"/>
                  </a:lnTo>
                  <a:lnTo>
                    <a:pt x="278" y="199"/>
                  </a:lnTo>
                  <a:lnTo>
                    <a:pt x="277" y="195"/>
                  </a:lnTo>
                  <a:lnTo>
                    <a:pt x="277" y="192"/>
                  </a:lnTo>
                  <a:lnTo>
                    <a:pt x="277" y="189"/>
                  </a:lnTo>
                  <a:lnTo>
                    <a:pt x="277" y="188"/>
                  </a:lnTo>
                  <a:lnTo>
                    <a:pt x="276" y="187"/>
                  </a:lnTo>
                  <a:lnTo>
                    <a:pt x="276" y="186"/>
                  </a:lnTo>
                  <a:lnTo>
                    <a:pt x="276" y="184"/>
                  </a:lnTo>
                  <a:lnTo>
                    <a:pt x="276" y="183"/>
                  </a:lnTo>
                  <a:lnTo>
                    <a:pt x="276" y="182"/>
                  </a:lnTo>
                  <a:lnTo>
                    <a:pt x="276" y="180"/>
                  </a:lnTo>
                  <a:lnTo>
                    <a:pt x="274" y="179"/>
                  </a:lnTo>
                  <a:lnTo>
                    <a:pt x="311" y="160"/>
                  </a:lnTo>
                  <a:lnTo>
                    <a:pt x="280" y="88"/>
                  </a:lnTo>
                  <a:lnTo>
                    <a:pt x="244" y="107"/>
                  </a:lnTo>
                  <a:lnTo>
                    <a:pt x="239" y="101"/>
                  </a:lnTo>
                  <a:lnTo>
                    <a:pt x="234" y="94"/>
                  </a:lnTo>
                  <a:lnTo>
                    <a:pt x="229" y="89"/>
                  </a:lnTo>
                  <a:lnTo>
                    <a:pt x="224" y="84"/>
                  </a:lnTo>
                  <a:lnTo>
                    <a:pt x="217" y="79"/>
                  </a:lnTo>
                  <a:lnTo>
                    <a:pt x="212" y="74"/>
                  </a:lnTo>
                  <a:lnTo>
                    <a:pt x="205" y="70"/>
                  </a:lnTo>
                  <a:lnTo>
                    <a:pt x="200" y="66"/>
                  </a:lnTo>
                  <a:lnTo>
                    <a:pt x="199" y="11"/>
                  </a:lnTo>
                  <a:lnTo>
                    <a:pt x="140" y="0"/>
                  </a:lnTo>
                  <a:lnTo>
                    <a:pt x="140" y="36"/>
                  </a:lnTo>
                  <a:lnTo>
                    <a:pt x="106" y="29"/>
                  </a:lnTo>
                  <a:lnTo>
                    <a:pt x="108" y="70"/>
                  </a:lnTo>
                  <a:lnTo>
                    <a:pt x="106" y="71"/>
                  </a:lnTo>
                  <a:lnTo>
                    <a:pt x="105" y="72"/>
                  </a:lnTo>
                  <a:lnTo>
                    <a:pt x="104" y="72"/>
                  </a:lnTo>
                  <a:lnTo>
                    <a:pt x="102" y="74"/>
                  </a:lnTo>
                  <a:lnTo>
                    <a:pt x="101" y="75"/>
                  </a:lnTo>
                  <a:lnTo>
                    <a:pt x="100" y="76"/>
                  </a:lnTo>
                  <a:lnTo>
                    <a:pt x="99" y="78"/>
                  </a:lnTo>
                  <a:lnTo>
                    <a:pt x="99" y="79"/>
                  </a:lnTo>
                  <a:lnTo>
                    <a:pt x="61" y="44"/>
                  </a:lnTo>
                  <a:lnTo>
                    <a:pt x="41" y="87"/>
                  </a:lnTo>
                  <a:lnTo>
                    <a:pt x="27" y="74"/>
                  </a:lnTo>
                  <a:lnTo>
                    <a:pt x="0" y="133"/>
                  </a:lnTo>
                  <a:lnTo>
                    <a:pt x="36" y="169"/>
                  </a:lnTo>
                  <a:lnTo>
                    <a:pt x="36" y="173"/>
                  </a:lnTo>
                  <a:lnTo>
                    <a:pt x="35" y="176"/>
                  </a:lnTo>
                  <a:lnTo>
                    <a:pt x="35" y="180"/>
                  </a:lnTo>
                  <a:lnTo>
                    <a:pt x="35" y="184"/>
                  </a:lnTo>
                  <a:lnTo>
                    <a:pt x="35" y="188"/>
                  </a:lnTo>
                  <a:lnTo>
                    <a:pt x="35" y="192"/>
                  </a:lnTo>
                  <a:lnTo>
                    <a:pt x="33" y="196"/>
                  </a:lnTo>
                  <a:lnTo>
                    <a:pt x="35" y="201"/>
                  </a:lnTo>
                  <a:lnTo>
                    <a:pt x="35" y="204"/>
                  </a:lnTo>
                  <a:lnTo>
                    <a:pt x="35" y="206"/>
                  </a:lnTo>
                  <a:lnTo>
                    <a:pt x="35" y="210"/>
                  </a:lnTo>
                  <a:lnTo>
                    <a:pt x="35" y="213"/>
                  </a:lnTo>
                  <a:lnTo>
                    <a:pt x="35" y="215"/>
                  </a:lnTo>
                  <a:lnTo>
                    <a:pt x="35" y="218"/>
                  </a:lnTo>
                  <a:lnTo>
                    <a:pt x="36" y="222"/>
                  </a:lnTo>
                  <a:lnTo>
                    <a:pt x="36" y="225"/>
                  </a:lnTo>
                  <a:lnTo>
                    <a:pt x="36" y="226"/>
                  </a:lnTo>
                  <a:lnTo>
                    <a:pt x="36" y="227"/>
                  </a:lnTo>
                  <a:lnTo>
                    <a:pt x="36" y="228"/>
                  </a:lnTo>
                  <a:lnTo>
                    <a:pt x="37" y="228"/>
                  </a:lnTo>
                  <a:lnTo>
                    <a:pt x="37" y="230"/>
                  </a:lnTo>
                  <a:lnTo>
                    <a:pt x="37" y="231"/>
                  </a:lnTo>
                  <a:lnTo>
                    <a:pt x="37" y="232"/>
                  </a:lnTo>
                  <a:lnTo>
                    <a:pt x="37" y="234"/>
                  </a:lnTo>
                  <a:lnTo>
                    <a:pt x="2" y="254"/>
                  </a:lnTo>
                  <a:lnTo>
                    <a:pt x="33" y="326"/>
                  </a:lnTo>
                  <a:lnTo>
                    <a:pt x="69" y="307"/>
                  </a:lnTo>
                  <a:lnTo>
                    <a:pt x="74" y="313"/>
                  </a:lnTo>
                  <a:lnTo>
                    <a:pt x="79" y="318"/>
                  </a:lnTo>
                  <a:lnTo>
                    <a:pt x="84" y="325"/>
                  </a:lnTo>
                  <a:lnTo>
                    <a:pt x="89" y="330"/>
                  </a:lnTo>
                  <a:lnTo>
                    <a:pt x="95" y="335"/>
                  </a:lnTo>
                  <a:lnTo>
                    <a:pt x="101" y="339"/>
                  </a:lnTo>
                  <a:lnTo>
                    <a:pt x="108" y="344"/>
                  </a:lnTo>
                  <a:lnTo>
                    <a:pt x="113" y="348"/>
                  </a:lnTo>
                  <a:lnTo>
                    <a:pt x="114" y="403"/>
                  </a:lnTo>
                  <a:lnTo>
                    <a:pt x="173" y="415"/>
                  </a:lnTo>
                  <a:lnTo>
                    <a:pt x="173" y="377"/>
                  </a:lnTo>
                  <a:lnTo>
                    <a:pt x="173" y="374"/>
                  </a:lnTo>
                  <a:lnTo>
                    <a:pt x="191" y="267"/>
                  </a:lnTo>
                  <a:lnTo>
                    <a:pt x="190" y="267"/>
                  </a:lnTo>
                  <a:lnTo>
                    <a:pt x="187" y="267"/>
                  </a:lnTo>
                  <a:lnTo>
                    <a:pt x="186" y="269"/>
                  </a:lnTo>
                  <a:lnTo>
                    <a:pt x="183" y="269"/>
                  </a:lnTo>
                  <a:lnTo>
                    <a:pt x="182" y="269"/>
                  </a:lnTo>
                  <a:lnTo>
                    <a:pt x="179" y="267"/>
                  </a:lnTo>
                  <a:lnTo>
                    <a:pt x="177" y="267"/>
                  </a:lnTo>
                  <a:lnTo>
                    <a:pt x="175" y="267"/>
                  </a:lnTo>
                  <a:lnTo>
                    <a:pt x="164" y="264"/>
                  </a:lnTo>
                  <a:lnTo>
                    <a:pt x="152" y="257"/>
                  </a:lnTo>
                  <a:lnTo>
                    <a:pt x="143" y="248"/>
                  </a:lnTo>
                  <a:lnTo>
                    <a:pt x="134" y="238"/>
                  </a:lnTo>
                  <a:lnTo>
                    <a:pt x="126" y="225"/>
                  </a:lnTo>
                  <a:lnTo>
                    <a:pt x="121" y="210"/>
                  </a:lnTo>
                  <a:lnTo>
                    <a:pt x="117" y="196"/>
                  </a:lnTo>
                  <a:lnTo>
                    <a:pt x="115" y="180"/>
                  </a:lnTo>
                  <a:lnTo>
                    <a:pt x="115" y="175"/>
                  </a:lnTo>
                  <a:lnTo>
                    <a:pt x="115" y="171"/>
                  </a:lnTo>
                  <a:lnTo>
                    <a:pt x="115" y="166"/>
                  </a:lnTo>
                  <a:lnTo>
                    <a:pt x="117" y="162"/>
                  </a:lnTo>
                  <a:lnTo>
                    <a:pt x="118" y="158"/>
                  </a:lnTo>
                  <a:lnTo>
                    <a:pt x="118" y="154"/>
                  </a:lnTo>
                  <a:lnTo>
                    <a:pt x="119" y="150"/>
                  </a:lnTo>
                  <a:lnTo>
                    <a:pt x="122" y="147"/>
                  </a:lnTo>
                  <a:lnTo>
                    <a:pt x="123" y="147"/>
                  </a:lnTo>
                  <a:lnTo>
                    <a:pt x="126" y="145"/>
                  </a:lnTo>
                  <a:lnTo>
                    <a:pt x="127" y="145"/>
                  </a:lnTo>
                  <a:lnTo>
                    <a:pt x="130" y="145"/>
                  </a:lnTo>
                  <a:lnTo>
                    <a:pt x="131" y="145"/>
                  </a:lnTo>
                  <a:lnTo>
                    <a:pt x="134" y="145"/>
                  </a:lnTo>
                  <a:lnTo>
                    <a:pt x="136" y="147"/>
                  </a:lnTo>
                  <a:lnTo>
                    <a:pt x="138" y="147"/>
                  </a:lnTo>
                  <a:lnTo>
                    <a:pt x="149" y="150"/>
                  </a:lnTo>
                  <a:lnTo>
                    <a:pt x="161" y="157"/>
                  </a:lnTo>
                  <a:lnTo>
                    <a:pt x="170" y="166"/>
                  </a:lnTo>
                  <a:lnTo>
                    <a:pt x="179" y="176"/>
                  </a:lnTo>
                  <a:lnTo>
                    <a:pt x="187" y="189"/>
                  </a:lnTo>
                  <a:lnTo>
                    <a:pt x="192" y="202"/>
                  </a:lnTo>
                  <a:lnTo>
                    <a:pt x="196" y="218"/>
                  </a:lnTo>
                  <a:lnTo>
                    <a:pt x="198" y="234"/>
                  </a:lnTo>
                  <a:lnTo>
                    <a:pt x="198" y="238"/>
                  </a:lnTo>
                  <a:lnTo>
                    <a:pt x="198" y="243"/>
                  </a:lnTo>
                  <a:lnTo>
                    <a:pt x="196" y="247"/>
                  </a:lnTo>
                  <a:lnTo>
                    <a:pt x="196" y="252"/>
                  </a:lnTo>
                  <a:lnTo>
                    <a:pt x="195" y="256"/>
                  </a:lnTo>
                  <a:lnTo>
                    <a:pt x="194" y="260"/>
                  </a:lnTo>
                  <a:lnTo>
                    <a:pt x="192" y="264"/>
                  </a:lnTo>
                  <a:lnTo>
                    <a:pt x="191" y="267"/>
                  </a:lnTo>
                  <a:lnTo>
                    <a:pt x="173" y="374"/>
                  </a:lnTo>
                </a:path>
              </a:pathLst>
            </a:custGeom>
            <a:solidFill>
              <a:srgbClr val="FFCC00"/>
            </a:solidFill>
            <a:ln w="9525">
              <a:noFill/>
            </a:ln>
          </p:spPr>
          <p:txBody>
            <a:bodyPr/>
            <a:p>
              <a:endParaRPr lang="zh-CN" altLang="en-US"/>
            </a:p>
          </p:txBody>
        </p:sp>
        <p:sp>
          <p:nvSpPr>
            <p:cNvPr id="61447" name="Freeform 259"/>
            <p:cNvSpPr/>
            <p:nvPr/>
          </p:nvSpPr>
          <p:spPr>
            <a:xfrm>
              <a:off x="1606551" y="1995459"/>
              <a:ext cx="109538" cy="85725"/>
            </a:xfrm>
            <a:custGeom>
              <a:avLst/>
              <a:gdLst/>
              <a:ahLst/>
              <a:cxnLst>
                <a:cxn ang="0">
                  <a:pos x="93246984" y="83165951"/>
                </a:cxn>
                <a:cxn ang="0">
                  <a:pos x="171371381" y="0"/>
                </a:cxn>
                <a:cxn ang="0">
                  <a:pos x="75605024" y="47883761"/>
                </a:cxn>
                <a:cxn ang="0">
                  <a:pos x="0" y="133569087"/>
                </a:cxn>
                <a:cxn ang="0">
                  <a:pos x="93246984" y="83165951"/>
                </a:cxn>
              </a:cxnLst>
              <a:pathLst>
                <a:path w="69" h="54">
                  <a:moveTo>
                    <a:pt x="37" y="33"/>
                  </a:moveTo>
                  <a:lnTo>
                    <a:pt x="68" y="0"/>
                  </a:lnTo>
                  <a:lnTo>
                    <a:pt x="30" y="19"/>
                  </a:lnTo>
                  <a:lnTo>
                    <a:pt x="0" y="53"/>
                  </a:lnTo>
                  <a:lnTo>
                    <a:pt x="37" y="33"/>
                  </a:lnTo>
                </a:path>
              </a:pathLst>
            </a:custGeom>
            <a:solidFill>
              <a:srgbClr val="FFFF99"/>
            </a:solidFill>
            <a:ln w="9525">
              <a:noFill/>
            </a:ln>
          </p:spPr>
          <p:txBody>
            <a:bodyPr/>
            <a:p>
              <a:endParaRPr lang="zh-CN" altLang="en-US"/>
            </a:p>
          </p:txBody>
        </p:sp>
        <p:sp>
          <p:nvSpPr>
            <p:cNvPr id="61448" name="Freeform 260"/>
            <p:cNvSpPr/>
            <p:nvPr/>
          </p:nvSpPr>
          <p:spPr>
            <a:xfrm>
              <a:off x="1322388" y="1924021"/>
              <a:ext cx="103188" cy="111125"/>
            </a:xfrm>
            <a:custGeom>
              <a:avLst/>
              <a:gdLst/>
              <a:ahLst/>
              <a:cxnLst>
                <a:cxn ang="0">
                  <a:pos x="0" y="88206249"/>
                </a:cxn>
                <a:cxn ang="0">
                  <a:pos x="70564709" y="0"/>
                </a:cxn>
                <a:cxn ang="0">
                  <a:pos x="161290755" y="88206249"/>
                </a:cxn>
                <a:cxn ang="0">
                  <a:pos x="85685712" y="173891549"/>
                </a:cxn>
                <a:cxn ang="0">
                  <a:pos x="0" y="88206249"/>
                </a:cxn>
              </a:cxnLst>
              <a:pathLst>
                <a:path w="65" h="70">
                  <a:moveTo>
                    <a:pt x="0" y="35"/>
                  </a:moveTo>
                  <a:lnTo>
                    <a:pt x="28" y="0"/>
                  </a:lnTo>
                  <a:lnTo>
                    <a:pt x="64" y="35"/>
                  </a:lnTo>
                  <a:lnTo>
                    <a:pt x="34" y="69"/>
                  </a:lnTo>
                  <a:lnTo>
                    <a:pt x="0" y="35"/>
                  </a:lnTo>
                </a:path>
              </a:pathLst>
            </a:custGeom>
            <a:solidFill>
              <a:srgbClr val="FFFF99"/>
            </a:solidFill>
            <a:ln w="9525">
              <a:noFill/>
            </a:ln>
          </p:spPr>
          <p:txBody>
            <a:bodyPr/>
            <a:p>
              <a:endParaRPr lang="zh-CN" altLang="en-US"/>
            </a:p>
          </p:txBody>
        </p:sp>
        <p:sp>
          <p:nvSpPr>
            <p:cNvPr id="61449" name="Freeform 261"/>
            <p:cNvSpPr/>
            <p:nvPr/>
          </p:nvSpPr>
          <p:spPr>
            <a:xfrm>
              <a:off x="1663701" y="1997046"/>
              <a:ext cx="106363" cy="166687"/>
            </a:xfrm>
            <a:custGeom>
              <a:avLst/>
              <a:gdLst/>
              <a:ahLst/>
              <a:cxnLst>
                <a:cxn ang="0">
                  <a:pos x="2520961" y="80644759"/>
                </a:cxn>
                <a:cxn ang="0">
                  <a:pos x="27722643" y="20161190"/>
                </a:cxn>
                <a:cxn ang="0">
                  <a:pos x="83166328" y="0"/>
                </a:cxn>
                <a:cxn ang="0">
                  <a:pos x="166331068" y="173889465"/>
                </a:cxn>
                <a:cxn ang="0">
                  <a:pos x="68045326" y="262095487"/>
                </a:cxn>
                <a:cxn ang="0">
                  <a:pos x="0" y="186490999"/>
                </a:cxn>
                <a:cxn ang="0">
                  <a:pos x="2520961" y="80644759"/>
                </a:cxn>
              </a:cxnLst>
              <a:pathLst>
                <a:path w="67" h="105">
                  <a:moveTo>
                    <a:pt x="1" y="32"/>
                  </a:moveTo>
                  <a:lnTo>
                    <a:pt x="11" y="8"/>
                  </a:lnTo>
                  <a:lnTo>
                    <a:pt x="33" y="0"/>
                  </a:lnTo>
                  <a:lnTo>
                    <a:pt x="66" y="69"/>
                  </a:lnTo>
                  <a:lnTo>
                    <a:pt x="27" y="104"/>
                  </a:lnTo>
                  <a:lnTo>
                    <a:pt x="0" y="74"/>
                  </a:lnTo>
                  <a:lnTo>
                    <a:pt x="1" y="32"/>
                  </a:lnTo>
                </a:path>
              </a:pathLst>
            </a:custGeom>
            <a:solidFill>
              <a:srgbClr val="FFCC99"/>
            </a:solidFill>
            <a:ln w="9525">
              <a:noFill/>
            </a:ln>
          </p:spPr>
          <p:txBody>
            <a:bodyPr/>
            <a:p>
              <a:endParaRPr lang="zh-CN" altLang="en-US"/>
            </a:p>
          </p:txBody>
        </p:sp>
        <p:sp>
          <p:nvSpPr>
            <p:cNvPr id="61450" name="Freeform 262"/>
            <p:cNvSpPr/>
            <p:nvPr/>
          </p:nvSpPr>
          <p:spPr>
            <a:xfrm>
              <a:off x="1504951" y="2343121"/>
              <a:ext cx="117475" cy="173037"/>
            </a:xfrm>
            <a:custGeom>
              <a:avLst/>
              <a:gdLst/>
              <a:ahLst/>
              <a:cxnLst>
                <a:cxn ang="0">
                  <a:pos x="0" y="83164124"/>
                </a:cxn>
                <a:cxn ang="0">
                  <a:pos x="183972174" y="0"/>
                </a:cxn>
                <a:cxn ang="0">
                  <a:pos x="148688413" y="186491021"/>
                </a:cxn>
                <a:cxn ang="0">
                  <a:pos x="73083732" y="272176112"/>
                </a:cxn>
                <a:cxn ang="0">
                  <a:pos x="0" y="83164124"/>
                </a:cxn>
              </a:cxnLst>
              <a:pathLst>
                <a:path w="74" h="109">
                  <a:moveTo>
                    <a:pt x="0" y="33"/>
                  </a:moveTo>
                  <a:lnTo>
                    <a:pt x="73" y="0"/>
                  </a:lnTo>
                  <a:lnTo>
                    <a:pt x="59" y="74"/>
                  </a:lnTo>
                  <a:lnTo>
                    <a:pt x="29" y="108"/>
                  </a:lnTo>
                  <a:lnTo>
                    <a:pt x="0" y="33"/>
                  </a:lnTo>
                </a:path>
              </a:pathLst>
            </a:custGeom>
            <a:solidFill>
              <a:srgbClr val="996633"/>
            </a:solidFill>
            <a:ln w="9525">
              <a:noFill/>
            </a:ln>
          </p:spPr>
          <p:txBody>
            <a:bodyPr/>
            <a:p>
              <a:endParaRPr lang="zh-CN" altLang="en-US"/>
            </a:p>
          </p:txBody>
        </p:sp>
        <p:sp>
          <p:nvSpPr>
            <p:cNvPr id="61451" name="Freeform 263"/>
            <p:cNvSpPr/>
            <p:nvPr/>
          </p:nvSpPr>
          <p:spPr>
            <a:xfrm>
              <a:off x="984251" y="1436659"/>
              <a:ext cx="498475" cy="660400"/>
            </a:xfrm>
            <a:custGeom>
              <a:avLst/>
              <a:gdLst/>
              <a:ahLst/>
              <a:cxnLst>
                <a:cxn ang="0">
                  <a:pos x="521671546" y="877014515"/>
                </a:cxn>
                <a:cxn ang="0">
                  <a:pos x="529232805" y="861893581"/>
                </a:cxn>
                <a:cxn ang="0">
                  <a:pos x="534273116" y="846772648"/>
                </a:cxn>
                <a:cxn ang="0">
                  <a:pos x="682963070" y="824091844"/>
                </a:cxn>
                <a:cxn ang="0">
                  <a:pos x="693043692" y="617437505"/>
                </a:cxn>
                <a:cxn ang="0">
                  <a:pos x="698084002" y="589716588"/>
                </a:cxn>
                <a:cxn ang="0">
                  <a:pos x="698084002" y="559474722"/>
                </a:cxn>
                <a:cxn ang="0">
                  <a:pos x="698084002" y="529232856"/>
                </a:cxn>
                <a:cxn ang="0">
                  <a:pos x="698084002" y="506552250"/>
                </a:cxn>
                <a:cxn ang="0">
                  <a:pos x="695563053" y="483870056"/>
                </a:cxn>
                <a:cxn ang="0">
                  <a:pos x="693043692" y="473789434"/>
                </a:cxn>
                <a:cxn ang="0">
                  <a:pos x="693043692" y="463708812"/>
                </a:cxn>
                <a:cxn ang="0">
                  <a:pos x="693043692" y="458668501"/>
                </a:cxn>
                <a:cxn ang="0">
                  <a:pos x="781248332" y="403224981"/>
                </a:cxn>
                <a:cxn ang="0">
                  <a:pos x="599797153" y="254536600"/>
                </a:cxn>
                <a:cxn ang="0">
                  <a:pos x="561994030" y="211693162"/>
                </a:cxn>
                <a:cxn ang="0">
                  <a:pos x="516631235" y="176410935"/>
                </a:cxn>
                <a:cxn ang="0">
                  <a:pos x="352821837" y="0"/>
                </a:cxn>
                <a:cxn ang="0">
                  <a:pos x="267136558" y="176410935"/>
                </a:cxn>
                <a:cxn ang="0">
                  <a:pos x="259575298" y="181451246"/>
                </a:cxn>
                <a:cxn ang="0">
                  <a:pos x="252015626" y="191531868"/>
                </a:cxn>
                <a:cxn ang="0">
                  <a:pos x="153728727" y="110886892"/>
                </a:cxn>
                <a:cxn ang="0">
                  <a:pos x="0" y="335181576"/>
                </a:cxn>
                <a:cxn ang="0">
                  <a:pos x="88206253" y="443547568"/>
                </a:cxn>
                <a:cxn ang="0">
                  <a:pos x="83165942" y="473789434"/>
                </a:cxn>
                <a:cxn ang="0">
                  <a:pos x="83165942" y="504031301"/>
                </a:cxn>
                <a:cxn ang="0">
                  <a:pos x="88206253" y="526711906"/>
                </a:cxn>
                <a:cxn ang="0">
                  <a:pos x="88206253" y="549394100"/>
                </a:cxn>
                <a:cxn ang="0">
                  <a:pos x="90725615" y="567034395"/>
                </a:cxn>
                <a:cxn ang="0">
                  <a:pos x="90725615" y="574595655"/>
                </a:cxn>
                <a:cxn ang="0">
                  <a:pos x="93246564" y="582155328"/>
                </a:cxn>
                <a:cxn ang="0">
                  <a:pos x="93246564" y="589716588"/>
                </a:cxn>
                <a:cxn ang="0">
                  <a:pos x="171370608" y="768648423"/>
                </a:cxn>
                <a:cxn ang="0">
                  <a:pos x="209172193" y="819051533"/>
                </a:cxn>
                <a:cxn ang="0">
                  <a:pos x="254534988" y="854333909"/>
                </a:cxn>
                <a:cxn ang="0">
                  <a:pos x="287297800" y="1015623861"/>
                </a:cxn>
                <a:cxn ang="0">
                  <a:pos x="430945956" y="942538558"/>
                </a:cxn>
                <a:cxn ang="0">
                  <a:pos x="471268440" y="672882513"/>
                </a:cxn>
                <a:cxn ang="0">
                  <a:pos x="453628147" y="672882513"/>
                </a:cxn>
                <a:cxn ang="0">
                  <a:pos x="438507215" y="672882513"/>
                </a:cxn>
                <a:cxn ang="0">
                  <a:pos x="355342786" y="624998765"/>
                </a:cxn>
                <a:cxn ang="0">
                  <a:pos x="302418732" y="529232856"/>
                </a:cxn>
                <a:cxn ang="0">
                  <a:pos x="289817162" y="441028207"/>
                </a:cxn>
                <a:cxn ang="0">
                  <a:pos x="292338111" y="408265292"/>
                </a:cxn>
                <a:cxn ang="0">
                  <a:pos x="299897783" y="378023426"/>
                </a:cxn>
                <a:cxn ang="0">
                  <a:pos x="312499353" y="365423442"/>
                </a:cxn>
                <a:cxn ang="0">
                  <a:pos x="330141233" y="365423442"/>
                </a:cxn>
                <a:cxn ang="0">
                  <a:pos x="345262165" y="370463753"/>
                </a:cxn>
                <a:cxn ang="0">
                  <a:pos x="428426594" y="418346013"/>
                </a:cxn>
                <a:cxn ang="0">
                  <a:pos x="483870010" y="509071612"/>
                </a:cxn>
                <a:cxn ang="0">
                  <a:pos x="496469993" y="599797210"/>
                </a:cxn>
                <a:cxn ang="0">
                  <a:pos x="493950631" y="635079387"/>
                </a:cxn>
                <a:cxn ang="0">
                  <a:pos x="483870010" y="665321253"/>
                </a:cxn>
              </a:cxnLst>
              <a:pathLst>
                <a:path w="314" h="416">
                  <a:moveTo>
                    <a:pt x="171" y="374"/>
                  </a:moveTo>
                  <a:lnTo>
                    <a:pt x="206" y="349"/>
                  </a:lnTo>
                  <a:lnTo>
                    <a:pt x="207" y="348"/>
                  </a:lnTo>
                  <a:lnTo>
                    <a:pt x="207" y="347"/>
                  </a:lnTo>
                  <a:lnTo>
                    <a:pt x="209" y="344"/>
                  </a:lnTo>
                  <a:lnTo>
                    <a:pt x="210" y="342"/>
                  </a:lnTo>
                  <a:lnTo>
                    <a:pt x="211" y="340"/>
                  </a:lnTo>
                  <a:lnTo>
                    <a:pt x="212" y="338"/>
                  </a:lnTo>
                  <a:lnTo>
                    <a:pt x="212" y="336"/>
                  </a:lnTo>
                  <a:lnTo>
                    <a:pt x="214" y="335"/>
                  </a:lnTo>
                  <a:lnTo>
                    <a:pt x="251" y="370"/>
                  </a:lnTo>
                  <a:lnTo>
                    <a:pt x="271" y="327"/>
                  </a:lnTo>
                  <a:lnTo>
                    <a:pt x="284" y="340"/>
                  </a:lnTo>
                  <a:lnTo>
                    <a:pt x="313" y="279"/>
                  </a:lnTo>
                  <a:lnTo>
                    <a:pt x="275" y="245"/>
                  </a:lnTo>
                  <a:lnTo>
                    <a:pt x="276" y="241"/>
                  </a:lnTo>
                  <a:lnTo>
                    <a:pt x="276" y="238"/>
                  </a:lnTo>
                  <a:lnTo>
                    <a:pt x="277" y="234"/>
                  </a:lnTo>
                  <a:lnTo>
                    <a:pt x="277" y="230"/>
                  </a:lnTo>
                  <a:lnTo>
                    <a:pt x="277" y="226"/>
                  </a:lnTo>
                  <a:lnTo>
                    <a:pt x="277" y="222"/>
                  </a:lnTo>
                  <a:lnTo>
                    <a:pt x="277" y="217"/>
                  </a:lnTo>
                  <a:lnTo>
                    <a:pt x="277" y="213"/>
                  </a:lnTo>
                  <a:lnTo>
                    <a:pt x="277" y="210"/>
                  </a:lnTo>
                  <a:lnTo>
                    <a:pt x="277" y="206"/>
                  </a:lnTo>
                  <a:lnTo>
                    <a:pt x="277" y="204"/>
                  </a:lnTo>
                  <a:lnTo>
                    <a:pt x="277" y="201"/>
                  </a:lnTo>
                  <a:lnTo>
                    <a:pt x="276" y="199"/>
                  </a:lnTo>
                  <a:lnTo>
                    <a:pt x="276" y="195"/>
                  </a:lnTo>
                  <a:lnTo>
                    <a:pt x="276" y="192"/>
                  </a:lnTo>
                  <a:lnTo>
                    <a:pt x="276" y="189"/>
                  </a:lnTo>
                  <a:lnTo>
                    <a:pt x="275" y="188"/>
                  </a:lnTo>
                  <a:lnTo>
                    <a:pt x="275" y="187"/>
                  </a:lnTo>
                  <a:lnTo>
                    <a:pt x="275" y="186"/>
                  </a:lnTo>
                  <a:lnTo>
                    <a:pt x="275" y="184"/>
                  </a:lnTo>
                  <a:lnTo>
                    <a:pt x="275" y="183"/>
                  </a:lnTo>
                  <a:lnTo>
                    <a:pt x="275" y="182"/>
                  </a:lnTo>
                  <a:lnTo>
                    <a:pt x="274" y="180"/>
                  </a:lnTo>
                  <a:lnTo>
                    <a:pt x="274" y="179"/>
                  </a:lnTo>
                  <a:lnTo>
                    <a:pt x="310" y="160"/>
                  </a:lnTo>
                  <a:lnTo>
                    <a:pt x="279" y="88"/>
                  </a:lnTo>
                  <a:lnTo>
                    <a:pt x="244" y="107"/>
                  </a:lnTo>
                  <a:lnTo>
                    <a:pt x="238" y="101"/>
                  </a:lnTo>
                  <a:lnTo>
                    <a:pt x="233" y="94"/>
                  </a:lnTo>
                  <a:lnTo>
                    <a:pt x="228" y="89"/>
                  </a:lnTo>
                  <a:lnTo>
                    <a:pt x="223" y="84"/>
                  </a:lnTo>
                  <a:lnTo>
                    <a:pt x="216" y="79"/>
                  </a:lnTo>
                  <a:lnTo>
                    <a:pt x="211" y="74"/>
                  </a:lnTo>
                  <a:lnTo>
                    <a:pt x="205" y="70"/>
                  </a:lnTo>
                  <a:lnTo>
                    <a:pt x="198" y="66"/>
                  </a:lnTo>
                  <a:lnTo>
                    <a:pt x="197" y="11"/>
                  </a:lnTo>
                  <a:lnTo>
                    <a:pt x="140" y="0"/>
                  </a:lnTo>
                  <a:lnTo>
                    <a:pt x="140" y="36"/>
                  </a:lnTo>
                  <a:lnTo>
                    <a:pt x="106" y="29"/>
                  </a:lnTo>
                  <a:lnTo>
                    <a:pt x="106" y="70"/>
                  </a:lnTo>
                  <a:lnTo>
                    <a:pt x="105" y="71"/>
                  </a:lnTo>
                  <a:lnTo>
                    <a:pt x="103" y="72"/>
                  </a:lnTo>
                  <a:lnTo>
                    <a:pt x="102" y="74"/>
                  </a:lnTo>
                  <a:lnTo>
                    <a:pt x="101" y="75"/>
                  </a:lnTo>
                  <a:lnTo>
                    <a:pt x="100" y="76"/>
                  </a:lnTo>
                  <a:lnTo>
                    <a:pt x="98" y="78"/>
                  </a:lnTo>
                  <a:lnTo>
                    <a:pt x="97" y="79"/>
                  </a:lnTo>
                  <a:lnTo>
                    <a:pt x="61" y="44"/>
                  </a:lnTo>
                  <a:lnTo>
                    <a:pt x="41" y="87"/>
                  </a:lnTo>
                  <a:lnTo>
                    <a:pt x="27" y="74"/>
                  </a:lnTo>
                  <a:lnTo>
                    <a:pt x="0" y="133"/>
                  </a:lnTo>
                  <a:lnTo>
                    <a:pt x="36" y="169"/>
                  </a:lnTo>
                  <a:lnTo>
                    <a:pt x="36" y="173"/>
                  </a:lnTo>
                  <a:lnTo>
                    <a:pt x="35" y="176"/>
                  </a:lnTo>
                  <a:lnTo>
                    <a:pt x="35" y="180"/>
                  </a:lnTo>
                  <a:lnTo>
                    <a:pt x="35" y="184"/>
                  </a:lnTo>
                  <a:lnTo>
                    <a:pt x="33" y="188"/>
                  </a:lnTo>
                  <a:lnTo>
                    <a:pt x="33" y="192"/>
                  </a:lnTo>
                  <a:lnTo>
                    <a:pt x="33" y="196"/>
                  </a:lnTo>
                  <a:lnTo>
                    <a:pt x="33" y="200"/>
                  </a:lnTo>
                  <a:lnTo>
                    <a:pt x="33" y="204"/>
                  </a:lnTo>
                  <a:lnTo>
                    <a:pt x="35" y="206"/>
                  </a:lnTo>
                  <a:lnTo>
                    <a:pt x="35" y="209"/>
                  </a:lnTo>
                  <a:lnTo>
                    <a:pt x="35" y="213"/>
                  </a:lnTo>
                  <a:lnTo>
                    <a:pt x="35" y="215"/>
                  </a:lnTo>
                  <a:lnTo>
                    <a:pt x="35" y="218"/>
                  </a:lnTo>
                  <a:lnTo>
                    <a:pt x="36" y="222"/>
                  </a:lnTo>
                  <a:lnTo>
                    <a:pt x="36" y="225"/>
                  </a:lnTo>
                  <a:lnTo>
                    <a:pt x="36" y="226"/>
                  </a:lnTo>
                  <a:lnTo>
                    <a:pt x="36" y="227"/>
                  </a:lnTo>
                  <a:lnTo>
                    <a:pt x="36" y="228"/>
                  </a:lnTo>
                  <a:lnTo>
                    <a:pt x="37" y="228"/>
                  </a:lnTo>
                  <a:lnTo>
                    <a:pt x="37" y="230"/>
                  </a:lnTo>
                  <a:lnTo>
                    <a:pt x="37" y="231"/>
                  </a:lnTo>
                  <a:lnTo>
                    <a:pt x="37" y="232"/>
                  </a:lnTo>
                  <a:lnTo>
                    <a:pt x="37" y="234"/>
                  </a:lnTo>
                  <a:lnTo>
                    <a:pt x="2" y="254"/>
                  </a:lnTo>
                  <a:lnTo>
                    <a:pt x="32" y="326"/>
                  </a:lnTo>
                  <a:lnTo>
                    <a:pt x="68" y="305"/>
                  </a:lnTo>
                  <a:lnTo>
                    <a:pt x="74" y="312"/>
                  </a:lnTo>
                  <a:lnTo>
                    <a:pt x="77" y="318"/>
                  </a:lnTo>
                  <a:lnTo>
                    <a:pt x="83" y="325"/>
                  </a:lnTo>
                  <a:lnTo>
                    <a:pt x="89" y="330"/>
                  </a:lnTo>
                  <a:lnTo>
                    <a:pt x="94" y="335"/>
                  </a:lnTo>
                  <a:lnTo>
                    <a:pt x="101" y="339"/>
                  </a:lnTo>
                  <a:lnTo>
                    <a:pt x="106" y="344"/>
                  </a:lnTo>
                  <a:lnTo>
                    <a:pt x="112" y="348"/>
                  </a:lnTo>
                  <a:lnTo>
                    <a:pt x="114" y="403"/>
                  </a:lnTo>
                  <a:lnTo>
                    <a:pt x="172" y="415"/>
                  </a:lnTo>
                  <a:lnTo>
                    <a:pt x="171" y="377"/>
                  </a:lnTo>
                  <a:lnTo>
                    <a:pt x="171" y="374"/>
                  </a:lnTo>
                  <a:lnTo>
                    <a:pt x="190" y="267"/>
                  </a:lnTo>
                  <a:lnTo>
                    <a:pt x="189" y="267"/>
                  </a:lnTo>
                  <a:lnTo>
                    <a:pt x="187" y="267"/>
                  </a:lnTo>
                  <a:lnTo>
                    <a:pt x="185" y="267"/>
                  </a:lnTo>
                  <a:lnTo>
                    <a:pt x="183" y="267"/>
                  </a:lnTo>
                  <a:lnTo>
                    <a:pt x="180" y="267"/>
                  </a:lnTo>
                  <a:lnTo>
                    <a:pt x="179" y="267"/>
                  </a:lnTo>
                  <a:lnTo>
                    <a:pt x="176" y="267"/>
                  </a:lnTo>
                  <a:lnTo>
                    <a:pt x="174" y="267"/>
                  </a:lnTo>
                  <a:lnTo>
                    <a:pt x="162" y="264"/>
                  </a:lnTo>
                  <a:lnTo>
                    <a:pt x="151" y="257"/>
                  </a:lnTo>
                  <a:lnTo>
                    <a:pt x="141" y="248"/>
                  </a:lnTo>
                  <a:lnTo>
                    <a:pt x="133" y="238"/>
                  </a:lnTo>
                  <a:lnTo>
                    <a:pt x="125" y="225"/>
                  </a:lnTo>
                  <a:lnTo>
                    <a:pt x="120" y="210"/>
                  </a:lnTo>
                  <a:lnTo>
                    <a:pt x="116" y="196"/>
                  </a:lnTo>
                  <a:lnTo>
                    <a:pt x="115" y="180"/>
                  </a:lnTo>
                  <a:lnTo>
                    <a:pt x="115" y="175"/>
                  </a:lnTo>
                  <a:lnTo>
                    <a:pt x="115" y="171"/>
                  </a:lnTo>
                  <a:lnTo>
                    <a:pt x="115" y="166"/>
                  </a:lnTo>
                  <a:lnTo>
                    <a:pt x="116" y="162"/>
                  </a:lnTo>
                  <a:lnTo>
                    <a:pt x="116" y="158"/>
                  </a:lnTo>
                  <a:lnTo>
                    <a:pt x="118" y="154"/>
                  </a:lnTo>
                  <a:lnTo>
                    <a:pt x="119" y="150"/>
                  </a:lnTo>
                  <a:lnTo>
                    <a:pt x="120" y="147"/>
                  </a:lnTo>
                  <a:lnTo>
                    <a:pt x="123" y="145"/>
                  </a:lnTo>
                  <a:lnTo>
                    <a:pt x="124" y="145"/>
                  </a:lnTo>
                  <a:lnTo>
                    <a:pt x="127" y="145"/>
                  </a:lnTo>
                  <a:lnTo>
                    <a:pt x="129" y="145"/>
                  </a:lnTo>
                  <a:lnTo>
                    <a:pt x="131" y="145"/>
                  </a:lnTo>
                  <a:lnTo>
                    <a:pt x="133" y="145"/>
                  </a:lnTo>
                  <a:lnTo>
                    <a:pt x="135" y="145"/>
                  </a:lnTo>
                  <a:lnTo>
                    <a:pt x="137" y="147"/>
                  </a:lnTo>
                  <a:lnTo>
                    <a:pt x="149" y="150"/>
                  </a:lnTo>
                  <a:lnTo>
                    <a:pt x="159" y="157"/>
                  </a:lnTo>
                  <a:lnTo>
                    <a:pt x="170" y="166"/>
                  </a:lnTo>
                  <a:lnTo>
                    <a:pt x="179" y="176"/>
                  </a:lnTo>
                  <a:lnTo>
                    <a:pt x="185" y="189"/>
                  </a:lnTo>
                  <a:lnTo>
                    <a:pt x="192" y="202"/>
                  </a:lnTo>
                  <a:lnTo>
                    <a:pt x="196" y="218"/>
                  </a:lnTo>
                  <a:lnTo>
                    <a:pt x="197" y="234"/>
                  </a:lnTo>
                  <a:lnTo>
                    <a:pt x="197" y="238"/>
                  </a:lnTo>
                  <a:lnTo>
                    <a:pt x="197" y="243"/>
                  </a:lnTo>
                  <a:lnTo>
                    <a:pt x="196" y="247"/>
                  </a:lnTo>
                  <a:lnTo>
                    <a:pt x="196" y="252"/>
                  </a:lnTo>
                  <a:lnTo>
                    <a:pt x="194" y="256"/>
                  </a:lnTo>
                  <a:lnTo>
                    <a:pt x="193" y="260"/>
                  </a:lnTo>
                  <a:lnTo>
                    <a:pt x="192" y="264"/>
                  </a:lnTo>
                  <a:lnTo>
                    <a:pt x="190" y="267"/>
                  </a:lnTo>
                  <a:lnTo>
                    <a:pt x="171" y="374"/>
                  </a:lnTo>
                </a:path>
              </a:pathLst>
            </a:custGeom>
            <a:solidFill>
              <a:srgbClr val="FFCC00"/>
            </a:solidFill>
            <a:ln w="9525">
              <a:noFill/>
            </a:ln>
          </p:spPr>
          <p:txBody>
            <a:bodyPr/>
            <a:p>
              <a:endParaRPr lang="zh-CN" altLang="en-US"/>
            </a:p>
          </p:txBody>
        </p:sp>
        <p:sp>
          <p:nvSpPr>
            <p:cNvPr id="61452" name="Freeform 264"/>
            <p:cNvSpPr/>
            <p:nvPr/>
          </p:nvSpPr>
          <p:spPr>
            <a:xfrm>
              <a:off x="1154113" y="1433484"/>
              <a:ext cx="144463" cy="74612"/>
            </a:xfrm>
            <a:custGeom>
              <a:avLst/>
              <a:gdLst/>
              <a:ahLst/>
              <a:cxnLst>
                <a:cxn ang="0">
                  <a:pos x="0" y="85684735"/>
                </a:cxn>
                <a:cxn ang="0">
                  <a:pos x="75604949" y="0"/>
                </a:cxn>
                <a:cxn ang="0">
                  <a:pos x="226814871" y="27720743"/>
                </a:cxn>
                <a:cxn ang="0">
                  <a:pos x="148690527" y="115926423"/>
                </a:cxn>
                <a:cxn ang="0">
                  <a:pos x="0" y="85684735"/>
                </a:cxn>
              </a:cxnLst>
              <a:pathLst>
                <a:path w="91" h="47">
                  <a:moveTo>
                    <a:pt x="0" y="34"/>
                  </a:moveTo>
                  <a:lnTo>
                    <a:pt x="30" y="0"/>
                  </a:lnTo>
                  <a:lnTo>
                    <a:pt x="90" y="11"/>
                  </a:lnTo>
                  <a:lnTo>
                    <a:pt x="59" y="46"/>
                  </a:lnTo>
                  <a:lnTo>
                    <a:pt x="0" y="34"/>
                  </a:lnTo>
                </a:path>
              </a:pathLst>
            </a:custGeom>
            <a:solidFill>
              <a:srgbClr val="FFFF99"/>
            </a:solidFill>
            <a:ln w="9525">
              <a:noFill/>
            </a:ln>
          </p:spPr>
          <p:txBody>
            <a:bodyPr/>
            <a:p>
              <a:endParaRPr lang="zh-CN" altLang="en-US"/>
            </a:p>
          </p:txBody>
        </p:sp>
        <p:sp>
          <p:nvSpPr>
            <p:cNvPr id="61453" name="Freeform 265"/>
            <p:cNvSpPr/>
            <p:nvPr/>
          </p:nvSpPr>
          <p:spPr>
            <a:xfrm>
              <a:off x="1201738" y="1447771"/>
              <a:ext cx="96838" cy="142875"/>
            </a:xfrm>
            <a:custGeom>
              <a:avLst/>
              <a:gdLst/>
              <a:ahLst/>
              <a:cxnLst>
                <a:cxn ang="0">
                  <a:pos x="75605084" y="85685308"/>
                </a:cxn>
                <a:cxn ang="0">
                  <a:pos x="151210168" y="0"/>
                </a:cxn>
                <a:cxn ang="0">
                  <a:pos x="151210168" y="136088441"/>
                </a:cxn>
                <a:cxn ang="0">
                  <a:pos x="75605084" y="224294723"/>
                </a:cxn>
                <a:cxn ang="0">
                  <a:pos x="0" y="136088441"/>
                </a:cxn>
                <a:cxn ang="0">
                  <a:pos x="75605084" y="85685308"/>
                </a:cxn>
              </a:cxnLst>
              <a:pathLst>
                <a:path w="61" h="90">
                  <a:moveTo>
                    <a:pt x="30" y="34"/>
                  </a:moveTo>
                  <a:lnTo>
                    <a:pt x="60" y="0"/>
                  </a:lnTo>
                  <a:lnTo>
                    <a:pt x="60" y="54"/>
                  </a:lnTo>
                  <a:lnTo>
                    <a:pt x="30" y="89"/>
                  </a:lnTo>
                  <a:lnTo>
                    <a:pt x="0" y="54"/>
                  </a:lnTo>
                  <a:lnTo>
                    <a:pt x="30" y="34"/>
                  </a:lnTo>
                </a:path>
              </a:pathLst>
            </a:custGeom>
            <a:solidFill>
              <a:srgbClr val="FFCC99"/>
            </a:solidFill>
            <a:ln w="9525">
              <a:noFill/>
            </a:ln>
          </p:spPr>
          <p:txBody>
            <a:bodyPr/>
            <a:p>
              <a:endParaRPr lang="zh-CN" altLang="en-US"/>
            </a:p>
          </p:txBody>
        </p:sp>
        <p:sp>
          <p:nvSpPr>
            <p:cNvPr id="61454" name="Freeform 266"/>
            <p:cNvSpPr/>
            <p:nvPr/>
          </p:nvSpPr>
          <p:spPr>
            <a:xfrm>
              <a:off x="1317626" y="1571596"/>
              <a:ext cx="106363" cy="88900"/>
            </a:xfrm>
            <a:custGeom>
              <a:avLst/>
              <a:gdLst/>
              <a:ahLst/>
              <a:cxnLst>
                <a:cxn ang="0">
                  <a:pos x="158771361" y="138609399"/>
                </a:cxn>
                <a:cxn ang="0">
                  <a:pos x="166331068" y="0"/>
                </a:cxn>
                <a:cxn ang="0">
                  <a:pos x="73085660" y="47883762"/>
                </a:cxn>
                <a:cxn ang="0">
                  <a:pos x="0" y="131048139"/>
                </a:cxn>
                <a:cxn ang="0">
                  <a:pos x="158771361" y="138609399"/>
                </a:cxn>
              </a:cxnLst>
              <a:pathLst>
                <a:path w="67" h="56">
                  <a:moveTo>
                    <a:pt x="63" y="55"/>
                  </a:moveTo>
                  <a:lnTo>
                    <a:pt x="66" y="0"/>
                  </a:lnTo>
                  <a:lnTo>
                    <a:pt x="29" y="19"/>
                  </a:lnTo>
                  <a:lnTo>
                    <a:pt x="0" y="52"/>
                  </a:lnTo>
                  <a:lnTo>
                    <a:pt x="63" y="55"/>
                  </a:lnTo>
                </a:path>
              </a:pathLst>
            </a:custGeom>
            <a:solidFill>
              <a:srgbClr val="FFFF99"/>
            </a:solidFill>
            <a:ln w="9525">
              <a:noFill/>
            </a:ln>
          </p:spPr>
          <p:txBody>
            <a:bodyPr/>
            <a:p>
              <a:endParaRPr lang="zh-CN" altLang="en-US"/>
            </a:p>
          </p:txBody>
        </p:sp>
        <p:sp>
          <p:nvSpPr>
            <p:cNvPr id="61455" name="Freeform 267"/>
            <p:cNvSpPr/>
            <p:nvPr/>
          </p:nvSpPr>
          <p:spPr>
            <a:xfrm>
              <a:off x="1030288" y="1501746"/>
              <a:ext cx="106363" cy="122237"/>
            </a:xfrm>
            <a:custGeom>
              <a:avLst/>
              <a:gdLst/>
              <a:ahLst/>
              <a:cxnLst>
                <a:cxn ang="0">
                  <a:pos x="0" y="88204304"/>
                </a:cxn>
                <a:cxn ang="0">
                  <a:pos x="73085660" y="0"/>
                </a:cxn>
                <a:cxn ang="0">
                  <a:pos x="166331068" y="88204304"/>
                </a:cxn>
                <a:cxn ang="0">
                  <a:pos x="90726035" y="173889257"/>
                </a:cxn>
                <a:cxn ang="0">
                  <a:pos x="17641969" y="191531065"/>
                </a:cxn>
                <a:cxn ang="0">
                  <a:pos x="0" y="88204304"/>
                </a:cxn>
              </a:cxnLst>
              <a:pathLst>
                <a:path w="67" h="77">
                  <a:moveTo>
                    <a:pt x="0" y="35"/>
                  </a:moveTo>
                  <a:lnTo>
                    <a:pt x="29" y="0"/>
                  </a:lnTo>
                  <a:lnTo>
                    <a:pt x="66" y="35"/>
                  </a:lnTo>
                  <a:lnTo>
                    <a:pt x="36" y="69"/>
                  </a:lnTo>
                  <a:lnTo>
                    <a:pt x="7" y="76"/>
                  </a:lnTo>
                  <a:lnTo>
                    <a:pt x="0" y="35"/>
                  </a:lnTo>
                </a:path>
              </a:pathLst>
            </a:custGeom>
            <a:solidFill>
              <a:srgbClr val="FFFF99"/>
            </a:solidFill>
            <a:ln w="9525">
              <a:noFill/>
            </a:ln>
          </p:spPr>
          <p:txBody>
            <a:bodyPr/>
            <a:p>
              <a:endParaRPr lang="zh-CN" altLang="en-US"/>
            </a:p>
          </p:txBody>
        </p:sp>
        <p:sp>
          <p:nvSpPr>
            <p:cNvPr id="61456" name="Freeform 268"/>
            <p:cNvSpPr/>
            <p:nvPr/>
          </p:nvSpPr>
          <p:spPr>
            <a:xfrm>
              <a:off x="1344613" y="1571596"/>
              <a:ext cx="133350" cy="165100"/>
            </a:xfrm>
            <a:custGeom>
              <a:avLst/>
              <a:gdLst/>
              <a:ahLst/>
              <a:cxnLst>
                <a:cxn ang="0">
                  <a:pos x="52924081" y="90725623"/>
                </a:cxn>
                <a:cxn ang="0">
                  <a:pos x="128527178" y="0"/>
                </a:cxn>
                <a:cxn ang="0">
                  <a:pos x="209173786" y="176410935"/>
                </a:cxn>
                <a:cxn ang="0">
                  <a:pos x="126007816" y="259576911"/>
                </a:cxn>
                <a:cxn ang="0">
                  <a:pos x="0" y="191531868"/>
                </a:cxn>
                <a:cxn ang="0">
                  <a:pos x="52924081" y="90725623"/>
                </a:cxn>
              </a:cxnLst>
              <a:pathLst>
                <a:path w="84" h="104">
                  <a:moveTo>
                    <a:pt x="21" y="36"/>
                  </a:moveTo>
                  <a:lnTo>
                    <a:pt x="51" y="0"/>
                  </a:lnTo>
                  <a:lnTo>
                    <a:pt x="83" y="70"/>
                  </a:lnTo>
                  <a:lnTo>
                    <a:pt x="50" y="103"/>
                  </a:lnTo>
                  <a:lnTo>
                    <a:pt x="0" y="76"/>
                  </a:lnTo>
                  <a:lnTo>
                    <a:pt x="21" y="36"/>
                  </a:lnTo>
                </a:path>
              </a:pathLst>
            </a:custGeom>
            <a:solidFill>
              <a:srgbClr val="FFCC99"/>
            </a:solidFill>
            <a:ln w="9525">
              <a:noFill/>
            </a:ln>
          </p:spPr>
          <p:txBody>
            <a:bodyPr/>
            <a:p>
              <a:endParaRPr lang="zh-CN" altLang="en-US"/>
            </a:p>
          </p:txBody>
        </p:sp>
        <p:sp>
          <p:nvSpPr>
            <p:cNvPr id="61457" name="Freeform 269"/>
            <p:cNvSpPr/>
            <p:nvPr/>
          </p:nvSpPr>
          <p:spPr>
            <a:xfrm>
              <a:off x="1376363" y="1879571"/>
              <a:ext cx="106363" cy="150812"/>
            </a:xfrm>
            <a:custGeom>
              <a:avLst/>
              <a:gdLst/>
              <a:ahLst/>
              <a:cxnLst>
                <a:cxn ang="0">
                  <a:pos x="0" y="68043202"/>
                </a:cxn>
                <a:cxn ang="0">
                  <a:pos x="166331068" y="0"/>
                </a:cxn>
                <a:cxn ang="0">
                  <a:pos x="85685701" y="151208875"/>
                </a:cxn>
                <a:cxn ang="0">
                  <a:pos x="12601632" y="236893925"/>
                </a:cxn>
                <a:cxn ang="0">
                  <a:pos x="0" y="68043202"/>
                </a:cxn>
              </a:cxnLst>
              <a:pathLst>
                <a:path w="67" h="95">
                  <a:moveTo>
                    <a:pt x="0" y="27"/>
                  </a:moveTo>
                  <a:lnTo>
                    <a:pt x="66" y="0"/>
                  </a:lnTo>
                  <a:lnTo>
                    <a:pt x="34" y="60"/>
                  </a:lnTo>
                  <a:lnTo>
                    <a:pt x="5" y="94"/>
                  </a:lnTo>
                  <a:lnTo>
                    <a:pt x="0" y="27"/>
                  </a:lnTo>
                </a:path>
              </a:pathLst>
            </a:custGeom>
            <a:solidFill>
              <a:srgbClr val="996633"/>
            </a:solidFill>
            <a:ln w="9525">
              <a:noFill/>
            </a:ln>
          </p:spPr>
          <p:txBody>
            <a:bodyPr/>
            <a:p>
              <a:endParaRPr lang="zh-CN" altLang="en-US"/>
            </a:p>
          </p:txBody>
        </p:sp>
        <p:sp>
          <p:nvSpPr>
            <p:cNvPr id="61458" name="Freeform 270"/>
            <p:cNvSpPr/>
            <p:nvPr/>
          </p:nvSpPr>
          <p:spPr>
            <a:xfrm>
              <a:off x="1368426" y="1827184"/>
              <a:ext cx="106363" cy="109537"/>
            </a:xfrm>
            <a:custGeom>
              <a:avLst/>
              <a:gdLst/>
              <a:ahLst/>
              <a:cxnLst>
                <a:cxn ang="0">
                  <a:pos x="0" y="80644621"/>
                </a:cxn>
                <a:cxn ang="0">
                  <a:pos x="78125994" y="0"/>
                </a:cxn>
                <a:cxn ang="0">
                  <a:pos x="166331068" y="80644621"/>
                </a:cxn>
                <a:cxn ang="0">
                  <a:pos x="93246996" y="171369817"/>
                </a:cxn>
                <a:cxn ang="0">
                  <a:pos x="0" y="80644621"/>
                </a:cxn>
              </a:cxnLst>
              <a:pathLst>
                <a:path w="67" h="69">
                  <a:moveTo>
                    <a:pt x="0" y="32"/>
                  </a:moveTo>
                  <a:lnTo>
                    <a:pt x="31" y="0"/>
                  </a:lnTo>
                  <a:lnTo>
                    <a:pt x="66" y="32"/>
                  </a:lnTo>
                  <a:lnTo>
                    <a:pt x="37" y="68"/>
                  </a:lnTo>
                  <a:lnTo>
                    <a:pt x="0" y="32"/>
                  </a:lnTo>
                </a:path>
              </a:pathLst>
            </a:custGeom>
            <a:solidFill>
              <a:srgbClr val="FFFF99"/>
            </a:solidFill>
            <a:ln w="9525">
              <a:noFill/>
            </a:ln>
          </p:spPr>
          <p:txBody>
            <a:bodyPr/>
            <a:p>
              <a:endParaRPr lang="zh-CN" altLang="en-US"/>
            </a:p>
          </p:txBody>
        </p:sp>
        <p:sp>
          <p:nvSpPr>
            <p:cNvPr id="61459" name="Freeform 271"/>
            <p:cNvSpPr/>
            <p:nvPr/>
          </p:nvSpPr>
          <p:spPr>
            <a:xfrm>
              <a:off x="1243013" y="1933546"/>
              <a:ext cx="95250" cy="171450"/>
            </a:xfrm>
            <a:custGeom>
              <a:avLst/>
              <a:gdLst/>
              <a:ahLst/>
              <a:cxnLst>
                <a:cxn ang="0">
                  <a:pos x="12601575" y="85685313"/>
                </a:cxn>
                <a:cxn ang="0">
                  <a:pos x="118448157" y="0"/>
                </a:cxn>
                <a:cxn ang="0">
                  <a:pos x="148690024" y="224294736"/>
                </a:cxn>
                <a:cxn ang="0">
                  <a:pos x="0" y="269657536"/>
                </a:cxn>
                <a:cxn ang="0">
                  <a:pos x="12601575" y="85685313"/>
                </a:cxn>
              </a:cxnLst>
              <a:pathLst>
                <a:path w="60" h="108">
                  <a:moveTo>
                    <a:pt x="5" y="34"/>
                  </a:moveTo>
                  <a:lnTo>
                    <a:pt x="47" y="0"/>
                  </a:lnTo>
                  <a:lnTo>
                    <a:pt x="59" y="89"/>
                  </a:lnTo>
                  <a:lnTo>
                    <a:pt x="0" y="107"/>
                  </a:lnTo>
                  <a:lnTo>
                    <a:pt x="5" y="34"/>
                  </a:lnTo>
                </a:path>
              </a:pathLst>
            </a:custGeom>
            <a:solidFill>
              <a:srgbClr val="996633"/>
            </a:solidFill>
            <a:ln w="9525">
              <a:noFill/>
            </a:ln>
          </p:spPr>
          <p:txBody>
            <a:bodyPr/>
            <a:p>
              <a:endParaRPr lang="zh-CN" altLang="en-US"/>
            </a:p>
          </p:txBody>
        </p:sp>
        <p:sp>
          <p:nvSpPr>
            <p:cNvPr id="61460" name="Freeform 272"/>
            <p:cNvSpPr/>
            <p:nvPr/>
          </p:nvSpPr>
          <p:spPr>
            <a:xfrm>
              <a:off x="979488" y="1487459"/>
              <a:ext cx="446088" cy="611187"/>
            </a:xfrm>
            <a:custGeom>
              <a:avLst/>
              <a:gdLst/>
              <a:ahLst/>
              <a:cxnLst>
                <a:cxn ang="0">
                  <a:pos x="209174005" y="418345661"/>
                </a:cxn>
                <a:cxn ang="0">
                  <a:pos x="229335269" y="352821574"/>
                </a:cxn>
                <a:cxn ang="0">
                  <a:pos x="267136845" y="309978172"/>
                </a:cxn>
                <a:cxn ang="0">
                  <a:pos x="320060956" y="289816945"/>
                </a:cxn>
                <a:cxn ang="0">
                  <a:pos x="380544748" y="302418506"/>
                </a:cxn>
                <a:cxn ang="0">
                  <a:pos x="430948007" y="342740960"/>
                </a:cxn>
                <a:cxn ang="0">
                  <a:pos x="471270534" y="400703694"/>
                </a:cxn>
                <a:cxn ang="0">
                  <a:pos x="493951163" y="473789036"/>
                </a:cxn>
                <a:cxn ang="0">
                  <a:pos x="496472114" y="546872690"/>
                </a:cxn>
                <a:cxn ang="0">
                  <a:pos x="473789899" y="612396678"/>
                </a:cxn>
                <a:cxn ang="0">
                  <a:pos x="438507687" y="655240080"/>
                </a:cxn>
                <a:cxn ang="0">
                  <a:pos x="385585064" y="675401307"/>
                </a:cxn>
                <a:cxn ang="0">
                  <a:pos x="327620637" y="662799746"/>
                </a:cxn>
                <a:cxn ang="0">
                  <a:pos x="274698113" y="622477292"/>
                </a:cxn>
                <a:cxn ang="0">
                  <a:pos x="234375585" y="564514558"/>
                </a:cxn>
                <a:cxn ang="0">
                  <a:pos x="211693370" y="491429316"/>
                </a:cxn>
                <a:cxn ang="0">
                  <a:pos x="98286980" y="514111490"/>
                </a:cxn>
                <a:cxn ang="0">
                  <a:pos x="83166032" y="743444655"/>
                </a:cxn>
                <a:cxn ang="0">
                  <a:pos x="186491740" y="710683454"/>
                </a:cxn>
                <a:cxn ang="0">
                  <a:pos x="211693370" y="740925295"/>
                </a:cxn>
                <a:cxn ang="0">
                  <a:pos x="241935265" y="766126829"/>
                </a:cxn>
                <a:cxn ang="0">
                  <a:pos x="272177161" y="788807416"/>
                </a:cxn>
                <a:cxn ang="0">
                  <a:pos x="289819061" y="937497458"/>
                </a:cxn>
                <a:cxn ang="0">
                  <a:pos x="435988323" y="829129870"/>
                </a:cxn>
                <a:cxn ang="0">
                  <a:pos x="463709267" y="819049256"/>
                </a:cxn>
                <a:cxn ang="0">
                  <a:pos x="491431798" y="806449283"/>
                </a:cxn>
                <a:cxn ang="0">
                  <a:pos x="516633378" y="788807416"/>
                </a:cxn>
                <a:cxn ang="0">
                  <a:pos x="544354322" y="766126829"/>
                </a:cxn>
                <a:cxn ang="0">
                  <a:pos x="705644433" y="705643147"/>
                </a:cxn>
                <a:cxn ang="0">
                  <a:pos x="612399381" y="607356371"/>
                </a:cxn>
                <a:cxn ang="0">
                  <a:pos x="614918746" y="587195144"/>
                </a:cxn>
                <a:cxn ang="0">
                  <a:pos x="619959062" y="567033917"/>
                </a:cxn>
                <a:cxn ang="0">
                  <a:pos x="619959062" y="544353331"/>
                </a:cxn>
                <a:cxn ang="0">
                  <a:pos x="619959062" y="524192103"/>
                </a:cxn>
                <a:cxn ang="0">
                  <a:pos x="614918746" y="501509929"/>
                </a:cxn>
                <a:cxn ang="0">
                  <a:pos x="614918746" y="483869649"/>
                </a:cxn>
                <a:cxn ang="0">
                  <a:pos x="612399381" y="463708422"/>
                </a:cxn>
                <a:cxn ang="0">
                  <a:pos x="698084753" y="400703694"/>
                </a:cxn>
                <a:cxn ang="0">
                  <a:pos x="529233374" y="269655718"/>
                </a:cxn>
                <a:cxn ang="0">
                  <a:pos x="506552746" y="236894518"/>
                </a:cxn>
                <a:cxn ang="0">
                  <a:pos x="478830215" y="211692984"/>
                </a:cxn>
                <a:cxn ang="0">
                  <a:pos x="448588319" y="183970453"/>
                </a:cxn>
                <a:cxn ang="0">
                  <a:pos x="418346423" y="166330173"/>
                </a:cxn>
                <a:cxn ang="0">
                  <a:pos x="267136845" y="0"/>
                </a:cxn>
                <a:cxn ang="0">
                  <a:pos x="254536849" y="138607692"/>
                </a:cxn>
                <a:cxn ang="0">
                  <a:pos x="224294953" y="148688306"/>
                </a:cxn>
                <a:cxn ang="0">
                  <a:pos x="199093324" y="166330173"/>
                </a:cxn>
                <a:cxn ang="0">
                  <a:pos x="176411108" y="183970453"/>
                </a:cxn>
                <a:cxn ang="0">
                  <a:pos x="70564448" y="110886799"/>
                </a:cxn>
                <a:cxn ang="0">
                  <a:pos x="93246664" y="347781267"/>
                </a:cxn>
                <a:cxn ang="0">
                  <a:pos x="90725712" y="367942494"/>
                </a:cxn>
                <a:cxn ang="0">
                  <a:pos x="88206348" y="388103721"/>
                </a:cxn>
                <a:cxn ang="0">
                  <a:pos x="88206348" y="408264948"/>
                </a:cxn>
                <a:cxn ang="0">
                  <a:pos x="88206348" y="430945634"/>
                </a:cxn>
                <a:cxn ang="0">
                  <a:pos x="88206348" y="451106861"/>
                </a:cxn>
                <a:cxn ang="0">
                  <a:pos x="90725712" y="473789036"/>
                </a:cxn>
                <a:cxn ang="0">
                  <a:pos x="93246664" y="491429316"/>
                </a:cxn>
                <a:cxn ang="0">
                  <a:pos x="98286980" y="514111490"/>
                </a:cxn>
              </a:cxnLst>
              <a:pathLst>
                <a:path w="281" h="385">
                  <a:moveTo>
                    <a:pt x="82" y="180"/>
                  </a:moveTo>
                  <a:lnTo>
                    <a:pt x="83" y="166"/>
                  </a:lnTo>
                  <a:lnTo>
                    <a:pt x="85" y="151"/>
                  </a:lnTo>
                  <a:lnTo>
                    <a:pt x="91" y="140"/>
                  </a:lnTo>
                  <a:lnTo>
                    <a:pt x="97" y="131"/>
                  </a:lnTo>
                  <a:lnTo>
                    <a:pt x="106" y="123"/>
                  </a:lnTo>
                  <a:lnTo>
                    <a:pt x="115" y="118"/>
                  </a:lnTo>
                  <a:lnTo>
                    <a:pt x="127" y="115"/>
                  </a:lnTo>
                  <a:lnTo>
                    <a:pt x="139" y="116"/>
                  </a:lnTo>
                  <a:lnTo>
                    <a:pt x="151" y="120"/>
                  </a:lnTo>
                  <a:lnTo>
                    <a:pt x="161" y="127"/>
                  </a:lnTo>
                  <a:lnTo>
                    <a:pt x="171" y="136"/>
                  </a:lnTo>
                  <a:lnTo>
                    <a:pt x="179" y="146"/>
                  </a:lnTo>
                  <a:lnTo>
                    <a:pt x="187" y="159"/>
                  </a:lnTo>
                  <a:lnTo>
                    <a:pt x="192" y="173"/>
                  </a:lnTo>
                  <a:lnTo>
                    <a:pt x="196" y="188"/>
                  </a:lnTo>
                  <a:lnTo>
                    <a:pt x="197" y="203"/>
                  </a:lnTo>
                  <a:lnTo>
                    <a:pt x="197" y="217"/>
                  </a:lnTo>
                  <a:lnTo>
                    <a:pt x="194" y="232"/>
                  </a:lnTo>
                  <a:lnTo>
                    <a:pt x="188" y="243"/>
                  </a:lnTo>
                  <a:lnTo>
                    <a:pt x="182" y="252"/>
                  </a:lnTo>
                  <a:lnTo>
                    <a:pt x="174" y="260"/>
                  </a:lnTo>
                  <a:lnTo>
                    <a:pt x="164" y="265"/>
                  </a:lnTo>
                  <a:lnTo>
                    <a:pt x="153" y="268"/>
                  </a:lnTo>
                  <a:lnTo>
                    <a:pt x="141" y="267"/>
                  </a:lnTo>
                  <a:lnTo>
                    <a:pt x="130" y="263"/>
                  </a:lnTo>
                  <a:lnTo>
                    <a:pt x="119" y="256"/>
                  </a:lnTo>
                  <a:lnTo>
                    <a:pt x="109" y="247"/>
                  </a:lnTo>
                  <a:lnTo>
                    <a:pt x="100" y="237"/>
                  </a:lnTo>
                  <a:lnTo>
                    <a:pt x="93" y="224"/>
                  </a:lnTo>
                  <a:lnTo>
                    <a:pt x="87" y="210"/>
                  </a:lnTo>
                  <a:lnTo>
                    <a:pt x="84" y="195"/>
                  </a:lnTo>
                  <a:lnTo>
                    <a:pt x="82" y="180"/>
                  </a:lnTo>
                  <a:lnTo>
                    <a:pt x="39" y="204"/>
                  </a:lnTo>
                  <a:lnTo>
                    <a:pt x="2" y="224"/>
                  </a:lnTo>
                  <a:lnTo>
                    <a:pt x="33" y="295"/>
                  </a:lnTo>
                  <a:lnTo>
                    <a:pt x="69" y="276"/>
                  </a:lnTo>
                  <a:lnTo>
                    <a:pt x="74" y="282"/>
                  </a:lnTo>
                  <a:lnTo>
                    <a:pt x="79" y="288"/>
                  </a:lnTo>
                  <a:lnTo>
                    <a:pt x="84" y="294"/>
                  </a:lnTo>
                  <a:lnTo>
                    <a:pt x="89" y="299"/>
                  </a:lnTo>
                  <a:lnTo>
                    <a:pt x="96" y="304"/>
                  </a:lnTo>
                  <a:lnTo>
                    <a:pt x="101" y="310"/>
                  </a:lnTo>
                  <a:lnTo>
                    <a:pt x="108" y="313"/>
                  </a:lnTo>
                  <a:lnTo>
                    <a:pt x="114" y="317"/>
                  </a:lnTo>
                  <a:lnTo>
                    <a:pt x="115" y="372"/>
                  </a:lnTo>
                  <a:lnTo>
                    <a:pt x="174" y="384"/>
                  </a:lnTo>
                  <a:lnTo>
                    <a:pt x="173" y="329"/>
                  </a:lnTo>
                  <a:lnTo>
                    <a:pt x="178" y="328"/>
                  </a:lnTo>
                  <a:lnTo>
                    <a:pt x="184" y="325"/>
                  </a:lnTo>
                  <a:lnTo>
                    <a:pt x="190" y="324"/>
                  </a:lnTo>
                  <a:lnTo>
                    <a:pt x="195" y="320"/>
                  </a:lnTo>
                  <a:lnTo>
                    <a:pt x="201" y="317"/>
                  </a:lnTo>
                  <a:lnTo>
                    <a:pt x="205" y="313"/>
                  </a:lnTo>
                  <a:lnTo>
                    <a:pt x="210" y="310"/>
                  </a:lnTo>
                  <a:lnTo>
                    <a:pt x="216" y="304"/>
                  </a:lnTo>
                  <a:lnTo>
                    <a:pt x="252" y="339"/>
                  </a:lnTo>
                  <a:lnTo>
                    <a:pt x="280" y="280"/>
                  </a:lnTo>
                  <a:lnTo>
                    <a:pt x="243" y="245"/>
                  </a:lnTo>
                  <a:lnTo>
                    <a:pt x="243" y="241"/>
                  </a:lnTo>
                  <a:lnTo>
                    <a:pt x="244" y="237"/>
                  </a:lnTo>
                  <a:lnTo>
                    <a:pt x="244" y="233"/>
                  </a:lnTo>
                  <a:lnTo>
                    <a:pt x="246" y="229"/>
                  </a:lnTo>
                  <a:lnTo>
                    <a:pt x="246" y="225"/>
                  </a:lnTo>
                  <a:lnTo>
                    <a:pt x="246" y="221"/>
                  </a:lnTo>
                  <a:lnTo>
                    <a:pt x="246" y="216"/>
                  </a:lnTo>
                  <a:lnTo>
                    <a:pt x="246" y="212"/>
                  </a:lnTo>
                  <a:lnTo>
                    <a:pt x="246" y="208"/>
                  </a:lnTo>
                  <a:lnTo>
                    <a:pt x="246" y="204"/>
                  </a:lnTo>
                  <a:lnTo>
                    <a:pt x="244" y="199"/>
                  </a:lnTo>
                  <a:lnTo>
                    <a:pt x="244" y="195"/>
                  </a:lnTo>
                  <a:lnTo>
                    <a:pt x="244" y="192"/>
                  </a:lnTo>
                  <a:lnTo>
                    <a:pt x="243" y="188"/>
                  </a:lnTo>
                  <a:lnTo>
                    <a:pt x="243" y="184"/>
                  </a:lnTo>
                  <a:lnTo>
                    <a:pt x="242" y="179"/>
                  </a:lnTo>
                  <a:lnTo>
                    <a:pt x="277" y="159"/>
                  </a:lnTo>
                  <a:lnTo>
                    <a:pt x="247" y="88"/>
                  </a:lnTo>
                  <a:lnTo>
                    <a:pt x="210" y="107"/>
                  </a:lnTo>
                  <a:lnTo>
                    <a:pt x="207" y="101"/>
                  </a:lnTo>
                  <a:lnTo>
                    <a:pt x="201" y="94"/>
                  </a:lnTo>
                  <a:lnTo>
                    <a:pt x="196" y="89"/>
                  </a:lnTo>
                  <a:lnTo>
                    <a:pt x="190" y="84"/>
                  </a:lnTo>
                  <a:lnTo>
                    <a:pt x="184" y="79"/>
                  </a:lnTo>
                  <a:lnTo>
                    <a:pt x="178" y="73"/>
                  </a:lnTo>
                  <a:lnTo>
                    <a:pt x="173" y="70"/>
                  </a:lnTo>
                  <a:lnTo>
                    <a:pt x="166" y="66"/>
                  </a:lnTo>
                  <a:lnTo>
                    <a:pt x="165" y="11"/>
                  </a:lnTo>
                  <a:lnTo>
                    <a:pt x="106" y="0"/>
                  </a:lnTo>
                  <a:lnTo>
                    <a:pt x="108" y="54"/>
                  </a:lnTo>
                  <a:lnTo>
                    <a:pt x="101" y="55"/>
                  </a:lnTo>
                  <a:lnTo>
                    <a:pt x="96" y="58"/>
                  </a:lnTo>
                  <a:lnTo>
                    <a:pt x="89" y="59"/>
                  </a:lnTo>
                  <a:lnTo>
                    <a:pt x="84" y="63"/>
                  </a:lnTo>
                  <a:lnTo>
                    <a:pt x="79" y="66"/>
                  </a:lnTo>
                  <a:lnTo>
                    <a:pt x="74" y="70"/>
                  </a:lnTo>
                  <a:lnTo>
                    <a:pt x="70" y="73"/>
                  </a:lnTo>
                  <a:lnTo>
                    <a:pt x="65" y="79"/>
                  </a:lnTo>
                  <a:lnTo>
                    <a:pt x="28" y="44"/>
                  </a:lnTo>
                  <a:lnTo>
                    <a:pt x="0" y="103"/>
                  </a:lnTo>
                  <a:lnTo>
                    <a:pt x="37" y="138"/>
                  </a:lnTo>
                  <a:lnTo>
                    <a:pt x="36" y="142"/>
                  </a:lnTo>
                  <a:lnTo>
                    <a:pt x="36" y="146"/>
                  </a:lnTo>
                  <a:lnTo>
                    <a:pt x="36" y="150"/>
                  </a:lnTo>
                  <a:lnTo>
                    <a:pt x="35" y="154"/>
                  </a:lnTo>
                  <a:lnTo>
                    <a:pt x="35" y="158"/>
                  </a:lnTo>
                  <a:lnTo>
                    <a:pt x="35" y="162"/>
                  </a:lnTo>
                  <a:lnTo>
                    <a:pt x="35" y="167"/>
                  </a:lnTo>
                  <a:lnTo>
                    <a:pt x="35" y="171"/>
                  </a:lnTo>
                  <a:lnTo>
                    <a:pt x="35" y="175"/>
                  </a:lnTo>
                  <a:lnTo>
                    <a:pt x="35" y="179"/>
                  </a:lnTo>
                  <a:lnTo>
                    <a:pt x="36" y="184"/>
                  </a:lnTo>
                  <a:lnTo>
                    <a:pt x="36" y="188"/>
                  </a:lnTo>
                  <a:lnTo>
                    <a:pt x="36" y="192"/>
                  </a:lnTo>
                  <a:lnTo>
                    <a:pt x="37" y="195"/>
                  </a:lnTo>
                  <a:lnTo>
                    <a:pt x="37" y="199"/>
                  </a:lnTo>
                  <a:lnTo>
                    <a:pt x="39" y="204"/>
                  </a:lnTo>
                  <a:lnTo>
                    <a:pt x="82" y="180"/>
                  </a:lnTo>
                </a:path>
              </a:pathLst>
            </a:custGeom>
            <a:solidFill>
              <a:srgbClr val="CC9900"/>
            </a:solidFill>
            <a:ln w="9525">
              <a:noFill/>
            </a:ln>
          </p:spPr>
          <p:txBody>
            <a:bodyPr/>
            <a:p>
              <a:endParaRPr lang="zh-CN" altLang="en-US"/>
            </a:p>
          </p:txBody>
        </p:sp>
        <p:sp>
          <p:nvSpPr>
            <p:cNvPr id="61461" name="Freeform 273"/>
            <p:cNvSpPr/>
            <p:nvPr/>
          </p:nvSpPr>
          <p:spPr>
            <a:xfrm>
              <a:off x="1447801" y="1909734"/>
              <a:ext cx="93663" cy="106362"/>
            </a:xfrm>
            <a:custGeom>
              <a:avLst/>
              <a:gdLst/>
              <a:ahLst/>
              <a:cxnLst>
                <a:cxn ang="0">
                  <a:pos x="146169855" y="166329504"/>
                </a:cxn>
                <a:cxn ang="0">
                  <a:pos x="146169855" y="27720794"/>
                </a:cxn>
                <a:cxn ang="0">
                  <a:pos x="0" y="0"/>
                </a:cxn>
                <a:cxn ang="0">
                  <a:pos x="2520964" y="138607135"/>
                </a:cxn>
                <a:cxn ang="0">
                  <a:pos x="146169855" y="166329504"/>
                </a:cxn>
              </a:cxnLst>
              <a:pathLst>
                <a:path w="59" h="67">
                  <a:moveTo>
                    <a:pt x="58" y="66"/>
                  </a:moveTo>
                  <a:lnTo>
                    <a:pt x="58" y="11"/>
                  </a:lnTo>
                  <a:lnTo>
                    <a:pt x="0" y="0"/>
                  </a:lnTo>
                  <a:lnTo>
                    <a:pt x="1" y="55"/>
                  </a:lnTo>
                  <a:lnTo>
                    <a:pt x="58" y="66"/>
                  </a:lnTo>
                </a:path>
              </a:pathLst>
            </a:custGeom>
            <a:solidFill>
              <a:srgbClr val="CC9900"/>
            </a:solidFill>
            <a:ln w="9525">
              <a:noFill/>
            </a:ln>
          </p:spPr>
          <p:txBody>
            <a:bodyPr/>
            <a:p>
              <a:endParaRPr lang="zh-CN" altLang="en-US"/>
            </a:p>
          </p:txBody>
        </p:sp>
        <p:sp>
          <p:nvSpPr>
            <p:cNvPr id="61462" name="Freeform 274"/>
            <p:cNvSpPr/>
            <p:nvPr/>
          </p:nvSpPr>
          <p:spPr>
            <a:xfrm>
              <a:off x="1449388" y="1854171"/>
              <a:ext cx="141288" cy="98425"/>
            </a:xfrm>
            <a:custGeom>
              <a:avLst/>
              <a:gdLst/>
              <a:ahLst/>
              <a:cxnLst>
                <a:cxn ang="0">
                  <a:pos x="0" y="83165954"/>
                </a:cxn>
                <a:cxn ang="0">
                  <a:pos x="73085583" y="0"/>
                </a:cxn>
                <a:cxn ang="0">
                  <a:pos x="221774558" y="27722518"/>
                </a:cxn>
                <a:cxn ang="0">
                  <a:pos x="194053495" y="113407847"/>
                </a:cxn>
                <a:cxn ang="0">
                  <a:pos x="146169579" y="113407847"/>
                </a:cxn>
                <a:cxn ang="0">
                  <a:pos x="63004926" y="153730337"/>
                </a:cxn>
                <a:cxn ang="0">
                  <a:pos x="0" y="83165954"/>
                </a:cxn>
              </a:cxnLst>
              <a:pathLst>
                <a:path w="89" h="62">
                  <a:moveTo>
                    <a:pt x="0" y="33"/>
                  </a:moveTo>
                  <a:lnTo>
                    <a:pt x="29" y="0"/>
                  </a:lnTo>
                  <a:lnTo>
                    <a:pt x="88" y="11"/>
                  </a:lnTo>
                  <a:lnTo>
                    <a:pt x="77" y="45"/>
                  </a:lnTo>
                  <a:lnTo>
                    <a:pt x="58" y="45"/>
                  </a:lnTo>
                  <a:lnTo>
                    <a:pt x="25" y="61"/>
                  </a:lnTo>
                  <a:lnTo>
                    <a:pt x="0" y="33"/>
                  </a:lnTo>
                </a:path>
              </a:pathLst>
            </a:custGeom>
            <a:solidFill>
              <a:srgbClr val="FFFF99"/>
            </a:solidFill>
            <a:ln w="9525">
              <a:noFill/>
            </a:ln>
          </p:spPr>
          <p:txBody>
            <a:bodyPr/>
            <a:p>
              <a:endParaRPr lang="zh-CN" altLang="en-US"/>
            </a:p>
          </p:txBody>
        </p:sp>
        <p:sp>
          <p:nvSpPr>
            <p:cNvPr id="61463" name="Freeform 275"/>
            <p:cNvSpPr/>
            <p:nvPr/>
          </p:nvSpPr>
          <p:spPr>
            <a:xfrm>
              <a:off x="1270001" y="1979584"/>
              <a:ext cx="112713" cy="152400"/>
            </a:xfrm>
            <a:custGeom>
              <a:avLst/>
              <a:gdLst/>
              <a:ahLst/>
              <a:cxnLst>
                <a:cxn ang="0">
                  <a:pos x="176411694" y="88206259"/>
                </a:cxn>
                <a:cxn ang="0">
                  <a:pos x="83166308" y="0"/>
                </a:cxn>
                <a:cxn ang="0">
                  <a:pos x="0" y="126007822"/>
                </a:cxn>
                <a:cxn ang="0">
                  <a:pos x="105847036" y="239415661"/>
                </a:cxn>
                <a:cxn ang="0">
                  <a:pos x="176411694" y="88206259"/>
                </a:cxn>
              </a:cxnLst>
              <a:pathLst>
                <a:path w="71" h="96">
                  <a:moveTo>
                    <a:pt x="70" y="35"/>
                  </a:moveTo>
                  <a:lnTo>
                    <a:pt x="33" y="0"/>
                  </a:lnTo>
                  <a:lnTo>
                    <a:pt x="0" y="50"/>
                  </a:lnTo>
                  <a:lnTo>
                    <a:pt x="42" y="95"/>
                  </a:lnTo>
                  <a:lnTo>
                    <a:pt x="70" y="35"/>
                  </a:lnTo>
                </a:path>
              </a:pathLst>
            </a:custGeom>
            <a:solidFill>
              <a:srgbClr val="CC9900"/>
            </a:solidFill>
            <a:ln w="9525">
              <a:noFill/>
            </a:ln>
          </p:spPr>
          <p:txBody>
            <a:bodyPr/>
            <a:p>
              <a:endParaRPr lang="zh-CN" altLang="en-US"/>
            </a:p>
          </p:txBody>
        </p:sp>
        <p:sp>
          <p:nvSpPr>
            <p:cNvPr id="61464" name="Freeform 276"/>
            <p:cNvSpPr/>
            <p:nvPr/>
          </p:nvSpPr>
          <p:spPr>
            <a:xfrm>
              <a:off x="1541463" y="1874809"/>
              <a:ext cx="49213" cy="142875"/>
            </a:xfrm>
            <a:custGeom>
              <a:avLst/>
              <a:gdLst/>
              <a:ahLst/>
              <a:cxnLst>
                <a:cxn ang="0">
                  <a:pos x="2520976" y="85685308"/>
                </a:cxn>
                <a:cxn ang="0">
                  <a:pos x="75605462" y="0"/>
                </a:cxn>
                <a:cxn ang="0">
                  <a:pos x="75605462" y="136088441"/>
                </a:cxn>
                <a:cxn ang="0">
                  <a:pos x="0" y="224294723"/>
                </a:cxn>
                <a:cxn ang="0">
                  <a:pos x="2520976" y="85685308"/>
                </a:cxn>
              </a:cxnLst>
              <a:pathLst>
                <a:path w="31" h="90">
                  <a:moveTo>
                    <a:pt x="1" y="34"/>
                  </a:moveTo>
                  <a:lnTo>
                    <a:pt x="30" y="0"/>
                  </a:lnTo>
                  <a:lnTo>
                    <a:pt x="30" y="54"/>
                  </a:lnTo>
                  <a:lnTo>
                    <a:pt x="0" y="89"/>
                  </a:lnTo>
                  <a:lnTo>
                    <a:pt x="1" y="34"/>
                  </a:lnTo>
                </a:path>
              </a:pathLst>
            </a:custGeom>
            <a:solidFill>
              <a:srgbClr val="FFCC99"/>
            </a:solidFill>
            <a:ln w="9525">
              <a:noFill/>
            </a:ln>
          </p:spPr>
          <p:txBody>
            <a:bodyPr/>
            <a:p>
              <a:endParaRPr lang="zh-CN" altLang="en-US"/>
            </a:p>
          </p:txBody>
        </p:sp>
        <p:sp>
          <p:nvSpPr>
            <p:cNvPr id="61465" name="Freeform 277"/>
            <p:cNvSpPr/>
            <p:nvPr/>
          </p:nvSpPr>
          <p:spPr>
            <a:xfrm>
              <a:off x="1677988" y="2306609"/>
              <a:ext cx="98425" cy="149225"/>
            </a:xfrm>
            <a:custGeom>
              <a:avLst/>
              <a:gdLst/>
              <a:ahLst/>
              <a:cxnLst>
                <a:cxn ang="0">
                  <a:pos x="5040313" y="7559676"/>
                </a:cxn>
                <a:cxn ang="0">
                  <a:pos x="153730337" y="0"/>
                </a:cxn>
                <a:cxn ang="0">
                  <a:pos x="88206266" y="148688426"/>
                </a:cxn>
                <a:cxn ang="0">
                  <a:pos x="0" y="234375348"/>
                </a:cxn>
                <a:cxn ang="0">
                  <a:pos x="5040313" y="7559676"/>
                </a:cxn>
              </a:cxnLst>
              <a:pathLst>
                <a:path w="62" h="94">
                  <a:moveTo>
                    <a:pt x="2" y="3"/>
                  </a:moveTo>
                  <a:lnTo>
                    <a:pt x="61" y="0"/>
                  </a:lnTo>
                  <a:lnTo>
                    <a:pt x="35" y="59"/>
                  </a:lnTo>
                  <a:lnTo>
                    <a:pt x="0" y="93"/>
                  </a:lnTo>
                  <a:lnTo>
                    <a:pt x="2" y="3"/>
                  </a:lnTo>
                </a:path>
              </a:pathLst>
            </a:custGeom>
            <a:solidFill>
              <a:srgbClr val="996633"/>
            </a:solidFill>
            <a:ln w="9525">
              <a:noFill/>
            </a:ln>
          </p:spPr>
          <p:txBody>
            <a:bodyPr/>
            <a:p>
              <a:endParaRPr lang="zh-CN" altLang="en-US"/>
            </a:p>
          </p:txBody>
        </p:sp>
        <p:sp>
          <p:nvSpPr>
            <p:cNvPr id="61466" name="Freeform 278"/>
            <p:cNvSpPr/>
            <p:nvPr/>
          </p:nvSpPr>
          <p:spPr>
            <a:xfrm>
              <a:off x="1652588" y="2246284"/>
              <a:ext cx="120650" cy="104775"/>
            </a:xfrm>
            <a:custGeom>
              <a:avLst/>
              <a:gdLst/>
              <a:ahLst/>
              <a:cxnLst>
                <a:cxn ang="0">
                  <a:pos x="0" y="90725608"/>
                </a:cxn>
                <a:cxn ang="0">
                  <a:pos x="98285285" y="0"/>
                </a:cxn>
                <a:cxn ang="0">
                  <a:pos x="189012486" y="78124039"/>
                </a:cxn>
                <a:cxn ang="0">
                  <a:pos x="68043422" y="163810924"/>
                </a:cxn>
                <a:cxn ang="0">
                  <a:pos x="0" y="90725608"/>
                </a:cxn>
              </a:cxnLst>
              <a:pathLst>
                <a:path w="76" h="66">
                  <a:moveTo>
                    <a:pt x="0" y="36"/>
                  </a:moveTo>
                  <a:lnTo>
                    <a:pt x="39" y="0"/>
                  </a:lnTo>
                  <a:lnTo>
                    <a:pt x="75" y="31"/>
                  </a:lnTo>
                  <a:lnTo>
                    <a:pt x="27" y="65"/>
                  </a:lnTo>
                  <a:lnTo>
                    <a:pt x="0" y="36"/>
                  </a:lnTo>
                </a:path>
              </a:pathLst>
            </a:custGeom>
            <a:solidFill>
              <a:srgbClr val="FFFF99"/>
            </a:solidFill>
            <a:ln w="9525">
              <a:noFill/>
            </a:ln>
          </p:spPr>
          <p:txBody>
            <a:bodyPr/>
            <a:p>
              <a:endParaRPr lang="zh-CN" altLang="en-US"/>
            </a:p>
          </p:txBody>
        </p:sp>
        <p:sp>
          <p:nvSpPr>
            <p:cNvPr id="61467" name="Freeform 279"/>
            <p:cNvSpPr/>
            <p:nvPr/>
          </p:nvSpPr>
          <p:spPr>
            <a:xfrm>
              <a:off x="1273176" y="1909734"/>
              <a:ext cx="444500" cy="611187"/>
            </a:xfrm>
            <a:custGeom>
              <a:avLst/>
              <a:gdLst/>
              <a:ahLst/>
              <a:cxnLst>
                <a:cxn ang="0">
                  <a:pos x="204131823" y="418345661"/>
                </a:cxn>
                <a:cxn ang="0">
                  <a:pos x="224293114" y="352821574"/>
                </a:cxn>
                <a:cxn ang="0">
                  <a:pos x="264615596" y="309978172"/>
                </a:cxn>
                <a:cxn ang="0">
                  <a:pos x="315018699" y="292337892"/>
                </a:cxn>
                <a:cxn ang="0">
                  <a:pos x="375502423" y="302418506"/>
                </a:cxn>
                <a:cxn ang="0">
                  <a:pos x="425905625" y="342740960"/>
                </a:cxn>
                <a:cxn ang="0">
                  <a:pos x="466228108" y="400703694"/>
                </a:cxn>
                <a:cxn ang="0">
                  <a:pos x="488910298" y="473789036"/>
                </a:cxn>
                <a:cxn ang="0">
                  <a:pos x="491429659" y="546872690"/>
                </a:cxn>
                <a:cxn ang="0">
                  <a:pos x="473789367" y="612396678"/>
                </a:cxn>
                <a:cxn ang="0">
                  <a:pos x="433466884" y="655240080"/>
                </a:cxn>
                <a:cxn ang="0">
                  <a:pos x="380542733" y="675401307"/>
                </a:cxn>
                <a:cxn ang="0">
                  <a:pos x="322579959" y="662799746"/>
                </a:cxn>
                <a:cxn ang="0">
                  <a:pos x="269655907" y="622477292"/>
                </a:cxn>
                <a:cxn ang="0">
                  <a:pos x="231854373" y="564514558"/>
                </a:cxn>
                <a:cxn ang="0">
                  <a:pos x="209172183" y="491429316"/>
                </a:cxn>
                <a:cxn ang="0">
                  <a:pos x="93244972" y="514111490"/>
                </a:cxn>
                <a:cxn ang="0">
                  <a:pos x="80644990" y="743444655"/>
                </a:cxn>
                <a:cxn ang="0">
                  <a:pos x="181451221" y="710683454"/>
                </a:cxn>
                <a:cxn ang="0">
                  <a:pos x="209172183" y="740925295"/>
                </a:cxn>
                <a:cxn ang="0">
                  <a:pos x="236894683" y="766126829"/>
                </a:cxn>
                <a:cxn ang="0">
                  <a:pos x="267136545" y="788807416"/>
                </a:cxn>
                <a:cxn ang="0">
                  <a:pos x="287297786" y="937497458"/>
                </a:cxn>
                <a:cxn ang="0">
                  <a:pos x="430945936" y="829129870"/>
                </a:cxn>
                <a:cxn ang="0">
                  <a:pos x="458668436" y="819049256"/>
                </a:cxn>
                <a:cxn ang="0">
                  <a:pos x="488910298" y="806449283"/>
                </a:cxn>
                <a:cxn ang="0">
                  <a:pos x="516631211" y="788807416"/>
                </a:cxn>
                <a:cxn ang="0">
                  <a:pos x="539313401" y="766126829"/>
                </a:cxn>
                <a:cxn ang="0">
                  <a:pos x="703124279" y="705643147"/>
                </a:cxn>
                <a:cxn ang="0">
                  <a:pos x="609877745" y="607356371"/>
                </a:cxn>
                <a:cxn ang="0">
                  <a:pos x="612397106" y="587195144"/>
                </a:cxn>
                <a:cxn ang="0">
                  <a:pos x="612397106" y="567033917"/>
                </a:cxn>
                <a:cxn ang="0">
                  <a:pos x="612397106" y="546872690"/>
                </a:cxn>
                <a:cxn ang="0">
                  <a:pos x="612397106" y="524192103"/>
                </a:cxn>
                <a:cxn ang="0">
                  <a:pos x="612397106" y="501509929"/>
                </a:cxn>
                <a:cxn ang="0">
                  <a:pos x="609877745" y="483869649"/>
                </a:cxn>
                <a:cxn ang="0">
                  <a:pos x="607356796" y="463708422"/>
                </a:cxn>
                <a:cxn ang="0">
                  <a:pos x="695563020" y="400703694"/>
                </a:cxn>
                <a:cxn ang="0">
                  <a:pos x="529232780" y="269655718"/>
                </a:cxn>
                <a:cxn ang="0">
                  <a:pos x="501510280" y="241934825"/>
                </a:cxn>
                <a:cxn ang="0">
                  <a:pos x="476308728" y="211692984"/>
                </a:cxn>
                <a:cxn ang="0">
                  <a:pos x="446066866" y="183970453"/>
                </a:cxn>
                <a:cxn ang="0">
                  <a:pos x="413305544" y="166330173"/>
                </a:cxn>
                <a:cxn ang="0">
                  <a:pos x="264615596" y="0"/>
                </a:cxn>
                <a:cxn ang="0">
                  <a:pos x="254534976" y="138607692"/>
                </a:cxn>
                <a:cxn ang="0">
                  <a:pos x="224293114" y="148688306"/>
                </a:cxn>
                <a:cxn ang="0">
                  <a:pos x="194051203" y="166330173"/>
                </a:cxn>
                <a:cxn ang="0">
                  <a:pos x="171370600" y="183970453"/>
                </a:cxn>
                <a:cxn ang="0">
                  <a:pos x="68043420" y="110886799"/>
                </a:cxn>
                <a:cxn ang="0">
                  <a:pos x="90725610" y="347781267"/>
                </a:cxn>
                <a:cxn ang="0">
                  <a:pos x="88206249" y="367942494"/>
                </a:cxn>
                <a:cxn ang="0">
                  <a:pos x="83165939" y="388103721"/>
                </a:cxn>
                <a:cxn ang="0">
                  <a:pos x="83165939" y="408264948"/>
                </a:cxn>
                <a:cxn ang="0">
                  <a:pos x="83165939" y="430945634"/>
                </a:cxn>
                <a:cxn ang="0">
                  <a:pos x="83165939" y="451106861"/>
                </a:cxn>
                <a:cxn ang="0">
                  <a:pos x="88206249" y="473789036"/>
                </a:cxn>
                <a:cxn ang="0">
                  <a:pos x="90725610" y="491429316"/>
                </a:cxn>
                <a:cxn ang="0">
                  <a:pos x="93244972" y="514111490"/>
                </a:cxn>
              </a:cxnLst>
              <a:pathLst>
                <a:path w="280" h="385">
                  <a:moveTo>
                    <a:pt x="81" y="180"/>
                  </a:moveTo>
                  <a:lnTo>
                    <a:pt x="81" y="166"/>
                  </a:lnTo>
                  <a:lnTo>
                    <a:pt x="85" y="151"/>
                  </a:lnTo>
                  <a:lnTo>
                    <a:pt x="89" y="140"/>
                  </a:lnTo>
                  <a:lnTo>
                    <a:pt x="97" y="131"/>
                  </a:lnTo>
                  <a:lnTo>
                    <a:pt x="105" y="123"/>
                  </a:lnTo>
                  <a:lnTo>
                    <a:pt x="115" y="118"/>
                  </a:lnTo>
                  <a:lnTo>
                    <a:pt x="125" y="116"/>
                  </a:lnTo>
                  <a:lnTo>
                    <a:pt x="137" y="116"/>
                  </a:lnTo>
                  <a:lnTo>
                    <a:pt x="149" y="120"/>
                  </a:lnTo>
                  <a:lnTo>
                    <a:pt x="159" y="127"/>
                  </a:lnTo>
                  <a:lnTo>
                    <a:pt x="169" y="136"/>
                  </a:lnTo>
                  <a:lnTo>
                    <a:pt x="179" y="146"/>
                  </a:lnTo>
                  <a:lnTo>
                    <a:pt x="185" y="159"/>
                  </a:lnTo>
                  <a:lnTo>
                    <a:pt x="192" y="173"/>
                  </a:lnTo>
                  <a:lnTo>
                    <a:pt x="194" y="188"/>
                  </a:lnTo>
                  <a:lnTo>
                    <a:pt x="197" y="203"/>
                  </a:lnTo>
                  <a:lnTo>
                    <a:pt x="195" y="217"/>
                  </a:lnTo>
                  <a:lnTo>
                    <a:pt x="193" y="232"/>
                  </a:lnTo>
                  <a:lnTo>
                    <a:pt x="188" y="243"/>
                  </a:lnTo>
                  <a:lnTo>
                    <a:pt x="180" y="252"/>
                  </a:lnTo>
                  <a:lnTo>
                    <a:pt x="172" y="260"/>
                  </a:lnTo>
                  <a:lnTo>
                    <a:pt x="163" y="265"/>
                  </a:lnTo>
                  <a:lnTo>
                    <a:pt x="151" y="268"/>
                  </a:lnTo>
                  <a:lnTo>
                    <a:pt x="140" y="267"/>
                  </a:lnTo>
                  <a:lnTo>
                    <a:pt x="128" y="263"/>
                  </a:lnTo>
                  <a:lnTo>
                    <a:pt x="118" y="256"/>
                  </a:lnTo>
                  <a:lnTo>
                    <a:pt x="107" y="247"/>
                  </a:lnTo>
                  <a:lnTo>
                    <a:pt x="99" y="237"/>
                  </a:lnTo>
                  <a:lnTo>
                    <a:pt x="92" y="224"/>
                  </a:lnTo>
                  <a:lnTo>
                    <a:pt x="86" y="210"/>
                  </a:lnTo>
                  <a:lnTo>
                    <a:pt x="83" y="195"/>
                  </a:lnTo>
                  <a:lnTo>
                    <a:pt x="81" y="180"/>
                  </a:lnTo>
                  <a:lnTo>
                    <a:pt x="37" y="204"/>
                  </a:lnTo>
                  <a:lnTo>
                    <a:pt x="2" y="224"/>
                  </a:lnTo>
                  <a:lnTo>
                    <a:pt x="32" y="295"/>
                  </a:lnTo>
                  <a:lnTo>
                    <a:pt x="68" y="276"/>
                  </a:lnTo>
                  <a:lnTo>
                    <a:pt x="72" y="282"/>
                  </a:lnTo>
                  <a:lnTo>
                    <a:pt x="77" y="289"/>
                  </a:lnTo>
                  <a:lnTo>
                    <a:pt x="83" y="294"/>
                  </a:lnTo>
                  <a:lnTo>
                    <a:pt x="89" y="299"/>
                  </a:lnTo>
                  <a:lnTo>
                    <a:pt x="94" y="304"/>
                  </a:lnTo>
                  <a:lnTo>
                    <a:pt x="99" y="310"/>
                  </a:lnTo>
                  <a:lnTo>
                    <a:pt x="106" y="313"/>
                  </a:lnTo>
                  <a:lnTo>
                    <a:pt x="112" y="317"/>
                  </a:lnTo>
                  <a:lnTo>
                    <a:pt x="114" y="372"/>
                  </a:lnTo>
                  <a:lnTo>
                    <a:pt x="172" y="384"/>
                  </a:lnTo>
                  <a:lnTo>
                    <a:pt x="171" y="329"/>
                  </a:lnTo>
                  <a:lnTo>
                    <a:pt x="177" y="328"/>
                  </a:lnTo>
                  <a:lnTo>
                    <a:pt x="182" y="325"/>
                  </a:lnTo>
                  <a:lnTo>
                    <a:pt x="188" y="324"/>
                  </a:lnTo>
                  <a:lnTo>
                    <a:pt x="194" y="320"/>
                  </a:lnTo>
                  <a:lnTo>
                    <a:pt x="199" y="317"/>
                  </a:lnTo>
                  <a:lnTo>
                    <a:pt x="205" y="313"/>
                  </a:lnTo>
                  <a:lnTo>
                    <a:pt x="208" y="310"/>
                  </a:lnTo>
                  <a:lnTo>
                    <a:pt x="214" y="304"/>
                  </a:lnTo>
                  <a:lnTo>
                    <a:pt x="250" y="339"/>
                  </a:lnTo>
                  <a:lnTo>
                    <a:pt x="279" y="280"/>
                  </a:lnTo>
                  <a:lnTo>
                    <a:pt x="241" y="245"/>
                  </a:lnTo>
                  <a:lnTo>
                    <a:pt x="242" y="241"/>
                  </a:lnTo>
                  <a:lnTo>
                    <a:pt x="242" y="237"/>
                  </a:lnTo>
                  <a:lnTo>
                    <a:pt x="243" y="233"/>
                  </a:lnTo>
                  <a:lnTo>
                    <a:pt x="243" y="229"/>
                  </a:lnTo>
                  <a:lnTo>
                    <a:pt x="243" y="225"/>
                  </a:lnTo>
                  <a:lnTo>
                    <a:pt x="243" y="221"/>
                  </a:lnTo>
                  <a:lnTo>
                    <a:pt x="243" y="217"/>
                  </a:lnTo>
                  <a:lnTo>
                    <a:pt x="243" y="212"/>
                  </a:lnTo>
                  <a:lnTo>
                    <a:pt x="243" y="208"/>
                  </a:lnTo>
                  <a:lnTo>
                    <a:pt x="243" y="204"/>
                  </a:lnTo>
                  <a:lnTo>
                    <a:pt x="243" y="199"/>
                  </a:lnTo>
                  <a:lnTo>
                    <a:pt x="242" y="195"/>
                  </a:lnTo>
                  <a:lnTo>
                    <a:pt x="242" y="192"/>
                  </a:lnTo>
                  <a:lnTo>
                    <a:pt x="241" y="188"/>
                  </a:lnTo>
                  <a:lnTo>
                    <a:pt x="241" y="184"/>
                  </a:lnTo>
                  <a:lnTo>
                    <a:pt x="240" y="179"/>
                  </a:lnTo>
                  <a:lnTo>
                    <a:pt x="276" y="159"/>
                  </a:lnTo>
                  <a:lnTo>
                    <a:pt x="245" y="88"/>
                  </a:lnTo>
                  <a:lnTo>
                    <a:pt x="210" y="107"/>
                  </a:lnTo>
                  <a:lnTo>
                    <a:pt x="205" y="101"/>
                  </a:lnTo>
                  <a:lnTo>
                    <a:pt x="199" y="96"/>
                  </a:lnTo>
                  <a:lnTo>
                    <a:pt x="194" y="89"/>
                  </a:lnTo>
                  <a:lnTo>
                    <a:pt x="189" y="84"/>
                  </a:lnTo>
                  <a:lnTo>
                    <a:pt x="182" y="79"/>
                  </a:lnTo>
                  <a:lnTo>
                    <a:pt x="177" y="73"/>
                  </a:lnTo>
                  <a:lnTo>
                    <a:pt x="171" y="70"/>
                  </a:lnTo>
                  <a:lnTo>
                    <a:pt x="164" y="66"/>
                  </a:lnTo>
                  <a:lnTo>
                    <a:pt x="163" y="11"/>
                  </a:lnTo>
                  <a:lnTo>
                    <a:pt x="105" y="0"/>
                  </a:lnTo>
                  <a:lnTo>
                    <a:pt x="106" y="54"/>
                  </a:lnTo>
                  <a:lnTo>
                    <a:pt x="101" y="55"/>
                  </a:lnTo>
                  <a:lnTo>
                    <a:pt x="94" y="58"/>
                  </a:lnTo>
                  <a:lnTo>
                    <a:pt x="89" y="59"/>
                  </a:lnTo>
                  <a:lnTo>
                    <a:pt x="83" y="63"/>
                  </a:lnTo>
                  <a:lnTo>
                    <a:pt x="77" y="66"/>
                  </a:lnTo>
                  <a:lnTo>
                    <a:pt x="72" y="70"/>
                  </a:lnTo>
                  <a:lnTo>
                    <a:pt x="68" y="73"/>
                  </a:lnTo>
                  <a:lnTo>
                    <a:pt x="63" y="79"/>
                  </a:lnTo>
                  <a:lnTo>
                    <a:pt x="27" y="44"/>
                  </a:lnTo>
                  <a:lnTo>
                    <a:pt x="0" y="103"/>
                  </a:lnTo>
                  <a:lnTo>
                    <a:pt x="36" y="138"/>
                  </a:lnTo>
                  <a:lnTo>
                    <a:pt x="35" y="142"/>
                  </a:lnTo>
                  <a:lnTo>
                    <a:pt x="35" y="146"/>
                  </a:lnTo>
                  <a:lnTo>
                    <a:pt x="35" y="150"/>
                  </a:lnTo>
                  <a:lnTo>
                    <a:pt x="33" y="154"/>
                  </a:lnTo>
                  <a:lnTo>
                    <a:pt x="33" y="158"/>
                  </a:lnTo>
                  <a:lnTo>
                    <a:pt x="33" y="162"/>
                  </a:lnTo>
                  <a:lnTo>
                    <a:pt x="33" y="167"/>
                  </a:lnTo>
                  <a:lnTo>
                    <a:pt x="33" y="171"/>
                  </a:lnTo>
                  <a:lnTo>
                    <a:pt x="33" y="175"/>
                  </a:lnTo>
                  <a:lnTo>
                    <a:pt x="33" y="179"/>
                  </a:lnTo>
                  <a:lnTo>
                    <a:pt x="35" y="184"/>
                  </a:lnTo>
                  <a:lnTo>
                    <a:pt x="35" y="188"/>
                  </a:lnTo>
                  <a:lnTo>
                    <a:pt x="35" y="192"/>
                  </a:lnTo>
                  <a:lnTo>
                    <a:pt x="36" y="195"/>
                  </a:lnTo>
                  <a:lnTo>
                    <a:pt x="36" y="201"/>
                  </a:lnTo>
                  <a:lnTo>
                    <a:pt x="37" y="204"/>
                  </a:lnTo>
                  <a:lnTo>
                    <a:pt x="81" y="180"/>
                  </a:lnTo>
                </a:path>
              </a:pathLst>
            </a:custGeom>
            <a:solidFill>
              <a:srgbClr val="CC9900"/>
            </a:solidFill>
            <a:ln w="9525">
              <a:noFill/>
            </a:ln>
          </p:spPr>
          <p:txBody>
            <a:bodyPr/>
            <a:p>
              <a:endParaRPr lang="zh-CN" altLang="en-US"/>
            </a:p>
          </p:txBody>
        </p:sp>
      </p:grpSp>
      <p:grpSp>
        <p:nvGrpSpPr>
          <p:cNvPr id="61468" name="Group 90"/>
          <p:cNvGrpSpPr/>
          <p:nvPr/>
        </p:nvGrpSpPr>
        <p:grpSpPr>
          <a:xfrm>
            <a:off x="4545013" y="1433513"/>
            <a:ext cx="1487487" cy="1265237"/>
            <a:chOff x="1488" y="1365"/>
            <a:chExt cx="937" cy="797"/>
          </a:xfrm>
        </p:grpSpPr>
        <p:sp>
          <p:nvSpPr>
            <p:cNvPr id="411" name="Freeform 11"/>
            <p:cNvSpPr/>
            <p:nvPr/>
          </p:nvSpPr>
          <p:spPr bwMode="auto">
            <a:xfrm>
              <a:off x="1488" y="1794"/>
              <a:ext cx="937" cy="344"/>
            </a:xfrm>
            <a:custGeom>
              <a:avLst/>
              <a:gdLst/>
              <a:ahLst/>
              <a:cxnLst>
                <a:cxn ang="0">
                  <a:pos x="936" y="157"/>
                </a:cxn>
                <a:cxn ang="0">
                  <a:pos x="636" y="0"/>
                </a:cxn>
                <a:cxn ang="0">
                  <a:pos x="0" y="161"/>
                </a:cxn>
                <a:cxn ang="0">
                  <a:pos x="299" y="343"/>
                </a:cxn>
                <a:cxn ang="0">
                  <a:pos x="936" y="157"/>
                </a:cxn>
              </a:cxnLst>
              <a:rect l="0" t="0" r="r" b="b"/>
              <a:pathLst>
                <a:path w="937" h="344">
                  <a:moveTo>
                    <a:pt x="936" y="157"/>
                  </a:moveTo>
                  <a:lnTo>
                    <a:pt x="636" y="0"/>
                  </a:lnTo>
                  <a:lnTo>
                    <a:pt x="0" y="161"/>
                  </a:lnTo>
                  <a:lnTo>
                    <a:pt x="299" y="343"/>
                  </a:lnTo>
                  <a:lnTo>
                    <a:pt x="936" y="157"/>
                  </a:lnTo>
                </a:path>
              </a:pathLst>
            </a:custGeom>
            <a:solidFill>
              <a:srgbClr val="CBCBCB"/>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12" name="Freeform 12"/>
            <p:cNvSpPr/>
            <p:nvPr/>
          </p:nvSpPr>
          <p:spPr bwMode="auto">
            <a:xfrm>
              <a:off x="1488" y="1953"/>
              <a:ext cx="298" cy="209"/>
            </a:xfrm>
            <a:custGeom>
              <a:avLst/>
              <a:gdLst/>
              <a:ahLst/>
              <a:cxnLst>
                <a:cxn ang="0">
                  <a:pos x="0" y="22"/>
                </a:cxn>
                <a:cxn ang="0">
                  <a:pos x="0" y="0"/>
                </a:cxn>
                <a:cxn ang="0">
                  <a:pos x="297" y="184"/>
                </a:cxn>
                <a:cxn ang="0">
                  <a:pos x="297" y="208"/>
                </a:cxn>
                <a:cxn ang="0">
                  <a:pos x="0" y="22"/>
                </a:cxn>
              </a:cxnLst>
              <a:rect l="0" t="0" r="r" b="b"/>
              <a:pathLst>
                <a:path w="298" h="209">
                  <a:moveTo>
                    <a:pt x="0" y="22"/>
                  </a:moveTo>
                  <a:lnTo>
                    <a:pt x="0" y="0"/>
                  </a:lnTo>
                  <a:lnTo>
                    <a:pt x="297" y="184"/>
                  </a:lnTo>
                  <a:lnTo>
                    <a:pt x="297" y="208"/>
                  </a:lnTo>
                  <a:lnTo>
                    <a:pt x="0" y="22"/>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13" name="Freeform 13"/>
            <p:cNvSpPr/>
            <p:nvPr/>
          </p:nvSpPr>
          <p:spPr bwMode="auto">
            <a:xfrm>
              <a:off x="1785" y="1951"/>
              <a:ext cx="640" cy="211"/>
            </a:xfrm>
            <a:custGeom>
              <a:avLst/>
              <a:gdLst/>
              <a:ahLst/>
              <a:cxnLst>
                <a:cxn ang="0">
                  <a:pos x="639" y="23"/>
                </a:cxn>
                <a:cxn ang="0">
                  <a:pos x="639" y="0"/>
                </a:cxn>
                <a:cxn ang="0">
                  <a:pos x="0" y="186"/>
                </a:cxn>
                <a:cxn ang="0">
                  <a:pos x="0" y="210"/>
                </a:cxn>
                <a:cxn ang="0">
                  <a:pos x="639" y="23"/>
                </a:cxn>
              </a:cxnLst>
              <a:rect l="0" t="0" r="r" b="b"/>
              <a:pathLst>
                <a:path w="640" h="211">
                  <a:moveTo>
                    <a:pt x="639" y="23"/>
                  </a:moveTo>
                  <a:lnTo>
                    <a:pt x="639" y="0"/>
                  </a:lnTo>
                  <a:lnTo>
                    <a:pt x="0" y="186"/>
                  </a:lnTo>
                  <a:lnTo>
                    <a:pt x="0" y="210"/>
                  </a:lnTo>
                  <a:lnTo>
                    <a:pt x="639" y="23"/>
                  </a:lnTo>
                </a:path>
              </a:pathLst>
            </a:custGeom>
            <a:solidFill>
              <a:srgbClr val="4C4C4C"/>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14" name="Freeform 14"/>
            <p:cNvSpPr/>
            <p:nvPr/>
          </p:nvSpPr>
          <p:spPr bwMode="auto">
            <a:xfrm>
              <a:off x="1528" y="1675"/>
              <a:ext cx="30" cy="289"/>
            </a:xfrm>
            <a:custGeom>
              <a:avLst/>
              <a:gdLst/>
              <a:ahLst/>
              <a:cxnLst>
                <a:cxn ang="0">
                  <a:pos x="29" y="284"/>
                </a:cxn>
                <a:cxn ang="0">
                  <a:pos x="29" y="0"/>
                </a:cxn>
                <a:cxn ang="0">
                  <a:pos x="0" y="3"/>
                </a:cxn>
                <a:cxn ang="0">
                  <a:pos x="0" y="288"/>
                </a:cxn>
                <a:cxn ang="0">
                  <a:pos x="29" y="284"/>
                </a:cxn>
              </a:cxnLst>
              <a:rect l="0" t="0" r="r" b="b"/>
              <a:pathLst>
                <a:path w="30" h="289">
                  <a:moveTo>
                    <a:pt x="29" y="284"/>
                  </a:moveTo>
                  <a:lnTo>
                    <a:pt x="29" y="0"/>
                  </a:lnTo>
                  <a:lnTo>
                    <a:pt x="0" y="3"/>
                  </a:lnTo>
                  <a:lnTo>
                    <a:pt x="0" y="288"/>
                  </a:lnTo>
                  <a:lnTo>
                    <a:pt x="29" y="284"/>
                  </a:lnTo>
                </a:path>
              </a:pathLst>
            </a:custGeom>
            <a:solidFill>
              <a:srgbClr val="000000"/>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15" name="Freeform 15"/>
            <p:cNvSpPr/>
            <p:nvPr/>
          </p:nvSpPr>
          <p:spPr bwMode="auto">
            <a:xfrm>
              <a:off x="2378" y="1664"/>
              <a:ext cx="29" cy="288"/>
            </a:xfrm>
            <a:custGeom>
              <a:avLst/>
              <a:gdLst/>
              <a:ahLst/>
              <a:cxnLst>
                <a:cxn ang="0">
                  <a:pos x="28" y="283"/>
                </a:cxn>
                <a:cxn ang="0">
                  <a:pos x="28" y="0"/>
                </a:cxn>
                <a:cxn ang="0">
                  <a:pos x="0" y="3"/>
                </a:cxn>
                <a:cxn ang="0">
                  <a:pos x="0" y="287"/>
                </a:cxn>
                <a:cxn ang="0">
                  <a:pos x="28" y="283"/>
                </a:cxn>
              </a:cxnLst>
              <a:rect l="0" t="0" r="r" b="b"/>
              <a:pathLst>
                <a:path w="29" h="288">
                  <a:moveTo>
                    <a:pt x="28" y="283"/>
                  </a:moveTo>
                  <a:lnTo>
                    <a:pt x="28" y="0"/>
                  </a:lnTo>
                  <a:lnTo>
                    <a:pt x="0" y="3"/>
                  </a:lnTo>
                  <a:lnTo>
                    <a:pt x="0" y="287"/>
                  </a:lnTo>
                  <a:lnTo>
                    <a:pt x="28" y="283"/>
                  </a:lnTo>
                </a:path>
              </a:pathLst>
            </a:custGeom>
            <a:solidFill>
              <a:srgbClr val="000000"/>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16" name="Freeform 16"/>
            <p:cNvSpPr/>
            <p:nvPr/>
          </p:nvSpPr>
          <p:spPr bwMode="auto">
            <a:xfrm>
              <a:off x="1839" y="1631"/>
              <a:ext cx="95" cy="312"/>
            </a:xfrm>
            <a:custGeom>
              <a:avLst/>
              <a:gdLst/>
              <a:ahLst/>
              <a:cxnLst>
                <a:cxn ang="0">
                  <a:pos x="94" y="0"/>
                </a:cxn>
                <a:cxn ang="0">
                  <a:pos x="94" y="18"/>
                </a:cxn>
                <a:cxn ang="0">
                  <a:pos x="92" y="51"/>
                </a:cxn>
                <a:cxn ang="0">
                  <a:pos x="92" y="93"/>
                </a:cxn>
                <a:cxn ang="0">
                  <a:pos x="90" y="143"/>
                </a:cxn>
                <a:cxn ang="0">
                  <a:pos x="90" y="191"/>
                </a:cxn>
                <a:cxn ang="0">
                  <a:pos x="90" y="233"/>
                </a:cxn>
                <a:cxn ang="0">
                  <a:pos x="88" y="263"/>
                </a:cxn>
                <a:cxn ang="0">
                  <a:pos x="88" y="272"/>
                </a:cxn>
                <a:cxn ang="0">
                  <a:pos x="88" y="274"/>
                </a:cxn>
                <a:cxn ang="0">
                  <a:pos x="86" y="279"/>
                </a:cxn>
                <a:cxn ang="0">
                  <a:pos x="82" y="285"/>
                </a:cxn>
                <a:cxn ang="0">
                  <a:pos x="79" y="292"/>
                </a:cxn>
                <a:cxn ang="0">
                  <a:pos x="75" y="299"/>
                </a:cxn>
                <a:cxn ang="0">
                  <a:pos x="66" y="305"/>
                </a:cxn>
                <a:cxn ang="0">
                  <a:pos x="57" y="309"/>
                </a:cxn>
                <a:cxn ang="0">
                  <a:pos x="46" y="311"/>
                </a:cxn>
                <a:cxn ang="0">
                  <a:pos x="33" y="309"/>
                </a:cxn>
                <a:cxn ang="0">
                  <a:pos x="23" y="305"/>
                </a:cxn>
                <a:cxn ang="0">
                  <a:pos x="14" y="301"/>
                </a:cxn>
                <a:cxn ang="0">
                  <a:pos x="9" y="296"/>
                </a:cxn>
                <a:cxn ang="0">
                  <a:pos x="3" y="288"/>
                </a:cxn>
                <a:cxn ang="0">
                  <a:pos x="0" y="283"/>
                </a:cxn>
                <a:cxn ang="0">
                  <a:pos x="0" y="281"/>
                </a:cxn>
                <a:cxn ang="0">
                  <a:pos x="0" y="277"/>
                </a:cxn>
                <a:cxn ang="0">
                  <a:pos x="0" y="266"/>
                </a:cxn>
                <a:cxn ang="0">
                  <a:pos x="0" y="237"/>
                </a:cxn>
                <a:cxn ang="0">
                  <a:pos x="0" y="195"/>
                </a:cxn>
                <a:cxn ang="0">
                  <a:pos x="0" y="147"/>
                </a:cxn>
                <a:cxn ang="0">
                  <a:pos x="1" y="95"/>
                </a:cxn>
                <a:cxn ang="0">
                  <a:pos x="1" y="51"/>
                </a:cxn>
                <a:cxn ang="0">
                  <a:pos x="1" y="18"/>
                </a:cxn>
                <a:cxn ang="0">
                  <a:pos x="3" y="1"/>
                </a:cxn>
                <a:cxn ang="0">
                  <a:pos x="94" y="0"/>
                </a:cxn>
              </a:cxnLst>
              <a:rect l="0" t="0" r="r" b="b"/>
              <a:pathLst>
                <a:path w="95" h="312">
                  <a:moveTo>
                    <a:pt x="94" y="0"/>
                  </a:moveTo>
                  <a:lnTo>
                    <a:pt x="94" y="18"/>
                  </a:lnTo>
                  <a:lnTo>
                    <a:pt x="92" y="51"/>
                  </a:lnTo>
                  <a:lnTo>
                    <a:pt x="92" y="93"/>
                  </a:lnTo>
                  <a:lnTo>
                    <a:pt x="90" y="143"/>
                  </a:lnTo>
                  <a:lnTo>
                    <a:pt x="90" y="191"/>
                  </a:lnTo>
                  <a:lnTo>
                    <a:pt x="90" y="233"/>
                  </a:lnTo>
                  <a:lnTo>
                    <a:pt x="88" y="263"/>
                  </a:lnTo>
                  <a:lnTo>
                    <a:pt x="88" y="272"/>
                  </a:lnTo>
                  <a:lnTo>
                    <a:pt x="88" y="274"/>
                  </a:lnTo>
                  <a:lnTo>
                    <a:pt x="86" y="279"/>
                  </a:lnTo>
                  <a:lnTo>
                    <a:pt x="82" y="285"/>
                  </a:lnTo>
                  <a:lnTo>
                    <a:pt x="79" y="292"/>
                  </a:lnTo>
                  <a:lnTo>
                    <a:pt x="75" y="299"/>
                  </a:lnTo>
                  <a:lnTo>
                    <a:pt x="66" y="305"/>
                  </a:lnTo>
                  <a:lnTo>
                    <a:pt x="57" y="309"/>
                  </a:lnTo>
                  <a:lnTo>
                    <a:pt x="46" y="311"/>
                  </a:lnTo>
                  <a:lnTo>
                    <a:pt x="33" y="309"/>
                  </a:lnTo>
                  <a:lnTo>
                    <a:pt x="23" y="305"/>
                  </a:lnTo>
                  <a:lnTo>
                    <a:pt x="14" y="301"/>
                  </a:lnTo>
                  <a:lnTo>
                    <a:pt x="9" y="296"/>
                  </a:lnTo>
                  <a:lnTo>
                    <a:pt x="3" y="288"/>
                  </a:lnTo>
                  <a:lnTo>
                    <a:pt x="0" y="283"/>
                  </a:lnTo>
                  <a:lnTo>
                    <a:pt x="0" y="281"/>
                  </a:lnTo>
                  <a:lnTo>
                    <a:pt x="0" y="277"/>
                  </a:lnTo>
                  <a:lnTo>
                    <a:pt x="0" y="266"/>
                  </a:lnTo>
                  <a:lnTo>
                    <a:pt x="0" y="237"/>
                  </a:lnTo>
                  <a:lnTo>
                    <a:pt x="0" y="195"/>
                  </a:lnTo>
                  <a:lnTo>
                    <a:pt x="0" y="147"/>
                  </a:lnTo>
                  <a:lnTo>
                    <a:pt x="1" y="95"/>
                  </a:lnTo>
                  <a:lnTo>
                    <a:pt x="1" y="51"/>
                  </a:lnTo>
                  <a:lnTo>
                    <a:pt x="1" y="18"/>
                  </a:lnTo>
                  <a:lnTo>
                    <a:pt x="3" y="1"/>
                  </a:lnTo>
                  <a:lnTo>
                    <a:pt x="94" y="0"/>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17" name="Freeform 17"/>
            <p:cNvSpPr/>
            <p:nvPr/>
          </p:nvSpPr>
          <p:spPr bwMode="auto">
            <a:xfrm>
              <a:off x="1842" y="1650"/>
              <a:ext cx="80" cy="288"/>
            </a:xfrm>
            <a:custGeom>
              <a:avLst/>
              <a:gdLst/>
              <a:ahLst/>
              <a:cxnLst>
                <a:cxn ang="0">
                  <a:pos x="79" y="0"/>
                </a:cxn>
                <a:cxn ang="0">
                  <a:pos x="79" y="14"/>
                </a:cxn>
                <a:cxn ang="0">
                  <a:pos x="79" y="45"/>
                </a:cxn>
                <a:cxn ang="0">
                  <a:pos x="79" y="86"/>
                </a:cxn>
                <a:cxn ang="0">
                  <a:pos x="79" y="132"/>
                </a:cxn>
                <a:cxn ang="0">
                  <a:pos x="79" y="174"/>
                </a:cxn>
                <a:cxn ang="0">
                  <a:pos x="79" y="213"/>
                </a:cxn>
                <a:cxn ang="0">
                  <a:pos x="79" y="239"/>
                </a:cxn>
                <a:cxn ang="0">
                  <a:pos x="79" y="248"/>
                </a:cxn>
                <a:cxn ang="0">
                  <a:pos x="79" y="252"/>
                </a:cxn>
                <a:cxn ang="0">
                  <a:pos x="77" y="255"/>
                </a:cxn>
                <a:cxn ang="0">
                  <a:pos x="75" y="263"/>
                </a:cxn>
                <a:cxn ang="0">
                  <a:pos x="71" y="268"/>
                </a:cxn>
                <a:cxn ang="0">
                  <a:pos x="66" y="275"/>
                </a:cxn>
                <a:cxn ang="0">
                  <a:pos x="60" y="281"/>
                </a:cxn>
                <a:cxn ang="0">
                  <a:pos x="51" y="285"/>
                </a:cxn>
                <a:cxn ang="0">
                  <a:pos x="40" y="287"/>
                </a:cxn>
                <a:cxn ang="0">
                  <a:pos x="31" y="287"/>
                </a:cxn>
                <a:cxn ang="0">
                  <a:pos x="22" y="283"/>
                </a:cxn>
                <a:cxn ang="0">
                  <a:pos x="14" y="277"/>
                </a:cxn>
                <a:cxn ang="0">
                  <a:pos x="9" y="270"/>
                </a:cxn>
                <a:cxn ang="0">
                  <a:pos x="5" y="264"/>
                </a:cxn>
                <a:cxn ang="0">
                  <a:pos x="1" y="261"/>
                </a:cxn>
                <a:cxn ang="0">
                  <a:pos x="0" y="255"/>
                </a:cxn>
                <a:cxn ang="0">
                  <a:pos x="0" y="255"/>
                </a:cxn>
                <a:cxn ang="0">
                  <a:pos x="0" y="246"/>
                </a:cxn>
                <a:cxn ang="0">
                  <a:pos x="0" y="217"/>
                </a:cxn>
                <a:cxn ang="0">
                  <a:pos x="0" y="178"/>
                </a:cxn>
                <a:cxn ang="0">
                  <a:pos x="0" y="132"/>
                </a:cxn>
                <a:cxn ang="0">
                  <a:pos x="0" y="88"/>
                </a:cxn>
                <a:cxn ang="0">
                  <a:pos x="0" y="45"/>
                </a:cxn>
                <a:cxn ang="0">
                  <a:pos x="0" y="14"/>
                </a:cxn>
                <a:cxn ang="0">
                  <a:pos x="0" y="0"/>
                </a:cxn>
                <a:cxn ang="0">
                  <a:pos x="79" y="0"/>
                </a:cxn>
              </a:cxnLst>
              <a:rect l="0" t="0" r="r" b="b"/>
              <a:pathLst>
                <a:path w="80" h="288">
                  <a:moveTo>
                    <a:pt x="79" y="0"/>
                  </a:moveTo>
                  <a:lnTo>
                    <a:pt x="79" y="14"/>
                  </a:lnTo>
                  <a:lnTo>
                    <a:pt x="79" y="45"/>
                  </a:lnTo>
                  <a:lnTo>
                    <a:pt x="79" y="86"/>
                  </a:lnTo>
                  <a:lnTo>
                    <a:pt x="79" y="132"/>
                  </a:lnTo>
                  <a:lnTo>
                    <a:pt x="79" y="174"/>
                  </a:lnTo>
                  <a:lnTo>
                    <a:pt x="79" y="213"/>
                  </a:lnTo>
                  <a:lnTo>
                    <a:pt x="79" y="239"/>
                  </a:lnTo>
                  <a:lnTo>
                    <a:pt x="79" y="248"/>
                  </a:lnTo>
                  <a:lnTo>
                    <a:pt x="79" y="252"/>
                  </a:lnTo>
                  <a:lnTo>
                    <a:pt x="77" y="255"/>
                  </a:lnTo>
                  <a:lnTo>
                    <a:pt x="75" y="263"/>
                  </a:lnTo>
                  <a:lnTo>
                    <a:pt x="71" y="268"/>
                  </a:lnTo>
                  <a:lnTo>
                    <a:pt x="66" y="275"/>
                  </a:lnTo>
                  <a:lnTo>
                    <a:pt x="60" y="281"/>
                  </a:lnTo>
                  <a:lnTo>
                    <a:pt x="51" y="285"/>
                  </a:lnTo>
                  <a:lnTo>
                    <a:pt x="40" y="287"/>
                  </a:lnTo>
                  <a:lnTo>
                    <a:pt x="31" y="287"/>
                  </a:lnTo>
                  <a:lnTo>
                    <a:pt x="22" y="283"/>
                  </a:lnTo>
                  <a:lnTo>
                    <a:pt x="14" y="277"/>
                  </a:lnTo>
                  <a:lnTo>
                    <a:pt x="9" y="270"/>
                  </a:lnTo>
                  <a:lnTo>
                    <a:pt x="5" y="264"/>
                  </a:lnTo>
                  <a:lnTo>
                    <a:pt x="1" y="261"/>
                  </a:lnTo>
                  <a:lnTo>
                    <a:pt x="0" y="255"/>
                  </a:lnTo>
                  <a:lnTo>
                    <a:pt x="0" y="255"/>
                  </a:lnTo>
                  <a:lnTo>
                    <a:pt x="0" y="246"/>
                  </a:lnTo>
                  <a:lnTo>
                    <a:pt x="0" y="217"/>
                  </a:lnTo>
                  <a:lnTo>
                    <a:pt x="0" y="178"/>
                  </a:lnTo>
                  <a:lnTo>
                    <a:pt x="0" y="132"/>
                  </a:lnTo>
                  <a:lnTo>
                    <a:pt x="0" y="88"/>
                  </a:lnTo>
                  <a:lnTo>
                    <a:pt x="0" y="45"/>
                  </a:lnTo>
                  <a:lnTo>
                    <a:pt x="0" y="14"/>
                  </a:lnTo>
                  <a:lnTo>
                    <a:pt x="0" y="0"/>
                  </a:lnTo>
                  <a:lnTo>
                    <a:pt x="79" y="0"/>
                  </a:lnTo>
                </a:path>
              </a:pathLst>
            </a:custGeom>
            <a:solidFill>
              <a:srgbClr val="FFCC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18" name="Freeform 18"/>
            <p:cNvSpPr/>
            <p:nvPr/>
          </p:nvSpPr>
          <p:spPr bwMode="auto">
            <a:xfrm>
              <a:off x="1842" y="1639"/>
              <a:ext cx="80" cy="31"/>
            </a:xfrm>
            <a:custGeom>
              <a:avLst/>
              <a:gdLst/>
              <a:ahLst/>
              <a:cxnLst>
                <a:cxn ang="0">
                  <a:pos x="40" y="30"/>
                </a:cxn>
                <a:cxn ang="0">
                  <a:pos x="47" y="30"/>
                </a:cxn>
                <a:cxn ang="0">
                  <a:pos x="55" y="30"/>
                </a:cxn>
                <a:cxn ang="0">
                  <a:pos x="62" y="27"/>
                </a:cxn>
                <a:cxn ang="0">
                  <a:pos x="67" y="27"/>
                </a:cxn>
                <a:cxn ang="0">
                  <a:pos x="73" y="24"/>
                </a:cxn>
                <a:cxn ang="0">
                  <a:pos x="75" y="21"/>
                </a:cxn>
                <a:cxn ang="0">
                  <a:pos x="77" y="16"/>
                </a:cxn>
                <a:cxn ang="0">
                  <a:pos x="79" y="16"/>
                </a:cxn>
                <a:cxn ang="0">
                  <a:pos x="77" y="13"/>
                </a:cxn>
                <a:cxn ang="0">
                  <a:pos x="75" y="10"/>
                </a:cxn>
                <a:cxn ang="0">
                  <a:pos x="73" y="8"/>
                </a:cxn>
                <a:cxn ang="0">
                  <a:pos x="67" y="5"/>
                </a:cxn>
                <a:cxn ang="0">
                  <a:pos x="62" y="2"/>
                </a:cxn>
                <a:cxn ang="0">
                  <a:pos x="55" y="2"/>
                </a:cxn>
                <a:cxn ang="0">
                  <a:pos x="47" y="0"/>
                </a:cxn>
                <a:cxn ang="0">
                  <a:pos x="40" y="0"/>
                </a:cxn>
                <a:cxn ang="0">
                  <a:pos x="31" y="0"/>
                </a:cxn>
                <a:cxn ang="0">
                  <a:pos x="23" y="2"/>
                </a:cxn>
                <a:cxn ang="0">
                  <a:pos x="16" y="2"/>
                </a:cxn>
                <a:cxn ang="0">
                  <a:pos x="12" y="5"/>
                </a:cxn>
                <a:cxn ang="0">
                  <a:pos x="7" y="8"/>
                </a:cxn>
                <a:cxn ang="0">
                  <a:pos x="3" y="10"/>
                </a:cxn>
                <a:cxn ang="0">
                  <a:pos x="1" y="13"/>
                </a:cxn>
                <a:cxn ang="0">
                  <a:pos x="0" y="16"/>
                </a:cxn>
                <a:cxn ang="0">
                  <a:pos x="1" y="16"/>
                </a:cxn>
                <a:cxn ang="0">
                  <a:pos x="3" y="21"/>
                </a:cxn>
                <a:cxn ang="0">
                  <a:pos x="7" y="24"/>
                </a:cxn>
                <a:cxn ang="0">
                  <a:pos x="12" y="27"/>
                </a:cxn>
                <a:cxn ang="0">
                  <a:pos x="16" y="27"/>
                </a:cxn>
                <a:cxn ang="0">
                  <a:pos x="23" y="30"/>
                </a:cxn>
                <a:cxn ang="0">
                  <a:pos x="31" y="30"/>
                </a:cxn>
                <a:cxn ang="0">
                  <a:pos x="40" y="30"/>
                </a:cxn>
              </a:cxnLst>
              <a:rect l="0" t="0" r="r" b="b"/>
              <a:pathLst>
                <a:path w="80" h="31">
                  <a:moveTo>
                    <a:pt x="40" y="30"/>
                  </a:moveTo>
                  <a:lnTo>
                    <a:pt x="47" y="30"/>
                  </a:lnTo>
                  <a:lnTo>
                    <a:pt x="55" y="30"/>
                  </a:lnTo>
                  <a:lnTo>
                    <a:pt x="62" y="27"/>
                  </a:lnTo>
                  <a:lnTo>
                    <a:pt x="67" y="27"/>
                  </a:lnTo>
                  <a:lnTo>
                    <a:pt x="73" y="24"/>
                  </a:lnTo>
                  <a:lnTo>
                    <a:pt x="75" y="21"/>
                  </a:lnTo>
                  <a:lnTo>
                    <a:pt x="77" y="16"/>
                  </a:lnTo>
                  <a:lnTo>
                    <a:pt x="79" y="16"/>
                  </a:lnTo>
                  <a:lnTo>
                    <a:pt x="77" y="13"/>
                  </a:lnTo>
                  <a:lnTo>
                    <a:pt x="75" y="10"/>
                  </a:lnTo>
                  <a:lnTo>
                    <a:pt x="73" y="8"/>
                  </a:lnTo>
                  <a:lnTo>
                    <a:pt x="67" y="5"/>
                  </a:lnTo>
                  <a:lnTo>
                    <a:pt x="62" y="2"/>
                  </a:lnTo>
                  <a:lnTo>
                    <a:pt x="55" y="2"/>
                  </a:lnTo>
                  <a:lnTo>
                    <a:pt x="47" y="0"/>
                  </a:lnTo>
                  <a:lnTo>
                    <a:pt x="40" y="0"/>
                  </a:lnTo>
                  <a:lnTo>
                    <a:pt x="31" y="0"/>
                  </a:lnTo>
                  <a:lnTo>
                    <a:pt x="23" y="2"/>
                  </a:lnTo>
                  <a:lnTo>
                    <a:pt x="16" y="2"/>
                  </a:lnTo>
                  <a:lnTo>
                    <a:pt x="12" y="5"/>
                  </a:lnTo>
                  <a:lnTo>
                    <a:pt x="7" y="8"/>
                  </a:lnTo>
                  <a:lnTo>
                    <a:pt x="3" y="10"/>
                  </a:lnTo>
                  <a:lnTo>
                    <a:pt x="1" y="13"/>
                  </a:lnTo>
                  <a:lnTo>
                    <a:pt x="0" y="16"/>
                  </a:lnTo>
                  <a:lnTo>
                    <a:pt x="1" y="16"/>
                  </a:lnTo>
                  <a:lnTo>
                    <a:pt x="3" y="21"/>
                  </a:lnTo>
                  <a:lnTo>
                    <a:pt x="7" y="24"/>
                  </a:lnTo>
                  <a:lnTo>
                    <a:pt x="12" y="27"/>
                  </a:lnTo>
                  <a:lnTo>
                    <a:pt x="16" y="27"/>
                  </a:lnTo>
                  <a:lnTo>
                    <a:pt x="23" y="30"/>
                  </a:lnTo>
                  <a:lnTo>
                    <a:pt x="31" y="30"/>
                  </a:lnTo>
                  <a:lnTo>
                    <a:pt x="40" y="30"/>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19" name="Freeform 19"/>
            <p:cNvSpPr/>
            <p:nvPr/>
          </p:nvSpPr>
          <p:spPr bwMode="auto">
            <a:xfrm>
              <a:off x="1842" y="1638"/>
              <a:ext cx="41" cy="296"/>
            </a:xfrm>
            <a:custGeom>
              <a:avLst/>
              <a:gdLst/>
              <a:ahLst/>
              <a:cxnLst>
                <a:cxn ang="0">
                  <a:pos x="5" y="0"/>
                </a:cxn>
                <a:cxn ang="0">
                  <a:pos x="5" y="16"/>
                </a:cxn>
                <a:cxn ang="0">
                  <a:pos x="3" y="49"/>
                </a:cxn>
                <a:cxn ang="0">
                  <a:pos x="3" y="91"/>
                </a:cxn>
                <a:cxn ang="0">
                  <a:pos x="1" y="139"/>
                </a:cxn>
                <a:cxn ang="0">
                  <a:pos x="1" y="185"/>
                </a:cxn>
                <a:cxn ang="0">
                  <a:pos x="1" y="225"/>
                </a:cxn>
                <a:cxn ang="0">
                  <a:pos x="0" y="254"/>
                </a:cxn>
                <a:cxn ang="0">
                  <a:pos x="0" y="263"/>
                </a:cxn>
                <a:cxn ang="0">
                  <a:pos x="0" y="265"/>
                </a:cxn>
                <a:cxn ang="0">
                  <a:pos x="1" y="267"/>
                </a:cxn>
                <a:cxn ang="0">
                  <a:pos x="3" y="271"/>
                </a:cxn>
                <a:cxn ang="0">
                  <a:pos x="5" y="274"/>
                </a:cxn>
                <a:cxn ang="0">
                  <a:pos x="9" y="278"/>
                </a:cxn>
                <a:cxn ang="0">
                  <a:pos x="13" y="282"/>
                </a:cxn>
                <a:cxn ang="0">
                  <a:pos x="19" y="287"/>
                </a:cxn>
                <a:cxn ang="0">
                  <a:pos x="22" y="289"/>
                </a:cxn>
                <a:cxn ang="0">
                  <a:pos x="26" y="293"/>
                </a:cxn>
                <a:cxn ang="0">
                  <a:pos x="30" y="293"/>
                </a:cxn>
                <a:cxn ang="0">
                  <a:pos x="32" y="295"/>
                </a:cxn>
                <a:cxn ang="0">
                  <a:pos x="36" y="295"/>
                </a:cxn>
                <a:cxn ang="0">
                  <a:pos x="38" y="295"/>
                </a:cxn>
                <a:cxn ang="0">
                  <a:pos x="40" y="295"/>
                </a:cxn>
                <a:cxn ang="0">
                  <a:pos x="40" y="295"/>
                </a:cxn>
                <a:cxn ang="0">
                  <a:pos x="40" y="295"/>
                </a:cxn>
                <a:cxn ang="0">
                  <a:pos x="38" y="295"/>
                </a:cxn>
                <a:cxn ang="0">
                  <a:pos x="36" y="295"/>
                </a:cxn>
                <a:cxn ang="0">
                  <a:pos x="32" y="293"/>
                </a:cxn>
                <a:cxn ang="0">
                  <a:pos x="28" y="289"/>
                </a:cxn>
                <a:cxn ang="0">
                  <a:pos x="24" y="285"/>
                </a:cxn>
                <a:cxn ang="0">
                  <a:pos x="19" y="282"/>
                </a:cxn>
                <a:cxn ang="0">
                  <a:pos x="15" y="276"/>
                </a:cxn>
                <a:cxn ang="0">
                  <a:pos x="13" y="274"/>
                </a:cxn>
                <a:cxn ang="0">
                  <a:pos x="11" y="271"/>
                </a:cxn>
                <a:cxn ang="0">
                  <a:pos x="9" y="267"/>
                </a:cxn>
                <a:cxn ang="0">
                  <a:pos x="7" y="263"/>
                </a:cxn>
                <a:cxn ang="0">
                  <a:pos x="7" y="260"/>
                </a:cxn>
                <a:cxn ang="0">
                  <a:pos x="5" y="258"/>
                </a:cxn>
                <a:cxn ang="0">
                  <a:pos x="5" y="258"/>
                </a:cxn>
                <a:cxn ang="0">
                  <a:pos x="5" y="256"/>
                </a:cxn>
                <a:cxn ang="0">
                  <a:pos x="11" y="1"/>
                </a:cxn>
                <a:cxn ang="0">
                  <a:pos x="5" y="0"/>
                </a:cxn>
              </a:cxnLst>
              <a:rect l="0" t="0" r="r" b="b"/>
              <a:pathLst>
                <a:path w="41" h="296">
                  <a:moveTo>
                    <a:pt x="5" y="0"/>
                  </a:moveTo>
                  <a:lnTo>
                    <a:pt x="5" y="16"/>
                  </a:lnTo>
                  <a:lnTo>
                    <a:pt x="3" y="49"/>
                  </a:lnTo>
                  <a:lnTo>
                    <a:pt x="3" y="91"/>
                  </a:lnTo>
                  <a:lnTo>
                    <a:pt x="1" y="139"/>
                  </a:lnTo>
                  <a:lnTo>
                    <a:pt x="1" y="185"/>
                  </a:lnTo>
                  <a:lnTo>
                    <a:pt x="1" y="225"/>
                  </a:lnTo>
                  <a:lnTo>
                    <a:pt x="0" y="254"/>
                  </a:lnTo>
                  <a:lnTo>
                    <a:pt x="0" y="263"/>
                  </a:lnTo>
                  <a:lnTo>
                    <a:pt x="0" y="265"/>
                  </a:lnTo>
                  <a:lnTo>
                    <a:pt x="1" y="267"/>
                  </a:lnTo>
                  <a:lnTo>
                    <a:pt x="3" y="271"/>
                  </a:lnTo>
                  <a:lnTo>
                    <a:pt x="5" y="274"/>
                  </a:lnTo>
                  <a:lnTo>
                    <a:pt x="9" y="278"/>
                  </a:lnTo>
                  <a:lnTo>
                    <a:pt x="13" y="282"/>
                  </a:lnTo>
                  <a:lnTo>
                    <a:pt x="19" y="287"/>
                  </a:lnTo>
                  <a:lnTo>
                    <a:pt x="22" y="289"/>
                  </a:lnTo>
                  <a:lnTo>
                    <a:pt x="26" y="293"/>
                  </a:lnTo>
                  <a:lnTo>
                    <a:pt x="30" y="293"/>
                  </a:lnTo>
                  <a:lnTo>
                    <a:pt x="32" y="295"/>
                  </a:lnTo>
                  <a:lnTo>
                    <a:pt x="36" y="295"/>
                  </a:lnTo>
                  <a:lnTo>
                    <a:pt x="38" y="295"/>
                  </a:lnTo>
                  <a:lnTo>
                    <a:pt x="40" y="295"/>
                  </a:lnTo>
                  <a:lnTo>
                    <a:pt x="40" y="295"/>
                  </a:lnTo>
                  <a:lnTo>
                    <a:pt x="40" y="295"/>
                  </a:lnTo>
                  <a:lnTo>
                    <a:pt x="38" y="295"/>
                  </a:lnTo>
                  <a:lnTo>
                    <a:pt x="36" y="295"/>
                  </a:lnTo>
                  <a:lnTo>
                    <a:pt x="32" y="293"/>
                  </a:lnTo>
                  <a:lnTo>
                    <a:pt x="28" y="289"/>
                  </a:lnTo>
                  <a:lnTo>
                    <a:pt x="24" y="285"/>
                  </a:lnTo>
                  <a:lnTo>
                    <a:pt x="19" y="282"/>
                  </a:lnTo>
                  <a:lnTo>
                    <a:pt x="15" y="276"/>
                  </a:lnTo>
                  <a:lnTo>
                    <a:pt x="13" y="274"/>
                  </a:lnTo>
                  <a:lnTo>
                    <a:pt x="11" y="271"/>
                  </a:lnTo>
                  <a:lnTo>
                    <a:pt x="9" y="267"/>
                  </a:lnTo>
                  <a:lnTo>
                    <a:pt x="7" y="263"/>
                  </a:lnTo>
                  <a:lnTo>
                    <a:pt x="7" y="260"/>
                  </a:lnTo>
                  <a:lnTo>
                    <a:pt x="5" y="258"/>
                  </a:lnTo>
                  <a:lnTo>
                    <a:pt x="5" y="258"/>
                  </a:lnTo>
                  <a:lnTo>
                    <a:pt x="5" y="256"/>
                  </a:lnTo>
                  <a:lnTo>
                    <a:pt x="11" y="1"/>
                  </a:lnTo>
                  <a:lnTo>
                    <a:pt x="5"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20" name="Freeform 20"/>
            <p:cNvSpPr/>
            <p:nvPr/>
          </p:nvSpPr>
          <p:spPr bwMode="auto">
            <a:xfrm>
              <a:off x="2041" y="1579"/>
              <a:ext cx="96" cy="313"/>
            </a:xfrm>
            <a:custGeom>
              <a:avLst/>
              <a:gdLst/>
              <a:ahLst/>
              <a:cxnLst>
                <a:cxn ang="0">
                  <a:pos x="95" y="0"/>
                </a:cxn>
                <a:cxn ang="0">
                  <a:pos x="93" y="16"/>
                </a:cxn>
                <a:cxn ang="0">
                  <a:pos x="93" y="49"/>
                </a:cxn>
                <a:cxn ang="0">
                  <a:pos x="93" y="94"/>
                </a:cxn>
                <a:cxn ang="0">
                  <a:pos x="91" y="144"/>
                </a:cxn>
                <a:cxn ang="0">
                  <a:pos x="91" y="192"/>
                </a:cxn>
                <a:cxn ang="0">
                  <a:pos x="91" y="234"/>
                </a:cxn>
                <a:cxn ang="0">
                  <a:pos x="89" y="262"/>
                </a:cxn>
                <a:cxn ang="0">
                  <a:pos x="89" y="273"/>
                </a:cxn>
                <a:cxn ang="0">
                  <a:pos x="89" y="275"/>
                </a:cxn>
                <a:cxn ang="0">
                  <a:pos x="87" y="278"/>
                </a:cxn>
                <a:cxn ang="0">
                  <a:pos x="85" y="286"/>
                </a:cxn>
                <a:cxn ang="0">
                  <a:pos x="81" y="293"/>
                </a:cxn>
                <a:cxn ang="0">
                  <a:pos x="74" y="299"/>
                </a:cxn>
                <a:cxn ang="0">
                  <a:pos x="68" y="306"/>
                </a:cxn>
                <a:cxn ang="0">
                  <a:pos x="57" y="310"/>
                </a:cxn>
                <a:cxn ang="0">
                  <a:pos x="46" y="312"/>
                </a:cxn>
                <a:cxn ang="0">
                  <a:pos x="33" y="310"/>
                </a:cxn>
                <a:cxn ang="0">
                  <a:pos x="24" y="306"/>
                </a:cxn>
                <a:cxn ang="0">
                  <a:pos x="14" y="300"/>
                </a:cxn>
                <a:cxn ang="0">
                  <a:pos x="9" y="295"/>
                </a:cxn>
                <a:cxn ang="0">
                  <a:pos x="3" y="289"/>
                </a:cxn>
                <a:cxn ang="0">
                  <a:pos x="1" y="284"/>
                </a:cxn>
                <a:cxn ang="0">
                  <a:pos x="0" y="280"/>
                </a:cxn>
                <a:cxn ang="0">
                  <a:pos x="0" y="278"/>
                </a:cxn>
                <a:cxn ang="0">
                  <a:pos x="0" y="267"/>
                </a:cxn>
                <a:cxn ang="0">
                  <a:pos x="0" y="238"/>
                </a:cxn>
                <a:cxn ang="0">
                  <a:pos x="0" y="195"/>
                </a:cxn>
                <a:cxn ang="0">
                  <a:pos x="1" y="145"/>
                </a:cxn>
                <a:cxn ang="0">
                  <a:pos x="1" y="96"/>
                </a:cxn>
                <a:cxn ang="0">
                  <a:pos x="3" y="49"/>
                </a:cxn>
                <a:cxn ang="0">
                  <a:pos x="3" y="16"/>
                </a:cxn>
                <a:cxn ang="0">
                  <a:pos x="3" y="0"/>
                </a:cxn>
                <a:cxn ang="0">
                  <a:pos x="95" y="0"/>
                </a:cxn>
              </a:cxnLst>
              <a:rect l="0" t="0" r="r" b="b"/>
              <a:pathLst>
                <a:path w="96" h="313">
                  <a:moveTo>
                    <a:pt x="95" y="0"/>
                  </a:moveTo>
                  <a:lnTo>
                    <a:pt x="93" y="16"/>
                  </a:lnTo>
                  <a:lnTo>
                    <a:pt x="93" y="49"/>
                  </a:lnTo>
                  <a:lnTo>
                    <a:pt x="93" y="94"/>
                  </a:lnTo>
                  <a:lnTo>
                    <a:pt x="91" y="144"/>
                  </a:lnTo>
                  <a:lnTo>
                    <a:pt x="91" y="192"/>
                  </a:lnTo>
                  <a:lnTo>
                    <a:pt x="91" y="234"/>
                  </a:lnTo>
                  <a:lnTo>
                    <a:pt x="89" y="262"/>
                  </a:lnTo>
                  <a:lnTo>
                    <a:pt x="89" y="273"/>
                  </a:lnTo>
                  <a:lnTo>
                    <a:pt x="89" y="275"/>
                  </a:lnTo>
                  <a:lnTo>
                    <a:pt x="87" y="278"/>
                  </a:lnTo>
                  <a:lnTo>
                    <a:pt x="85" y="286"/>
                  </a:lnTo>
                  <a:lnTo>
                    <a:pt x="81" y="293"/>
                  </a:lnTo>
                  <a:lnTo>
                    <a:pt x="74" y="299"/>
                  </a:lnTo>
                  <a:lnTo>
                    <a:pt x="68" y="306"/>
                  </a:lnTo>
                  <a:lnTo>
                    <a:pt x="57" y="310"/>
                  </a:lnTo>
                  <a:lnTo>
                    <a:pt x="46" y="312"/>
                  </a:lnTo>
                  <a:lnTo>
                    <a:pt x="33" y="310"/>
                  </a:lnTo>
                  <a:lnTo>
                    <a:pt x="24" y="306"/>
                  </a:lnTo>
                  <a:lnTo>
                    <a:pt x="14" y="300"/>
                  </a:lnTo>
                  <a:lnTo>
                    <a:pt x="9" y="295"/>
                  </a:lnTo>
                  <a:lnTo>
                    <a:pt x="3" y="289"/>
                  </a:lnTo>
                  <a:lnTo>
                    <a:pt x="1" y="284"/>
                  </a:lnTo>
                  <a:lnTo>
                    <a:pt x="0" y="280"/>
                  </a:lnTo>
                  <a:lnTo>
                    <a:pt x="0" y="278"/>
                  </a:lnTo>
                  <a:lnTo>
                    <a:pt x="0" y="267"/>
                  </a:lnTo>
                  <a:lnTo>
                    <a:pt x="0" y="238"/>
                  </a:lnTo>
                  <a:lnTo>
                    <a:pt x="0" y="195"/>
                  </a:lnTo>
                  <a:lnTo>
                    <a:pt x="1" y="145"/>
                  </a:lnTo>
                  <a:lnTo>
                    <a:pt x="1" y="96"/>
                  </a:lnTo>
                  <a:lnTo>
                    <a:pt x="3" y="49"/>
                  </a:lnTo>
                  <a:lnTo>
                    <a:pt x="3" y="16"/>
                  </a:lnTo>
                  <a:lnTo>
                    <a:pt x="3" y="0"/>
                  </a:lnTo>
                  <a:lnTo>
                    <a:pt x="95" y="0"/>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21" name="Freeform 21"/>
            <p:cNvSpPr/>
            <p:nvPr/>
          </p:nvSpPr>
          <p:spPr bwMode="auto">
            <a:xfrm>
              <a:off x="2046" y="1596"/>
              <a:ext cx="81" cy="290"/>
            </a:xfrm>
            <a:custGeom>
              <a:avLst/>
              <a:gdLst/>
              <a:ahLst/>
              <a:cxnLst>
                <a:cxn ang="0">
                  <a:pos x="80" y="0"/>
                </a:cxn>
                <a:cxn ang="0">
                  <a:pos x="80" y="16"/>
                </a:cxn>
                <a:cxn ang="0">
                  <a:pos x="80" y="47"/>
                </a:cxn>
                <a:cxn ang="0">
                  <a:pos x="80" y="88"/>
                </a:cxn>
                <a:cxn ang="0">
                  <a:pos x="80" y="132"/>
                </a:cxn>
                <a:cxn ang="0">
                  <a:pos x="80" y="176"/>
                </a:cxn>
                <a:cxn ang="0">
                  <a:pos x="80" y="215"/>
                </a:cxn>
                <a:cxn ang="0">
                  <a:pos x="80" y="241"/>
                </a:cxn>
                <a:cxn ang="0">
                  <a:pos x="80" y="250"/>
                </a:cxn>
                <a:cxn ang="0">
                  <a:pos x="78" y="254"/>
                </a:cxn>
                <a:cxn ang="0">
                  <a:pos x="76" y="257"/>
                </a:cxn>
                <a:cxn ang="0">
                  <a:pos x="74" y="263"/>
                </a:cxn>
                <a:cxn ang="0">
                  <a:pos x="70" y="270"/>
                </a:cxn>
                <a:cxn ang="0">
                  <a:pos x="65" y="277"/>
                </a:cxn>
                <a:cxn ang="0">
                  <a:pos x="60" y="283"/>
                </a:cxn>
                <a:cxn ang="0">
                  <a:pos x="52" y="287"/>
                </a:cxn>
                <a:cxn ang="0">
                  <a:pos x="41" y="289"/>
                </a:cxn>
                <a:cxn ang="0">
                  <a:pos x="30" y="289"/>
                </a:cxn>
                <a:cxn ang="0">
                  <a:pos x="21" y="283"/>
                </a:cxn>
                <a:cxn ang="0">
                  <a:pos x="14" y="279"/>
                </a:cxn>
                <a:cxn ang="0">
                  <a:pos x="9" y="272"/>
                </a:cxn>
                <a:cxn ang="0">
                  <a:pos x="5" y="266"/>
                </a:cxn>
                <a:cxn ang="0">
                  <a:pos x="1" y="261"/>
                </a:cxn>
                <a:cxn ang="0">
                  <a:pos x="0" y="257"/>
                </a:cxn>
                <a:cxn ang="0">
                  <a:pos x="0" y="257"/>
                </a:cxn>
                <a:cxn ang="0">
                  <a:pos x="0" y="246"/>
                </a:cxn>
                <a:cxn ang="0">
                  <a:pos x="0" y="219"/>
                </a:cxn>
                <a:cxn ang="0">
                  <a:pos x="0" y="180"/>
                </a:cxn>
                <a:cxn ang="0">
                  <a:pos x="0" y="134"/>
                </a:cxn>
                <a:cxn ang="0">
                  <a:pos x="0" y="88"/>
                </a:cxn>
                <a:cxn ang="0">
                  <a:pos x="0" y="47"/>
                </a:cxn>
                <a:cxn ang="0">
                  <a:pos x="0" y="14"/>
                </a:cxn>
                <a:cxn ang="0">
                  <a:pos x="0" y="0"/>
                </a:cxn>
                <a:cxn ang="0">
                  <a:pos x="80" y="0"/>
                </a:cxn>
              </a:cxnLst>
              <a:rect l="0" t="0" r="r" b="b"/>
              <a:pathLst>
                <a:path w="81" h="290">
                  <a:moveTo>
                    <a:pt x="80" y="0"/>
                  </a:moveTo>
                  <a:lnTo>
                    <a:pt x="80" y="16"/>
                  </a:lnTo>
                  <a:lnTo>
                    <a:pt x="80" y="47"/>
                  </a:lnTo>
                  <a:lnTo>
                    <a:pt x="80" y="88"/>
                  </a:lnTo>
                  <a:lnTo>
                    <a:pt x="80" y="132"/>
                  </a:lnTo>
                  <a:lnTo>
                    <a:pt x="80" y="176"/>
                  </a:lnTo>
                  <a:lnTo>
                    <a:pt x="80" y="215"/>
                  </a:lnTo>
                  <a:lnTo>
                    <a:pt x="80" y="241"/>
                  </a:lnTo>
                  <a:lnTo>
                    <a:pt x="80" y="250"/>
                  </a:lnTo>
                  <a:lnTo>
                    <a:pt x="78" y="254"/>
                  </a:lnTo>
                  <a:lnTo>
                    <a:pt x="76" y="257"/>
                  </a:lnTo>
                  <a:lnTo>
                    <a:pt x="74" y="263"/>
                  </a:lnTo>
                  <a:lnTo>
                    <a:pt x="70" y="270"/>
                  </a:lnTo>
                  <a:lnTo>
                    <a:pt x="65" y="277"/>
                  </a:lnTo>
                  <a:lnTo>
                    <a:pt x="60" y="283"/>
                  </a:lnTo>
                  <a:lnTo>
                    <a:pt x="52" y="287"/>
                  </a:lnTo>
                  <a:lnTo>
                    <a:pt x="41" y="289"/>
                  </a:lnTo>
                  <a:lnTo>
                    <a:pt x="30" y="289"/>
                  </a:lnTo>
                  <a:lnTo>
                    <a:pt x="21" y="283"/>
                  </a:lnTo>
                  <a:lnTo>
                    <a:pt x="14" y="279"/>
                  </a:lnTo>
                  <a:lnTo>
                    <a:pt x="9" y="272"/>
                  </a:lnTo>
                  <a:lnTo>
                    <a:pt x="5" y="266"/>
                  </a:lnTo>
                  <a:lnTo>
                    <a:pt x="1" y="261"/>
                  </a:lnTo>
                  <a:lnTo>
                    <a:pt x="0" y="257"/>
                  </a:lnTo>
                  <a:lnTo>
                    <a:pt x="0" y="257"/>
                  </a:lnTo>
                  <a:lnTo>
                    <a:pt x="0" y="246"/>
                  </a:lnTo>
                  <a:lnTo>
                    <a:pt x="0" y="219"/>
                  </a:lnTo>
                  <a:lnTo>
                    <a:pt x="0" y="180"/>
                  </a:lnTo>
                  <a:lnTo>
                    <a:pt x="0" y="134"/>
                  </a:lnTo>
                  <a:lnTo>
                    <a:pt x="0" y="88"/>
                  </a:lnTo>
                  <a:lnTo>
                    <a:pt x="0" y="47"/>
                  </a:lnTo>
                  <a:lnTo>
                    <a:pt x="0" y="14"/>
                  </a:lnTo>
                  <a:lnTo>
                    <a:pt x="0" y="0"/>
                  </a:lnTo>
                  <a:lnTo>
                    <a:pt x="80" y="0"/>
                  </a:lnTo>
                </a:path>
              </a:pathLst>
            </a:custGeom>
            <a:solidFill>
              <a:srgbClr val="FFCC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22" name="Freeform 22"/>
            <p:cNvSpPr/>
            <p:nvPr/>
          </p:nvSpPr>
          <p:spPr bwMode="auto">
            <a:xfrm>
              <a:off x="2046" y="1588"/>
              <a:ext cx="80" cy="31"/>
            </a:xfrm>
            <a:custGeom>
              <a:avLst/>
              <a:gdLst/>
              <a:ahLst/>
              <a:cxnLst>
                <a:cxn ang="0">
                  <a:pos x="40" y="30"/>
                </a:cxn>
                <a:cxn ang="0">
                  <a:pos x="47" y="30"/>
                </a:cxn>
                <a:cxn ang="0">
                  <a:pos x="55" y="30"/>
                </a:cxn>
                <a:cxn ang="0">
                  <a:pos x="62" y="27"/>
                </a:cxn>
                <a:cxn ang="0">
                  <a:pos x="66" y="24"/>
                </a:cxn>
                <a:cxn ang="0">
                  <a:pos x="71" y="24"/>
                </a:cxn>
                <a:cxn ang="0">
                  <a:pos x="75" y="19"/>
                </a:cxn>
                <a:cxn ang="0">
                  <a:pos x="77" y="16"/>
                </a:cxn>
                <a:cxn ang="0">
                  <a:pos x="79" y="13"/>
                </a:cxn>
                <a:cxn ang="0">
                  <a:pos x="77" y="10"/>
                </a:cxn>
                <a:cxn ang="0">
                  <a:pos x="75" y="8"/>
                </a:cxn>
                <a:cxn ang="0">
                  <a:pos x="71" y="8"/>
                </a:cxn>
                <a:cxn ang="0">
                  <a:pos x="66" y="5"/>
                </a:cxn>
                <a:cxn ang="0">
                  <a:pos x="62" y="2"/>
                </a:cxn>
                <a:cxn ang="0">
                  <a:pos x="55" y="2"/>
                </a:cxn>
                <a:cxn ang="0">
                  <a:pos x="47" y="0"/>
                </a:cxn>
                <a:cxn ang="0">
                  <a:pos x="40" y="0"/>
                </a:cxn>
                <a:cxn ang="0">
                  <a:pos x="31" y="0"/>
                </a:cxn>
                <a:cxn ang="0">
                  <a:pos x="25" y="2"/>
                </a:cxn>
                <a:cxn ang="0">
                  <a:pos x="18" y="2"/>
                </a:cxn>
                <a:cxn ang="0">
                  <a:pos x="11" y="5"/>
                </a:cxn>
                <a:cxn ang="0">
                  <a:pos x="7" y="8"/>
                </a:cxn>
                <a:cxn ang="0">
                  <a:pos x="3" y="8"/>
                </a:cxn>
                <a:cxn ang="0">
                  <a:pos x="1" y="10"/>
                </a:cxn>
                <a:cxn ang="0">
                  <a:pos x="0" y="13"/>
                </a:cxn>
                <a:cxn ang="0">
                  <a:pos x="1" y="16"/>
                </a:cxn>
                <a:cxn ang="0">
                  <a:pos x="3" y="19"/>
                </a:cxn>
                <a:cxn ang="0">
                  <a:pos x="7" y="24"/>
                </a:cxn>
                <a:cxn ang="0">
                  <a:pos x="11" y="24"/>
                </a:cxn>
                <a:cxn ang="0">
                  <a:pos x="18" y="27"/>
                </a:cxn>
                <a:cxn ang="0">
                  <a:pos x="25" y="30"/>
                </a:cxn>
                <a:cxn ang="0">
                  <a:pos x="31" y="30"/>
                </a:cxn>
                <a:cxn ang="0">
                  <a:pos x="40" y="30"/>
                </a:cxn>
              </a:cxnLst>
              <a:rect l="0" t="0" r="r" b="b"/>
              <a:pathLst>
                <a:path w="80" h="31">
                  <a:moveTo>
                    <a:pt x="40" y="30"/>
                  </a:moveTo>
                  <a:lnTo>
                    <a:pt x="47" y="30"/>
                  </a:lnTo>
                  <a:lnTo>
                    <a:pt x="55" y="30"/>
                  </a:lnTo>
                  <a:lnTo>
                    <a:pt x="62" y="27"/>
                  </a:lnTo>
                  <a:lnTo>
                    <a:pt x="66" y="24"/>
                  </a:lnTo>
                  <a:lnTo>
                    <a:pt x="71" y="24"/>
                  </a:lnTo>
                  <a:lnTo>
                    <a:pt x="75" y="19"/>
                  </a:lnTo>
                  <a:lnTo>
                    <a:pt x="77" y="16"/>
                  </a:lnTo>
                  <a:lnTo>
                    <a:pt x="79" y="13"/>
                  </a:lnTo>
                  <a:lnTo>
                    <a:pt x="77" y="10"/>
                  </a:lnTo>
                  <a:lnTo>
                    <a:pt x="75" y="8"/>
                  </a:lnTo>
                  <a:lnTo>
                    <a:pt x="71" y="8"/>
                  </a:lnTo>
                  <a:lnTo>
                    <a:pt x="66" y="5"/>
                  </a:lnTo>
                  <a:lnTo>
                    <a:pt x="62" y="2"/>
                  </a:lnTo>
                  <a:lnTo>
                    <a:pt x="55" y="2"/>
                  </a:lnTo>
                  <a:lnTo>
                    <a:pt x="47" y="0"/>
                  </a:lnTo>
                  <a:lnTo>
                    <a:pt x="40" y="0"/>
                  </a:lnTo>
                  <a:lnTo>
                    <a:pt x="31" y="0"/>
                  </a:lnTo>
                  <a:lnTo>
                    <a:pt x="25" y="2"/>
                  </a:lnTo>
                  <a:lnTo>
                    <a:pt x="18" y="2"/>
                  </a:lnTo>
                  <a:lnTo>
                    <a:pt x="11" y="5"/>
                  </a:lnTo>
                  <a:lnTo>
                    <a:pt x="7" y="8"/>
                  </a:lnTo>
                  <a:lnTo>
                    <a:pt x="3" y="8"/>
                  </a:lnTo>
                  <a:lnTo>
                    <a:pt x="1" y="10"/>
                  </a:lnTo>
                  <a:lnTo>
                    <a:pt x="0" y="13"/>
                  </a:lnTo>
                  <a:lnTo>
                    <a:pt x="1" y="16"/>
                  </a:lnTo>
                  <a:lnTo>
                    <a:pt x="3" y="19"/>
                  </a:lnTo>
                  <a:lnTo>
                    <a:pt x="7" y="24"/>
                  </a:lnTo>
                  <a:lnTo>
                    <a:pt x="11" y="24"/>
                  </a:lnTo>
                  <a:lnTo>
                    <a:pt x="18" y="27"/>
                  </a:lnTo>
                  <a:lnTo>
                    <a:pt x="25" y="30"/>
                  </a:lnTo>
                  <a:lnTo>
                    <a:pt x="31" y="30"/>
                  </a:lnTo>
                  <a:lnTo>
                    <a:pt x="40" y="30"/>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23" name="Freeform 23"/>
            <p:cNvSpPr/>
            <p:nvPr/>
          </p:nvSpPr>
          <p:spPr bwMode="auto">
            <a:xfrm>
              <a:off x="2046" y="1586"/>
              <a:ext cx="39" cy="297"/>
            </a:xfrm>
            <a:custGeom>
              <a:avLst/>
              <a:gdLst/>
              <a:ahLst/>
              <a:cxnLst>
                <a:cxn ang="0">
                  <a:pos x="5" y="0"/>
                </a:cxn>
                <a:cxn ang="0">
                  <a:pos x="5" y="16"/>
                </a:cxn>
                <a:cxn ang="0">
                  <a:pos x="3" y="49"/>
                </a:cxn>
                <a:cxn ang="0">
                  <a:pos x="3" y="91"/>
                </a:cxn>
                <a:cxn ang="0">
                  <a:pos x="3" y="139"/>
                </a:cxn>
                <a:cxn ang="0">
                  <a:pos x="1" y="185"/>
                </a:cxn>
                <a:cxn ang="0">
                  <a:pos x="1" y="226"/>
                </a:cxn>
                <a:cxn ang="0">
                  <a:pos x="0" y="253"/>
                </a:cxn>
                <a:cxn ang="0">
                  <a:pos x="0" y="264"/>
                </a:cxn>
                <a:cxn ang="0">
                  <a:pos x="0" y="264"/>
                </a:cxn>
                <a:cxn ang="0">
                  <a:pos x="0" y="266"/>
                </a:cxn>
                <a:cxn ang="0">
                  <a:pos x="1" y="268"/>
                </a:cxn>
                <a:cxn ang="0">
                  <a:pos x="3" y="272"/>
                </a:cxn>
                <a:cxn ang="0">
                  <a:pos x="7" y="273"/>
                </a:cxn>
                <a:cxn ang="0">
                  <a:pos x="9" y="279"/>
                </a:cxn>
                <a:cxn ang="0">
                  <a:pos x="12" y="283"/>
                </a:cxn>
                <a:cxn ang="0">
                  <a:pos x="18" y="288"/>
                </a:cxn>
                <a:cxn ang="0">
                  <a:pos x="21" y="290"/>
                </a:cxn>
                <a:cxn ang="0">
                  <a:pos x="25" y="292"/>
                </a:cxn>
                <a:cxn ang="0">
                  <a:pos x="27" y="292"/>
                </a:cxn>
                <a:cxn ang="0">
                  <a:pos x="30" y="294"/>
                </a:cxn>
                <a:cxn ang="0">
                  <a:pos x="34" y="296"/>
                </a:cxn>
                <a:cxn ang="0">
                  <a:pos x="36" y="296"/>
                </a:cxn>
                <a:cxn ang="0">
                  <a:pos x="38" y="296"/>
                </a:cxn>
                <a:cxn ang="0">
                  <a:pos x="36" y="296"/>
                </a:cxn>
                <a:cxn ang="0">
                  <a:pos x="34" y="294"/>
                </a:cxn>
                <a:cxn ang="0">
                  <a:pos x="30" y="292"/>
                </a:cxn>
                <a:cxn ang="0">
                  <a:pos x="27" y="290"/>
                </a:cxn>
                <a:cxn ang="0">
                  <a:pos x="23" y="286"/>
                </a:cxn>
                <a:cxn ang="0">
                  <a:pos x="18" y="283"/>
                </a:cxn>
                <a:cxn ang="0">
                  <a:pos x="14" y="277"/>
                </a:cxn>
                <a:cxn ang="0">
                  <a:pos x="12" y="273"/>
                </a:cxn>
                <a:cxn ang="0">
                  <a:pos x="10" y="272"/>
                </a:cxn>
                <a:cxn ang="0">
                  <a:pos x="9" y="268"/>
                </a:cxn>
                <a:cxn ang="0">
                  <a:pos x="7" y="264"/>
                </a:cxn>
                <a:cxn ang="0">
                  <a:pos x="7" y="261"/>
                </a:cxn>
                <a:cxn ang="0">
                  <a:pos x="7" y="257"/>
                </a:cxn>
                <a:cxn ang="0">
                  <a:pos x="5" y="257"/>
                </a:cxn>
                <a:cxn ang="0">
                  <a:pos x="5" y="255"/>
                </a:cxn>
                <a:cxn ang="0">
                  <a:pos x="10" y="1"/>
                </a:cxn>
                <a:cxn ang="0">
                  <a:pos x="5" y="0"/>
                </a:cxn>
              </a:cxnLst>
              <a:rect l="0" t="0" r="r" b="b"/>
              <a:pathLst>
                <a:path w="39" h="297">
                  <a:moveTo>
                    <a:pt x="5" y="0"/>
                  </a:moveTo>
                  <a:lnTo>
                    <a:pt x="5" y="16"/>
                  </a:lnTo>
                  <a:lnTo>
                    <a:pt x="3" y="49"/>
                  </a:lnTo>
                  <a:lnTo>
                    <a:pt x="3" y="91"/>
                  </a:lnTo>
                  <a:lnTo>
                    <a:pt x="3" y="139"/>
                  </a:lnTo>
                  <a:lnTo>
                    <a:pt x="1" y="185"/>
                  </a:lnTo>
                  <a:lnTo>
                    <a:pt x="1" y="226"/>
                  </a:lnTo>
                  <a:lnTo>
                    <a:pt x="0" y="253"/>
                  </a:lnTo>
                  <a:lnTo>
                    <a:pt x="0" y="264"/>
                  </a:lnTo>
                  <a:lnTo>
                    <a:pt x="0" y="264"/>
                  </a:lnTo>
                  <a:lnTo>
                    <a:pt x="0" y="266"/>
                  </a:lnTo>
                  <a:lnTo>
                    <a:pt x="1" y="268"/>
                  </a:lnTo>
                  <a:lnTo>
                    <a:pt x="3" y="272"/>
                  </a:lnTo>
                  <a:lnTo>
                    <a:pt x="7" y="273"/>
                  </a:lnTo>
                  <a:lnTo>
                    <a:pt x="9" y="279"/>
                  </a:lnTo>
                  <a:lnTo>
                    <a:pt x="12" y="283"/>
                  </a:lnTo>
                  <a:lnTo>
                    <a:pt x="18" y="288"/>
                  </a:lnTo>
                  <a:lnTo>
                    <a:pt x="21" y="290"/>
                  </a:lnTo>
                  <a:lnTo>
                    <a:pt x="25" y="292"/>
                  </a:lnTo>
                  <a:lnTo>
                    <a:pt x="27" y="292"/>
                  </a:lnTo>
                  <a:lnTo>
                    <a:pt x="30" y="294"/>
                  </a:lnTo>
                  <a:lnTo>
                    <a:pt x="34" y="296"/>
                  </a:lnTo>
                  <a:lnTo>
                    <a:pt x="36" y="296"/>
                  </a:lnTo>
                  <a:lnTo>
                    <a:pt x="38" y="296"/>
                  </a:lnTo>
                  <a:lnTo>
                    <a:pt x="36" y="296"/>
                  </a:lnTo>
                  <a:lnTo>
                    <a:pt x="34" y="294"/>
                  </a:lnTo>
                  <a:lnTo>
                    <a:pt x="30" y="292"/>
                  </a:lnTo>
                  <a:lnTo>
                    <a:pt x="27" y="290"/>
                  </a:lnTo>
                  <a:lnTo>
                    <a:pt x="23" y="286"/>
                  </a:lnTo>
                  <a:lnTo>
                    <a:pt x="18" y="283"/>
                  </a:lnTo>
                  <a:lnTo>
                    <a:pt x="14" y="277"/>
                  </a:lnTo>
                  <a:lnTo>
                    <a:pt x="12" y="273"/>
                  </a:lnTo>
                  <a:lnTo>
                    <a:pt x="10" y="272"/>
                  </a:lnTo>
                  <a:lnTo>
                    <a:pt x="9" y="268"/>
                  </a:lnTo>
                  <a:lnTo>
                    <a:pt x="7" y="264"/>
                  </a:lnTo>
                  <a:lnTo>
                    <a:pt x="7" y="261"/>
                  </a:lnTo>
                  <a:lnTo>
                    <a:pt x="7" y="257"/>
                  </a:lnTo>
                  <a:lnTo>
                    <a:pt x="5" y="257"/>
                  </a:lnTo>
                  <a:lnTo>
                    <a:pt x="5" y="255"/>
                  </a:lnTo>
                  <a:lnTo>
                    <a:pt x="10" y="1"/>
                  </a:lnTo>
                  <a:lnTo>
                    <a:pt x="5"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24" name="Freeform 24"/>
            <p:cNvSpPr/>
            <p:nvPr/>
          </p:nvSpPr>
          <p:spPr bwMode="auto">
            <a:xfrm>
              <a:off x="1639" y="1684"/>
              <a:ext cx="93" cy="311"/>
            </a:xfrm>
            <a:custGeom>
              <a:avLst/>
              <a:gdLst/>
              <a:ahLst/>
              <a:cxnLst>
                <a:cxn ang="0">
                  <a:pos x="92" y="0"/>
                </a:cxn>
                <a:cxn ang="0">
                  <a:pos x="90" y="16"/>
                </a:cxn>
                <a:cxn ang="0">
                  <a:pos x="90" y="49"/>
                </a:cxn>
                <a:cxn ang="0">
                  <a:pos x="90" y="94"/>
                </a:cxn>
                <a:cxn ang="0">
                  <a:pos x="88" y="143"/>
                </a:cxn>
                <a:cxn ang="0">
                  <a:pos x="86" y="191"/>
                </a:cxn>
                <a:cxn ang="0">
                  <a:pos x="86" y="232"/>
                </a:cxn>
                <a:cxn ang="0">
                  <a:pos x="86" y="262"/>
                </a:cxn>
                <a:cxn ang="0">
                  <a:pos x="86" y="271"/>
                </a:cxn>
                <a:cxn ang="0">
                  <a:pos x="84" y="274"/>
                </a:cxn>
                <a:cxn ang="0">
                  <a:pos x="82" y="278"/>
                </a:cxn>
                <a:cxn ang="0">
                  <a:pos x="82" y="286"/>
                </a:cxn>
                <a:cxn ang="0">
                  <a:pos x="77" y="291"/>
                </a:cxn>
                <a:cxn ang="0">
                  <a:pos x="73" y="298"/>
                </a:cxn>
                <a:cxn ang="0">
                  <a:pos x="64" y="306"/>
                </a:cxn>
                <a:cxn ang="0">
                  <a:pos x="55" y="310"/>
                </a:cxn>
                <a:cxn ang="0">
                  <a:pos x="45" y="310"/>
                </a:cxn>
                <a:cxn ang="0">
                  <a:pos x="32" y="310"/>
                </a:cxn>
                <a:cxn ang="0">
                  <a:pos x="23" y="306"/>
                </a:cxn>
                <a:cxn ang="0">
                  <a:pos x="14" y="300"/>
                </a:cxn>
                <a:cxn ang="0">
                  <a:pos x="9" y="295"/>
                </a:cxn>
                <a:cxn ang="0">
                  <a:pos x="5" y="287"/>
                </a:cxn>
                <a:cxn ang="0">
                  <a:pos x="1" y="284"/>
                </a:cxn>
                <a:cxn ang="0">
                  <a:pos x="0" y="280"/>
                </a:cxn>
                <a:cxn ang="0">
                  <a:pos x="0" y="278"/>
                </a:cxn>
                <a:cxn ang="0">
                  <a:pos x="0" y="267"/>
                </a:cxn>
                <a:cxn ang="0">
                  <a:pos x="0" y="236"/>
                </a:cxn>
                <a:cxn ang="0">
                  <a:pos x="1" y="193"/>
                </a:cxn>
                <a:cxn ang="0">
                  <a:pos x="1" y="145"/>
                </a:cxn>
                <a:cxn ang="0">
                  <a:pos x="1" y="95"/>
                </a:cxn>
                <a:cxn ang="0">
                  <a:pos x="3" y="49"/>
                </a:cxn>
                <a:cxn ang="0">
                  <a:pos x="3" y="18"/>
                </a:cxn>
                <a:cxn ang="0">
                  <a:pos x="5" y="0"/>
                </a:cxn>
                <a:cxn ang="0">
                  <a:pos x="92" y="0"/>
                </a:cxn>
              </a:cxnLst>
              <a:rect l="0" t="0" r="r" b="b"/>
              <a:pathLst>
                <a:path w="93" h="311">
                  <a:moveTo>
                    <a:pt x="92" y="0"/>
                  </a:moveTo>
                  <a:lnTo>
                    <a:pt x="90" y="16"/>
                  </a:lnTo>
                  <a:lnTo>
                    <a:pt x="90" y="49"/>
                  </a:lnTo>
                  <a:lnTo>
                    <a:pt x="90" y="94"/>
                  </a:lnTo>
                  <a:lnTo>
                    <a:pt x="88" y="143"/>
                  </a:lnTo>
                  <a:lnTo>
                    <a:pt x="86" y="191"/>
                  </a:lnTo>
                  <a:lnTo>
                    <a:pt x="86" y="232"/>
                  </a:lnTo>
                  <a:lnTo>
                    <a:pt x="86" y="262"/>
                  </a:lnTo>
                  <a:lnTo>
                    <a:pt x="86" y="271"/>
                  </a:lnTo>
                  <a:lnTo>
                    <a:pt x="84" y="274"/>
                  </a:lnTo>
                  <a:lnTo>
                    <a:pt x="82" y="278"/>
                  </a:lnTo>
                  <a:lnTo>
                    <a:pt x="82" y="286"/>
                  </a:lnTo>
                  <a:lnTo>
                    <a:pt x="77" y="291"/>
                  </a:lnTo>
                  <a:lnTo>
                    <a:pt x="73" y="298"/>
                  </a:lnTo>
                  <a:lnTo>
                    <a:pt x="64" y="306"/>
                  </a:lnTo>
                  <a:lnTo>
                    <a:pt x="55" y="310"/>
                  </a:lnTo>
                  <a:lnTo>
                    <a:pt x="45" y="310"/>
                  </a:lnTo>
                  <a:lnTo>
                    <a:pt x="32" y="310"/>
                  </a:lnTo>
                  <a:lnTo>
                    <a:pt x="23" y="306"/>
                  </a:lnTo>
                  <a:lnTo>
                    <a:pt x="14" y="300"/>
                  </a:lnTo>
                  <a:lnTo>
                    <a:pt x="9" y="295"/>
                  </a:lnTo>
                  <a:lnTo>
                    <a:pt x="5" y="287"/>
                  </a:lnTo>
                  <a:lnTo>
                    <a:pt x="1" y="284"/>
                  </a:lnTo>
                  <a:lnTo>
                    <a:pt x="0" y="280"/>
                  </a:lnTo>
                  <a:lnTo>
                    <a:pt x="0" y="278"/>
                  </a:lnTo>
                  <a:lnTo>
                    <a:pt x="0" y="267"/>
                  </a:lnTo>
                  <a:lnTo>
                    <a:pt x="0" y="236"/>
                  </a:lnTo>
                  <a:lnTo>
                    <a:pt x="1" y="193"/>
                  </a:lnTo>
                  <a:lnTo>
                    <a:pt x="1" y="145"/>
                  </a:lnTo>
                  <a:lnTo>
                    <a:pt x="1" y="95"/>
                  </a:lnTo>
                  <a:lnTo>
                    <a:pt x="3" y="49"/>
                  </a:lnTo>
                  <a:lnTo>
                    <a:pt x="3" y="18"/>
                  </a:lnTo>
                  <a:lnTo>
                    <a:pt x="5" y="0"/>
                  </a:lnTo>
                  <a:lnTo>
                    <a:pt x="92" y="0"/>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25" name="Freeform 25"/>
            <p:cNvSpPr/>
            <p:nvPr/>
          </p:nvSpPr>
          <p:spPr bwMode="auto">
            <a:xfrm>
              <a:off x="1642" y="1701"/>
              <a:ext cx="78" cy="290"/>
            </a:xfrm>
            <a:custGeom>
              <a:avLst/>
              <a:gdLst/>
              <a:ahLst/>
              <a:cxnLst>
                <a:cxn ang="0">
                  <a:pos x="77" y="0"/>
                </a:cxn>
                <a:cxn ang="0">
                  <a:pos x="77" y="16"/>
                </a:cxn>
                <a:cxn ang="0">
                  <a:pos x="77" y="46"/>
                </a:cxn>
                <a:cxn ang="0">
                  <a:pos x="77" y="88"/>
                </a:cxn>
                <a:cxn ang="0">
                  <a:pos x="77" y="132"/>
                </a:cxn>
                <a:cxn ang="0">
                  <a:pos x="77" y="176"/>
                </a:cxn>
                <a:cxn ang="0">
                  <a:pos x="77" y="213"/>
                </a:cxn>
                <a:cxn ang="0">
                  <a:pos x="77" y="241"/>
                </a:cxn>
                <a:cxn ang="0">
                  <a:pos x="77" y="250"/>
                </a:cxn>
                <a:cxn ang="0">
                  <a:pos x="77" y="252"/>
                </a:cxn>
                <a:cxn ang="0">
                  <a:pos x="77" y="257"/>
                </a:cxn>
                <a:cxn ang="0">
                  <a:pos x="73" y="263"/>
                </a:cxn>
                <a:cxn ang="0">
                  <a:pos x="69" y="270"/>
                </a:cxn>
                <a:cxn ang="0">
                  <a:pos x="66" y="276"/>
                </a:cxn>
                <a:cxn ang="0">
                  <a:pos x="58" y="283"/>
                </a:cxn>
                <a:cxn ang="0">
                  <a:pos x="51" y="287"/>
                </a:cxn>
                <a:cxn ang="0">
                  <a:pos x="40" y="289"/>
                </a:cxn>
                <a:cxn ang="0">
                  <a:pos x="29" y="287"/>
                </a:cxn>
                <a:cxn ang="0">
                  <a:pos x="20" y="283"/>
                </a:cxn>
                <a:cxn ang="0">
                  <a:pos x="12" y="277"/>
                </a:cxn>
                <a:cxn ang="0">
                  <a:pos x="7" y="272"/>
                </a:cxn>
                <a:cxn ang="0">
                  <a:pos x="1" y="266"/>
                </a:cxn>
                <a:cxn ang="0">
                  <a:pos x="0" y="261"/>
                </a:cxn>
                <a:cxn ang="0">
                  <a:pos x="0" y="257"/>
                </a:cxn>
                <a:cxn ang="0">
                  <a:pos x="0" y="255"/>
                </a:cxn>
                <a:cxn ang="0">
                  <a:pos x="0" y="246"/>
                </a:cxn>
                <a:cxn ang="0">
                  <a:pos x="0" y="219"/>
                </a:cxn>
                <a:cxn ang="0">
                  <a:pos x="0" y="178"/>
                </a:cxn>
                <a:cxn ang="0">
                  <a:pos x="0" y="134"/>
                </a:cxn>
                <a:cxn ang="0">
                  <a:pos x="0" y="88"/>
                </a:cxn>
                <a:cxn ang="0">
                  <a:pos x="0" y="46"/>
                </a:cxn>
                <a:cxn ang="0">
                  <a:pos x="0" y="14"/>
                </a:cxn>
                <a:cxn ang="0">
                  <a:pos x="0" y="0"/>
                </a:cxn>
                <a:cxn ang="0">
                  <a:pos x="77" y="0"/>
                </a:cxn>
              </a:cxnLst>
              <a:rect l="0" t="0" r="r" b="b"/>
              <a:pathLst>
                <a:path w="78" h="290">
                  <a:moveTo>
                    <a:pt x="77" y="0"/>
                  </a:moveTo>
                  <a:lnTo>
                    <a:pt x="77" y="16"/>
                  </a:lnTo>
                  <a:lnTo>
                    <a:pt x="77" y="46"/>
                  </a:lnTo>
                  <a:lnTo>
                    <a:pt x="77" y="88"/>
                  </a:lnTo>
                  <a:lnTo>
                    <a:pt x="77" y="132"/>
                  </a:lnTo>
                  <a:lnTo>
                    <a:pt x="77" y="176"/>
                  </a:lnTo>
                  <a:lnTo>
                    <a:pt x="77" y="213"/>
                  </a:lnTo>
                  <a:lnTo>
                    <a:pt x="77" y="241"/>
                  </a:lnTo>
                  <a:lnTo>
                    <a:pt x="77" y="250"/>
                  </a:lnTo>
                  <a:lnTo>
                    <a:pt x="77" y="252"/>
                  </a:lnTo>
                  <a:lnTo>
                    <a:pt x="77" y="257"/>
                  </a:lnTo>
                  <a:lnTo>
                    <a:pt x="73" y="263"/>
                  </a:lnTo>
                  <a:lnTo>
                    <a:pt x="69" y="270"/>
                  </a:lnTo>
                  <a:lnTo>
                    <a:pt x="66" y="276"/>
                  </a:lnTo>
                  <a:lnTo>
                    <a:pt x="58" y="283"/>
                  </a:lnTo>
                  <a:lnTo>
                    <a:pt x="51" y="287"/>
                  </a:lnTo>
                  <a:lnTo>
                    <a:pt x="40" y="289"/>
                  </a:lnTo>
                  <a:lnTo>
                    <a:pt x="29" y="287"/>
                  </a:lnTo>
                  <a:lnTo>
                    <a:pt x="20" y="283"/>
                  </a:lnTo>
                  <a:lnTo>
                    <a:pt x="12" y="277"/>
                  </a:lnTo>
                  <a:lnTo>
                    <a:pt x="7" y="272"/>
                  </a:lnTo>
                  <a:lnTo>
                    <a:pt x="1" y="266"/>
                  </a:lnTo>
                  <a:lnTo>
                    <a:pt x="0" y="261"/>
                  </a:lnTo>
                  <a:lnTo>
                    <a:pt x="0" y="257"/>
                  </a:lnTo>
                  <a:lnTo>
                    <a:pt x="0" y="255"/>
                  </a:lnTo>
                  <a:lnTo>
                    <a:pt x="0" y="246"/>
                  </a:lnTo>
                  <a:lnTo>
                    <a:pt x="0" y="219"/>
                  </a:lnTo>
                  <a:lnTo>
                    <a:pt x="0" y="178"/>
                  </a:lnTo>
                  <a:lnTo>
                    <a:pt x="0" y="134"/>
                  </a:lnTo>
                  <a:lnTo>
                    <a:pt x="0" y="88"/>
                  </a:lnTo>
                  <a:lnTo>
                    <a:pt x="0" y="46"/>
                  </a:lnTo>
                  <a:lnTo>
                    <a:pt x="0" y="14"/>
                  </a:lnTo>
                  <a:lnTo>
                    <a:pt x="0" y="0"/>
                  </a:lnTo>
                  <a:lnTo>
                    <a:pt x="77" y="0"/>
                  </a:lnTo>
                </a:path>
              </a:pathLst>
            </a:custGeom>
            <a:solidFill>
              <a:srgbClr val="FFCC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26" name="Freeform 26"/>
            <p:cNvSpPr/>
            <p:nvPr/>
          </p:nvSpPr>
          <p:spPr bwMode="auto">
            <a:xfrm>
              <a:off x="1642" y="1690"/>
              <a:ext cx="78" cy="30"/>
            </a:xfrm>
            <a:custGeom>
              <a:avLst/>
              <a:gdLst/>
              <a:ahLst/>
              <a:cxnLst>
                <a:cxn ang="0">
                  <a:pos x="38" y="29"/>
                </a:cxn>
                <a:cxn ang="0">
                  <a:pos x="45" y="29"/>
                </a:cxn>
                <a:cxn ang="0">
                  <a:pos x="53" y="29"/>
                </a:cxn>
                <a:cxn ang="0">
                  <a:pos x="60" y="26"/>
                </a:cxn>
                <a:cxn ang="0">
                  <a:pos x="66" y="26"/>
                </a:cxn>
                <a:cxn ang="0">
                  <a:pos x="69" y="23"/>
                </a:cxn>
                <a:cxn ang="0">
                  <a:pos x="73" y="23"/>
                </a:cxn>
                <a:cxn ang="0">
                  <a:pos x="77" y="18"/>
                </a:cxn>
                <a:cxn ang="0">
                  <a:pos x="77" y="15"/>
                </a:cxn>
                <a:cxn ang="0">
                  <a:pos x="77" y="13"/>
                </a:cxn>
                <a:cxn ang="0">
                  <a:pos x="73" y="10"/>
                </a:cxn>
                <a:cxn ang="0">
                  <a:pos x="69" y="7"/>
                </a:cxn>
                <a:cxn ang="0">
                  <a:pos x="66" y="5"/>
                </a:cxn>
                <a:cxn ang="0">
                  <a:pos x="60" y="2"/>
                </a:cxn>
                <a:cxn ang="0">
                  <a:pos x="53" y="2"/>
                </a:cxn>
                <a:cxn ang="0">
                  <a:pos x="45" y="2"/>
                </a:cxn>
                <a:cxn ang="0">
                  <a:pos x="38" y="0"/>
                </a:cxn>
                <a:cxn ang="0">
                  <a:pos x="31" y="2"/>
                </a:cxn>
                <a:cxn ang="0">
                  <a:pos x="23" y="2"/>
                </a:cxn>
                <a:cxn ang="0">
                  <a:pos x="16" y="2"/>
                </a:cxn>
                <a:cxn ang="0">
                  <a:pos x="9" y="5"/>
                </a:cxn>
                <a:cxn ang="0">
                  <a:pos x="5" y="7"/>
                </a:cxn>
                <a:cxn ang="0">
                  <a:pos x="1" y="10"/>
                </a:cxn>
                <a:cxn ang="0">
                  <a:pos x="0" y="13"/>
                </a:cxn>
                <a:cxn ang="0">
                  <a:pos x="0" y="15"/>
                </a:cxn>
                <a:cxn ang="0">
                  <a:pos x="0" y="18"/>
                </a:cxn>
                <a:cxn ang="0">
                  <a:pos x="1" y="23"/>
                </a:cxn>
                <a:cxn ang="0">
                  <a:pos x="5" y="23"/>
                </a:cxn>
                <a:cxn ang="0">
                  <a:pos x="9" y="26"/>
                </a:cxn>
                <a:cxn ang="0">
                  <a:pos x="16" y="26"/>
                </a:cxn>
                <a:cxn ang="0">
                  <a:pos x="23" y="29"/>
                </a:cxn>
                <a:cxn ang="0">
                  <a:pos x="31" y="29"/>
                </a:cxn>
                <a:cxn ang="0">
                  <a:pos x="38" y="29"/>
                </a:cxn>
              </a:cxnLst>
              <a:rect l="0" t="0" r="r" b="b"/>
              <a:pathLst>
                <a:path w="78" h="30">
                  <a:moveTo>
                    <a:pt x="38" y="29"/>
                  </a:moveTo>
                  <a:lnTo>
                    <a:pt x="45" y="29"/>
                  </a:lnTo>
                  <a:lnTo>
                    <a:pt x="53" y="29"/>
                  </a:lnTo>
                  <a:lnTo>
                    <a:pt x="60" y="26"/>
                  </a:lnTo>
                  <a:lnTo>
                    <a:pt x="66" y="26"/>
                  </a:lnTo>
                  <a:lnTo>
                    <a:pt x="69" y="23"/>
                  </a:lnTo>
                  <a:lnTo>
                    <a:pt x="73" y="23"/>
                  </a:lnTo>
                  <a:lnTo>
                    <a:pt x="77" y="18"/>
                  </a:lnTo>
                  <a:lnTo>
                    <a:pt x="77" y="15"/>
                  </a:lnTo>
                  <a:lnTo>
                    <a:pt x="77" y="13"/>
                  </a:lnTo>
                  <a:lnTo>
                    <a:pt x="73" y="10"/>
                  </a:lnTo>
                  <a:lnTo>
                    <a:pt x="69" y="7"/>
                  </a:lnTo>
                  <a:lnTo>
                    <a:pt x="66" y="5"/>
                  </a:lnTo>
                  <a:lnTo>
                    <a:pt x="60" y="2"/>
                  </a:lnTo>
                  <a:lnTo>
                    <a:pt x="53" y="2"/>
                  </a:lnTo>
                  <a:lnTo>
                    <a:pt x="45" y="2"/>
                  </a:lnTo>
                  <a:lnTo>
                    <a:pt x="38" y="0"/>
                  </a:lnTo>
                  <a:lnTo>
                    <a:pt x="31" y="2"/>
                  </a:lnTo>
                  <a:lnTo>
                    <a:pt x="23" y="2"/>
                  </a:lnTo>
                  <a:lnTo>
                    <a:pt x="16" y="2"/>
                  </a:lnTo>
                  <a:lnTo>
                    <a:pt x="9" y="5"/>
                  </a:lnTo>
                  <a:lnTo>
                    <a:pt x="5" y="7"/>
                  </a:lnTo>
                  <a:lnTo>
                    <a:pt x="1" y="10"/>
                  </a:lnTo>
                  <a:lnTo>
                    <a:pt x="0" y="13"/>
                  </a:lnTo>
                  <a:lnTo>
                    <a:pt x="0" y="15"/>
                  </a:lnTo>
                  <a:lnTo>
                    <a:pt x="0" y="18"/>
                  </a:lnTo>
                  <a:lnTo>
                    <a:pt x="1" y="23"/>
                  </a:lnTo>
                  <a:lnTo>
                    <a:pt x="5" y="23"/>
                  </a:lnTo>
                  <a:lnTo>
                    <a:pt x="9" y="26"/>
                  </a:lnTo>
                  <a:lnTo>
                    <a:pt x="16" y="26"/>
                  </a:lnTo>
                  <a:lnTo>
                    <a:pt x="23" y="29"/>
                  </a:lnTo>
                  <a:lnTo>
                    <a:pt x="31" y="29"/>
                  </a:lnTo>
                  <a:lnTo>
                    <a:pt x="38" y="29"/>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27" name="Freeform 27"/>
            <p:cNvSpPr/>
            <p:nvPr/>
          </p:nvSpPr>
          <p:spPr bwMode="auto">
            <a:xfrm>
              <a:off x="1642" y="1689"/>
              <a:ext cx="40" cy="299"/>
            </a:xfrm>
            <a:custGeom>
              <a:avLst/>
              <a:gdLst/>
              <a:ahLst/>
              <a:cxnLst>
                <a:cxn ang="0">
                  <a:pos x="3" y="0"/>
                </a:cxn>
                <a:cxn ang="0">
                  <a:pos x="3" y="18"/>
                </a:cxn>
                <a:cxn ang="0">
                  <a:pos x="1" y="51"/>
                </a:cxn>
                <a:cxn ang="0">
                  <a:pos x="1" y="93"/>
                </a:cxn>
                <a:cxn ang="0">
                  <a:pos x="1" y="139"/>
                </a:cxn>
                <a:cxn ang="0">
                  <a:pos x="0" y="187"/>
                </a:cxn>
                <a:cxn ang="0">
                  <a:pos x="0" y="228"/>
                </a:cxn>
                <a:cxn ang="0">
                  <a:pos x="0" y="255"/>
                </a:cxn>
                <a:cxn ang="0">
                  <a:pos x="0" y="266"/>
                </a:cxn>
                <a:cxn ang="0">
                  <a:pos x="0" y="268"/>
                </a:cxn>
                <a:cxn ang="0">
                  <a:pos x="0" y="270"/>
                </a:cxn>
                <a:cxn ang="0">
                  <a:pos x="1" y="274"/>
                </a:cxn>
                <a:cxn ang="0">
                  <a:pos x="3" y="277"/>
                </a:cxn>
                <a:cxn ang="0">
                  <a:pos x="7" y="281"/>
                </a:cxn>
                <a:cxn ang="0">
                  <a:pos x="11" y="285"/>
                </a:cxn>
                <a:cxn ang="0">
                  <a:pos x="16" y="288"/>
                </a:cxn>
                <a:cxn ang="0">
                  <a:pos x="20" y="292"/>
                </a:cxn>
                <a:cxn ang="0">
                  <a:pos x="24" y="294"/>
                </a:cxn>
                <a:cxn ang="0">
                  <a:pos x="27" y="294"/>
                </a:cxn>
                <a:cxn ang="0">
                  <a:pos x="31" y="296"/>
                </a:cxn>
                <a:cxn ang="0">
                  <a:pos x="33" y="296"/>
                </a:cxn>
                <a:cxn ang="0">
                  <a:pos x="37" y="298"/>
                </a:cxn>
                <a:cxn ang="0">
                  <a:pos x="39" y="298"/>
                </a:cxn>
                <a:cxn ang="0">
                  <a:pos x="37" y="298"/>
                </a:cxn>
                <a:cxn ang="0">
                  <a:pos x="33" y="296"/>
                </a:cxn>
                <a:cxn ang="0">
                  <a:pos x="31" y="294"/>
                </a:cxn>
                <a:cxn ang="0">
                  <a:pos x="26" y="290"/>
                </a:cxn>
                <a:cxn ang="0">
                  <a:pos x="22" y="286"/>
                </a:cxn>
                <a:cxn ang="0">
                  <a:pos x="18" y="283"/>
                </a:cxn>
                <a:cxn ang="0">
                  <a:pos x="13" y="277"/>
                </a:cxn>
                <a:cxn ang="0">
                  <a:pos x="11" y="275"/>
                </a:cxn>
                <a:cxn ang="0">
                  <a:pos x="9" y="274"/>
                </a:cxn>
                <a:cxn ang="0">
                  <a:pos x="7" y="270"/>
                </a:cxn>
                <a:cxn ang="0">
                  <a:pos x="5" y="266"/>
                </a:cxn>
                <a:cxn ang="0">
                  <a:pos x="5" y="263"/>
                </a:cxn>
                <a:cxn ang="0">
                  <a:pos x="5" y="259"/>
                </a:cxn>
                <a:cxn ang="0">
                  <a:pos x="3" y="259"/>
                </a:cxn>
                <a:cxn ang="0">
                  <a:pos x="3" y="257"/>
                </a:cxn>
                <a:cxn ang="0">
                  <a:pos x="9" y="3"/>
                </a:cxn>
                <a:cxn ang="0">
                  <a:pos x="3" y="0"/>
                </a:cxn>
              </a:cxnLst>
              <a:rect l="0" t="0" r="r" b="b"/>
              <a:pathLst>
                <a:path w="40" h="299">
                  <a:moveTo>
                    <a:pt x="3" y="0"/>
                  </a:moveTo>
                  <a:lnTo>
                    <a:pt x="3" y="18"/>
                  </a:lnTo>
                  <a:lnTo>
                    <a:pt x="1" y="51"/>
                  </a:lnTo>
                  <a:lnTo>
                    <a:pt x="1" y="93"/>
                  </a:lnTo>
                  <a:lnTo>
                    <a:pt x="1" y="139"/>
                  </a:lnTo>
                  <a:lnTo>
                    <a:pt x="0" y="187"/>
                  </a:lnTo>
                  <a:lnTo>
                    <a:pt x="0" y="228"/>
                  </a:lnTo>
                  <a:lnTo>
                    <a:pt x="0" y="255"/>
                  </a:lnTo>
                  <a:lnTo>
                    <a:pt x="0" y="266"/>
                  </a:lnTo>
                  <a:lnTo>
                    <a:pt x="0" y="268"/>
                  </a:lnTo>
                  <a:lnTo>
                    <a:pt x="0" y="270"/>
                  </a:lnTo>
                  <a:lnTo>
                    <a:pt x="1" y="274"/>
                  </a:lnTo>
                  <a:lnTo>
                    <a:pt x="3" y="277"/>
                  </a:lnTo>
                  <a:lnTo>
                    <a:pt x="7" y="281"/>
                  </a:lnTo>
                  <a:lnTo>
                    <a:pt x="11" y="285"/>
                  </a:lnTo>
                  <a:lnTo>
                    <a:pt x="16" y="288"/>
                  </a:lnTo>
                  <a:lnTo>
                    <a:pt x="20" y="292"/>
                  </a:lnTo>
                  <a:lnTo>
                    <a:pt x="24" y="294"/>
                  </a:lnTo>
                  <a:lnTo>
                    <a:pt x="27" y="294"/>
                  </a:lnTo>
                  <a:lnTo>
                    <a:pt x="31" y="296"/>
                  </a:lnTo>
                  <a:lnTo>
                    <a:pt x="33" y="296"/>
                  </a:lnTo>
                  <a:lnTo>
                    <a:pt x="37" y="298"/>
                  </a:lnTo>
                  <a:lnTo>
                    <a:pt x="39" y="298"/>
                  </a:lnTo>
                  <a:lnTo>
                    <a:pt x="37" y="298"/>
                  </a:lnTo>
                  <a:lnTo>
                    <a:pt x="33" y="296"/>
                  </a:lnTo>
                  <a:lnTo>
                    <a:pt x="31" y="294"/>
                  </a:lnTo>
                  <a:lnTo>
                    <a:pt x="26" y="290"/>
                  </a:lnTo>
                  <a:lnTo>
                    <a:pt x="22" y="286"/>
                  </a:lnTo>
                  <a:lnTo>
                    <a:pt x="18" y="283"/>
                  </a:lnTo>
                  <a:lnTo>
                    <a:pt x="13" y="277"/>
                  </a:lnTo>
                  <a:lnTo>
                    <a:pt x="11" y="275"/>
                  </a:lnTo>
                  <a:lnTo>
                    <a:pt x="9" y="274"/>
                  </a:lnTo>
                  <a:lnTo>
                    <a:pt x="7" y="270"/>
                  </a:lnTo>
                  <a:lnTo>
                    <a:pt x="5" y="266"/>
                  </a:lnTo>
                  <a:lnTo>
                    <a:pt x="5" y="263"/>
                  </a:lnTo>
                  <a:lnTo>
                    <a:pt x="5" y="259"/>
                  </a:lnTo>
                  <a:lnTo>
                    <a:pt x="3" y="259"/>
                  </a:lnTo>
                  <a:lnTo>
                    <a:pt x="3" y="257"/>
                  </a:lnTo>
                  <a:lnTo>
                    <a:pt x="9" y="3"/>
                  </a:lnTo>
                  <a:lnTo>
                    <a:pt x="3"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28" name="Freeform 28"/>
            <p:cNvSpPr/>
            <p:nvPr/>
          </p:nvSpPr>
          <p:spPr bwMode="auto">
            <a:xfrm>
              <a:off x="1985" y="1711"/>
              <a:ext cx="95" cy="313"/>
            </a:xfrm>
            <a:custGeom>
              <a:avLst/>
              <a:gdLst/>
              <a:ahLst/>
              <a:cxnLst>
                <a:cxn ang="0">
                  <a:pos x="94" y="0"/>
                </a:cxn>
                <a:cxn ang="0">
                  <a:pos x="94" y="16"/>
                </a:cxn>
                <a:cxn ang="0">
                  <a:pos x="92" y="51"/>
                </a:cxn>
                <a:cxn ang="0">
                  <a:pos x="92" y="94"/>
                </a:cxn>
                <a:cxn ang="0">
                  <a:pos x="92" y="144"/>
                </a:cxn>
                <a:cxn ang="0">
                  <a:pos x="90" y="192"/>
                </a:cxn>
                <a:cxn ang="0">
                  <a:pos x="90" y="232"/>
                </a:cxn>
                <a:cxn ang="0">
                  <a:pos x="88" y="262"/>
                </a:cxn>
                <a:cxn ang="0">
                  <a:pos x="88" y="273"/>
                </a:cxn>
                <a:cxn ang="0">
                  <a:pos x="88" y="275"/>
                </a:cxn>
                <a:cxn ang="0">
                  <a:pos x="88" y="278"/>
                </a:cxn>
                <a:cxn ang="0">
                  <a:pos x="86" y="286"/>
                </a:cxn>
                <a:cxn ang="0">
                  <a:pos x="81" y="293"/>
                </a:cxn>
                <a:cxn ang="0">
                  <a:pos x="75" y="299"/>
                </a:cxn>
                <a:cxn ang="0">
                  <a:pos x="68" y="306"/>
                </a:cxn>
                <a:cxn ang="0">
                  <a:pos x="58" y="310"/>
                </a:cxn>
                <a:cxn ang="0">
                  <a:pos x="47" y="312"/>
                </a:cxn>
                <a:cxn ang="0">
                  <a:pos x="33" y="310"/>
                </a:cxn>
                <a:cxn ang="0">
                  <a:pos x="23" y="306"/>
                </a:cxn>
                <a:cxn ang="0">
                  <a:pos x="16" y="300"/>
                </a:cxn>
                <a:cxn ang="0">
                  <a:pos x="9" y="295"/>
                </a:cxn>
                <a:cxn ang="0">
                  <a:pos x="5" y="289"/>
                </a:cxn>
                <a:cxn ang="0">
                  <a:pos x="1" y="284"/>
                </a:cxn>
                <a:cxn ang="0">
                  <a:pos x="0" y="280"/>
                </a:cxn>
                <a:cxn ang="0">
                  <a:pos x="0" y="278"/>
                </a:cxn>
                <a:cxn ang="0">
                  <a:pos x="0" y="267"/>
                </a:cxn>
                <a:cxn ang="0">
                  <a:pos x="1" y="238"/>
                </a:cxn>
                <a:cxn ang="0">
                  <a:pos x="1" y="195"/>
                </a:cxn>
                <a:cxn ang="0">
                  <a:pos x="1" y="145"/>
                </a:cxn>
                <a:cxn ang="0">
                  <a:pos x="3" y="96"/>
                </a:cxn>
                <a:cxn ang="0">
                  <a:pos x="3" y="51"/>
                </a:cxn>
                <a:cxn ang="0">
                  <a:pos x="5" y="18"/>
                </a:cxn>
                <a:cxn ang="0">
                  <a:pos x="5" y="0"/>
                </a:cxn>
                <a:cxn ang="0">
                  <a:pos x="94" y="0"/>
                </a:cxn>
              </a:cxnLst>
              <a:rect l="0" t="0" r="r" b="b"/>
              <a:pathLst>
                <a:path w="95" h="313">
                  <a:moveTo>
                    <a:pt x="94" y="0"/>
                  </a:moveTo>
                  <a:lnTo>
                    <a:pt x="94" y="16"/>
                  </a:lnTo>
                  <a:lnTo>
                    <a:pt x="92" y="51"/>
                  </a:lnTo>
                  <a:lnTo>
                    <a:pt x="92" y="94"/>
                  </a:lnTo>
                  <a:lnTo>
                    <a:pt x="92" y="144"/>
                  </a:lnTo>
                  <a:lnTo>
                    <a:pt x="90" y="192"/>
                  </a:lnTo>
                  <a:lnTo>
                    <a:pt x="90" y="232"/>
                  </a:lnTo>
                  <a:lnTo>
                    <a:pt x="88" y="262"/>
                  </a:lnTo>
                  <a:lnTo>
                    <a:pt x="88" y="273"/>
                  </a:lnTo>
                  <a:lnTo>
                    <a:pt x="88" y="275"/>
                  </a:lnTo>
                  <a:lnTo>
                    <a:pt x="88" y="278"/>
                  </a:lnTo>
                  <a:lnTo>
                    <a:pt x="86" y="286"/>
                  </a:lnTo>
                  <a:lnTo>
                    <a:pt x="81" y="293"/>
                  </a:lnTo>
                  <a:lnTo>
                    <a:pt x="75" y="299"/>
                  </a:lnTo>
                  <a:lnTo>
                    <a:pt x="68" y="306"/>
                  </a:lnTo>
                  <a:lnTo>
                    <a:pt x="58" y="310"/>
                  </a:lnTo>
                  <a:lnTo>
                    <a:pt x="47" y="312"/>
                  </a:lnTo>
                  <a:lnTo>
                    <a:pt x="33" y="310"/>
                  </a:lnTo>
                  <a:lnTo>
                    <a:pt x="23" y="306"/>
                  </a:lnTo>
                  <a:lnTo>
                    <a:pt x="16" y="300"/>
                  </a:lnTo>
                  <a:lnTo>
                    <a:pt x="9" y="295"/>
                  </a:lnTo>
                  <a:lnTo>
                    <a:pt x="5" y="289"/>
                  </a:lnTo>
                  <a:lnTo>
                    <a:pt x="1" y="284"/>
                  </a:lnTo>
                  <a:lnTo>
                    <a:pt x="0" y="280"/>
                  </a:lnTo>
                  <a:lnTo>
                    <a:pt x="0" y="278"/>
                  </a:lnTo>
                  <a:lnTo>
                    <a:pt x="0" y="267"/>
                  </a:lnTo>
                  <a:lnTo>
                    <a:pt x="1" y="238"/>
                  </a:lnTo>
                  <a:lnTo>
                    <a:pt x="1" y="195"/>
                  </a:lnTo>
                  <a:lnTo>
                    <a:pt x="1" y="145"/>
                  </a:lnTo>
                  <a:lnTo>
                    <a:pt x="3" y="96"/>
                  </a:lnTo>
                  <a:lnTo>
                    <a:pt x="3" y="51"/>
                  </a:lnTo>
                  <a:lnTo>
                    <a:pt x="5" y="18"/>
                  </a:lnTo>
                  <a:lnTo>
                    <a:pt x="5" y="0"/>
                  </a:lnTo>
                  <a:lnTo>
                    <a:pt x="94" y="0"/>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29" name="Freeform 29"/>
            <p:cNvSpPr/>
            <p:nvPr/>
          </p:nvSpPr>
          <p:spPr bwMode="auto">
            <a:xfrm>
              <a:off x="1991" y="1729"/>
              <a:ext cx="80" cy="289"/>
            </a:xfrm>
            <a:custGeom>
              <a:avLst/>
              <a:gdLst/>
              <a:ahLst/>
              <a:cxnLst>
                <a:cxn ang="0">
                  <a:pos x="79" y="0"/>
                </a:cxn>
                <a:cxn ang="0">
                  <a:pos x="79" y="16"/>
                </a:cxn>
                <a:cxn ang="0">
                  <a:pos x="79" y="47"/>
                </a:cxn>
                <a:cxn ang="0">
                  <a:pos x="79" y="88"/>
                </a:cxn>
                <a:cxn ang="0">
                  <a:pos x="79" y="132"/>
                </a:cxn>
                <a:cxn ang="0">
                  <a:pos x="79" y="176"/>
                </a:cxn>
                <a:cxn ang="0">
                  <a:pos x="79" y="214"/>
                </a:cxn>
                <a:cxn ang="0">
                  <a:pos x="79" y="240"/>
                </a:cxn>
                <a:cxn ang="0">
                  <a:pos x="79" y="249"/>
                </a:cxn>
                <a:cxn ang="0">
                  <a:pos x="79" y="253"/>
                </a:cxn>
                <a:cxn ang="0">
                  <a:pos x="77" y="256"/>
                </a:cxn>
                <a:cxn ang="0">
                  <a:pos x="75" y="262"/>
                </a:cxn>
                <a:cxn ang="0">
                  <a:pos x="71" y="269"/>
                </a:cxn>
                <a:cxn ang="0">
                  <a:pos x="66" y="276"/>
                </a:cxn>
                <a:cxn ang="0">
                  <a:pos x="60" y="282"/>
                </a:cxn>
                <a:cxn ang="0">
                  <a:pos x="51" y="286"/>
                </a:cxn>
                <a:cxn ang="0">
                  <a:pos x="42" y="288"/>
                </a:cxn>
                <a:cxn ang="0">
                  <a:pos x="29" y="286"/>
                </a:cxn>
                <a:cxn ang="0">
                  <a:pos x="20" y="282"/>
                </a:cxn>
                <a:cxn ang="0">
                  <a:pos x="12" y="278"/>
                </a:cxn>
                <a:cxn ang="0">
                  <a:pos x="7" y="271"/>
                </a:cxn>
                <a:cxn ang="0">
                  <a:pos x="3" y="265"/>
                </a:cxn>
                <a:cxn ang="0">
                  <a:pos x="1" y="260"/>
                </a:cxn>
                <a:cxn ang="0">
                  <a:pos x="0" y="256"/>
                </a:cxn>
                <a:cxn ang="0">
                  <a:pos x="0" y="254"/>
                </a:cxn>
                <a:cxn ang="0">
                  <a:pos x="0" y="245"/>
                </a:cxn>
                <a:cxn ang="0">
                  <a:pos x="0" y="218"/>
                </a:cxn>
                <a:cxn ang="0">
                  <a:pos x="0" y="179"/>
                </a:cxn>
                <a:cxn ang="0">
                  <a:pos x="0" y="133"/>
                </a:cxn>
                <a:cxn ang="0">
                  <a:pos x="0" y="88"/>
                </a:cxn>
                <a:cxn ang="0">
                  <a:pos x="0" y="47"/>
                </a:cxn>
                <a:cxn ang="0">
                  <a:pos x="0" y="14"/>
                </a:cxn>
                <a:cxn ang="0">
                  <a:pos x="0" y="0"/>
                </a:cxn>
                <a:cxn ang="0">
                  <a:pos x="79" y="0"/>
                </a:cxn>
              </a:cxnLst>
              <a:rect l="0" t="0" r="r" b="b"/>
              <a:pathLst>
                <a:path w="80" h="289">
                  <a:moveTo>
                    <a:pt x="79" y="0"/>
                  </a:moveTo>
                  <a:lnTo>
                    <a:pt x="79" y="16"/>
                  </a:lnTo>
                  <a:lnTo>
                    <a:pt x="79" y="47"/>
                  </a:lnTo>
                  <a:lnTo>
                    <a:pt x="79" y="88"/>
                  </a:lnTo>
                  <a:lnTo>
                    <a:pt x="79" y="132"/>
                  </a:lnTo>
                  <a:lnTo>
                    <a:pt x="79" y="176"/>
                  </a:lnTo>
                  <a:lnTo>
                    <a:pt x="79" y="214"/>
                  </a:lnTo>
                  <a:lnTo>
                    <a:pt x="79" y="240"/>
                  </a:lnTo>
                  <a:lnTo>
                    <a:pt x="79" y="249"/>
                  </a:lnTo>
                  <a:lnTo>
                    <a:pt x="79" y="253"/>
                  </a:lnTo>
                  <a:lnTo>
                    <a:pt x="77" y="256"/>
                  </a:lnTo>
                  <a:lnTo>
                    <a:pt x="75" y="262"/>
                  </a:lnTo>
                  <a:lnTo>
                    <a:pt x="71" y="269"/>
                  </a:lnTo>
                  <a:lnTo>
                    <a:pt x="66" y="276"/>
                  </a:lnTo>
                  <a:lnTo>
                    <a:pt x="60" y="282"/>
                  </a:lnTo>
                  <a:lnTo>
                    <a:pt x="51" y="286"/>
                  </a:lnTo>
                  <a:lnTo>
                    <a:pt x="42" y="288"/>
                  </a:lnTo>
                  <a:lnTo>
                    <a:pt x="29" y="286"/>
                  </a:lnTo>
                  <a:lnTo>
                    <a:pt x="20" y="282"/>
                  </a:lnTo>
                  <a:lnTo>
                    <a:pt x="12" y="278"/>
                  </a:lnTo>
                  <a:lnTo>
                    <a:pt x="7" y="271"/>
                  </a:lnTo>
                  <a:lnTo>
                    <a:pt x="3" y="265"/>
                  </a:lnTo>
                  <a:lnTo>
                    <a:pt x="1" y="260"/>
                  </a:lnTo>
                  <a:lnTo>
                    <a:pt x="0" y="256"/>
                  </a:lnTo>
                  <a:lnTo>
                    <a:pt x="0" y="254"/>
                  </a:lnTo>
                  <a:lnTo>
                    <a:pt x="0" y="245"/>
                  </a:lnTo>
                  <a:lnTo>
                    <a:pt x="0" y="218"/>
                  </a:lnTo>
                  <a:lnTo>
                    <a:pt x="0" y="179"/>
                  </a:lnTo>
                  <a:lnTo>
                    <a:pt x="0" y="133"/>
                  </a:lnTo>
                  <a:lnTo>
                    <a:pt x="0" y="88"/>
                  </a:lnTo>
                  <a:lnTo>
                    <a:pt x="0" y="47"/>
                  </a:lnTo>
                  <a:lnTo>
                    <a:pt x="0" y="14"/>
                  </a:lnTo>
                  <a:lnTo>
                    <a:pt x="0" y="0"/>
                  </a:lnTo>
                  <a:lnTo>
                    <a:pt x="79" y="0"/>
                  </a:lnTo>
                </a:path>
              </a:pathLst>
            </a:custGeom>
            <a:solidFill>
              <a:srgbClr val="FF0033"/>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30" name="Freeform 30"/>
            <p:cNvSpPr/>
            <p:nvPr/>
          </p:nvSpPr>
          <p:spPr bwMode="auto">
            <a:xfrm>
              <a:off x="1991" y="1719"/>
              <a:ext cx="80" cy="31"/>
            </a:xfrm>
            <a:custGeom>
              <a:avLst/>
              <a:gdLst/>
              <a:ahLst/>
              <a:cxnLst>
                <a:cxn ang="0">
                  <a:pos x="38" y="30"/>
                </a:cxn>
                <a:cxn ang="0">
                  <a:pos x="45" y="30"/>
                </a:cxn>
                <a:cxn ang="0">
                  <a:pos x="53" y="27"/>
                </a:cxn>
                <a:cxn ang="0">
                  <a:pos x="60" y="27"/>
                </a:cxn>
                <a:cxn ang="0">
                  <a:pos x="66" y="24"/>
                </a:cxn>
                <a:cxn ang="0">
                  <a:pos x="71" y="21"/>
                </a:cxn>
                <a:cxn ang="0">
                  <a:pos x="75" y="21"/>
                </a:cxn>
                <a:cxn ang="0">
                  <a:pos x="77" y="16"/>
                </a:cxn>
                <a:cxn ang="0">
                  <a:pos x="79" y="13"/>
                </a:cxn>
                <a:cxn ang="0">
                  <a:pos x="77" y="10"/>
                </a:cxn>
                <a:cxn ang="0">
                  <a:pos x="75" y="8"/>
                </a:cxn>
                <a:cxn ang="0">
                  <a:pos x="71" y="5"/>
                </a:cxn>
                <a:cxn ang="0">
                  <a:pos x="66" y="5"/>
                </a:cxn>
                <a:cxn ang="0">
                  <a:pos x="60" y="2"/>
                </a:cxn>
                <a:cxn ang="0">
                  <a:pos x="53" y="0"/>
                </a:cxn>
                <a:cxn ang="0">
                  <a:pos x="45" y="0"/>
                </a:cxn>
                <a:cxn ang="0">
                  <a:pos x="38" y="0"/>
                </a:cxn>
                <a:cxn ang="0">
                  <a:pos x="31" y="0"/>
                </a:cxn>
                <a:cxn ang="0">
                  <a:pos x="23" y="0"/>
                </a:cxn>
                <a:cxn ang="0">
                  <a:pos x="16" y="2"/>
                </a:cxn>
                <a:cxn ang="0">
                  <a:pos x="11" y="5"/>
                </a:cxn>
                <a:cxn ang="0">
                  <a:pos x="5" y="5"/>
                </a:cxn>
                <a:cxn ang="0">
                  <a:pos x="3" y="8"/>
                </a:cxn>
                <a:cxn ang="0">
                  <a:pos x="0" y="10"/>
                </a:cxn>
                <a:cxn ang="0">
                  <a:pos x="0" y="13"/>
                </a:cxn>
                <a:cxn ang="0">
                  <a:pos x="0" y="16"/>
                </a:cxn>
                <a:cxn ang="0">
                  <a:pos x="3" y="21"/>
                </a:cxn>
                <a:cxn ang="0">
                  <a:pos x="5" y="21"/>
                </a:cxn>
                <a:cxn ang="0">
                  <a:pos x="11" y="24"/>
                </a:cxn>
                <a:cxn ang="0">
                  <a:pos x="16" y="27"/>
                </a:cxn>
                <a:cxn ang="0">
                  <a:pos x="23" y="27"/>
                </a:cxn>
                <a:cxn ang="0">
                  <a:pos x="31" y="30"/>
                </a:cxn>
                <a:cxn ang="0">
                  <a:pos x="38" y="30"/>
                </a:cxn>
              </a:cxnLst>
              <a:rect l="0" t="0" r="r" b="b"/>
              <a:pathLst>
                <a:path w="80" h="31">
                  <a:moveTo>
                    <a:pt x="38" y="30"/>
                  </a:moveTo>
                  <a:lnTo>
                    <a:pt x="45" y="30"/>
                  </a:lnTo>
                  <a:lnTo>
                    <a:pt x="53" y="27"/>
                  </a:lnTo>
                  <a:lnTo>
                    <a:pt x="60" y="27"/>
                  </a:lnTo>
                  <a:lnTo>
                    <a:pt x="66" y="24"/>
                  </a:lnTo>
                  <a:lnTo>
                    <a:pt x="71" y="21"/>
                  </a:lnTo>
                  <a:lnTo>
                    <a:pt x="75" y="21"/>
                  </a:lnTo>
                  <a:lnTo>
                    <a:pt x="77" y="16"/>
                  </a:lnTo>
                  <a:lnTo>
                    <a:pt x="79" y="13"/>
                  </a:lnTo>
                  <a:lnTo>
                    <a:pt x="77" y="10"/>
                  </a:lnTo>
                  <a:lnTo>
                    <a:pt x="75" y="8"/>
                  </a:lnTo>
                  <a:lnTo>
                    <a:pt x="71" y="5"/>
                  </a:lnTo>
                  <a:lnTo>
                    <a:pt x="66" y="5"/>
                  </a:lnTo>
                  <a:lnTo>
                    <a:pt x="60" y="2"/>
                  </a:lnTo>
                  <a:lnTo>
                    <a:pt x="53" y="0"/>
                  </a:lnTo>
                  <a:lnTo>
                    <a:pt x="45" y="0"/>
                  </a:lnTo>
                  <a:lnTo>
                    <a:pt x="38" y="0"/>
                  </a:lnTo>
                  <a:lnTo>
                    <a:pt x="31" y="0"/>
                  </a:lnTo>
                  <a:lnTo>
                    <a:pt x="23" y="0"/>
                  </a:lnTo>
                  <a:lnTo>
                    <a:pt x="16" y="2"/>
                  </a:lnTo>
                  <a:lnTo>
                    <a:pt x="11" y="5"/>
                  </a:lnTo>
                  <a:lnTo>
                    <a:pt x="5" y="5"/>
                  </a:lnTo>
                  <a:lnTo>
                    <a:pt x="3" y="8"/>
                  </a:lnTo>
                  <a:lnTo>
                    <a:pt x="0" y="10"/>
                  </a:lnTo>
                  <a:lnTo>
                    <a:pt x="0" y="13"/>
                  </a:lnTo>
                  <a:lnTo>
                    <a:pt x="0" y="16"/>
                  </a:lnTo>
                  <a:lnTo>
                    <a:pt x="3" y="21"/>
                  </a:lnTo>
                  <a:lnTo>
                    <a:pt x="5" y="21"/>
                  </a:lnTo>
                  <a:lnTo>
                    <a:pt x="11" y="24"/>
                  </a:lnTo>
                  <a:lnTo>
                    <a:pt x="16" y="27"/>
                  </a:lnTo>
                  <a:lnTo>
                    <a:pt x="23" y="27"/>
                  </a:lnTo>
                  <a:lnTo>
                    <a:pt x="31" y="30"/>
                  </a:lnTo>
                  <a:lnTo>
                    <a:pt x="38" y="30"/>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31" name="Freeform 31"/>
            <p:cNvSpPr/>
            <p:nvPr/>
          </p:nvSpPr>
          <p:spPr bwMode="auto">
            <a:xfrm>
              <a:off x="1991" y="1717"/>
              <a:ext cx="38" cy="299"/>
            </a:xfrm>
            <a:custGeom>
              <a:avLst/>
              <a:gdLst/>
              <a:ahLst/>
              <a:cxnLst>
                <a:cxn ang="0">
                  <a:pos x="3" y="0"/>
                </a:cxn>
                <a:cxn ang="0">
                  <a:pos x="3" y="16"/>
                </a:cxn>
                <a:cxn ang="0">
                  <a:pos x="3" y="49"/>
                </a:cxn>
                <a:cxn ang="0">
                  <a:pos x="3" y="92"/>
                </a:cxn>
                <a:cxn ang="0">
                  <a:pos x="1" y="140"/>
                </a:cxn>
                <a:cxn ang="0">
                  <a:pos x="1" y="186"/>
                </a:cxn>
                <a:cxn ang="0">
                  <a:pos x="0" y="227"/>
                </a:cxn>
                <a:cxn ang="0">
                  <a:pos x="0" y="255"/>
                </a:cxn>
                <a:cxn ang="0">
                  <a:pos x="0" y="266"/>
                </a:cxn>
                <a:cxn ang="0">
                  <a:pos x="0" y="268"/>
                </a:cxn>
                <a:cxn ang="0">
                  <a:pos x="1" y="270"/>
                </a:cxn>
                <a:cxn ang="0">
                  <a:pos x="3" y="273"/>
                </a:cxn>
                <a:cxn ang="0">
                  <a:pos x="5" y="277"/>
                </a:cxn>
                <a:cxn ang="0">
                  <a:pos x="7" y="281"/>
                </a:cxn>
                <a:cxn ang="0">
                  <a:pos x="12" y="285"/>
                </a:cxn>
                <a:cxn ang="0">
                  <a:pos x="17" y="290"/>
                </a:cxn>
                <a:cxn ang="0">
                  <a:pos x="19" y="292"/>
                </a:cxn>
                <a:cxn ang="0">
                  <a:pos x="22" y="294"/>
                </a:cxn>
                <a:cxn ang="0">
                  <a:pos x="26" y="294"/>
                </a:cxn>
                <a:cxn ang="0">
                  <a:pos x="29" y="296"/>
                </a:cxn>
                <a:cxn ang="0">
                  <a:pos x="33" y="296"/>
                </a:cxn>
                <a:cxn ang="0">
                  <a:pos x="35" y="298"/>
                </a:cxn>
                <a:cxn ang="0">
                  <a:pos x="37" y="298"/>
                </a:cxn>
                <a:cxn ang="0">
                  <a:pos x="37" y="298"/>
                </a:cxn>
                <a:cxn ang="0">
                  <a:pos x="37" y="298"/>
                </a:cxn>
                <a:cxn ang="0">
                  <a:pos x="35" y="296"/>
                </a:cxn>
                <a:cxn ang="0">
                  <a:pos x="33" y="296"/>
                </a:cxn>
                <a:cxn ang="0">
                  <a:pos x="29" y="294"/>
                </a:cxn>
                <a:cxn ang="0">
                  <a:pos x="26" y="292"/>
                </a:cxn>
                <a:cxn ang="0">
                  <a:pos x="22" y="288"/>
                </a:cxn>
                <a:cxn ang="0">
                  <a:pos x="17" y="285"/>
                </a:cxn>
                <a:cxn ang="0">
                  <a:pos x="12" y="277"/>
                </a:cxn>
                <a:cxn ang="0">
                  <a:pos x="10" y="275"/>
                </a:cxn>
                <a:cxn ang="0">
                  <a:pos x="8" y="273"/>
                </a:cxn>
                <a:cxn ang="0">
                  <a:pos x="8" y="270"/>
                </a:cxn>
                <a:cxn ang="0">
                  <a:pos x="7" y="266"/>
                </a:cxn>
                <a:cxn ang="0">
                  <a:pos x="5" y="262"/>
                </a:cxn>
                <a:cxn ang="0">
                  <a:pos x="5" y="259"/>
                </a:cxn>
                <a:cxn ang="0">
                  <a:pos x="3" y="259"/>
                </a:cxn>
                <a:cxn ang="0">
                  <a:pos x="3" y="257"/>
                </a:cxn>
                <a:cxn ang="0">
                  <a:pos x="8" y="1"/>
                </a:cxn>
                <a:cxn ang="0">
                  <a:pos x="3" y="0"/>
                </a:cxn>
              </a:cxnLst>
              <a:rect l="0" t="0" r="r" b="b"/>
              <a:pathLst>
                <a:path w="38" h="299">
                  <a:moveTo>
                    <a:pt x="3" y="0"/>
                  </a:moveTo>
                  <a:lnTo>
                    <a:pt x="3" y="16"/>
                  </a:lnTo>
                  <a:lnTo>
                    <a:pt x="3" y="49"/>
                  </a:lnTo>
                  <a:lnTo>
                    <a:pt x="3" y="92"/>
                  </a:lnTo>
                  <a:lnTo>
                    <a:pt x="1" y="140"/>
                  </a:lnTo>
                  <a:lnTo>
                    <a:pt x="1" y="186"/>
                  </a:lnTo>
                  <a:lnTo>
                    <a:pt x="0" y="227"/>
                  </a:lnTo>
                  <a:lnTo>
                    <a:pt x="0" y="255"/>
                  </a:lnTo>
                  <a:lnTo>
                    <a:pt x="0" y="266"/>
                  </a:lnTo>
                  <a:lnTo>
                    <a:pt x="0" y="268"/>
                  </a:lnTo>
                  <a:lnTo>
                    <a:pt x="1" y="270"/>
                  </a:lnTo>
                  <a:lnTo>
                    <a:pt x="3" y="273"/>
                  </a:lnTo>
                  <a:lnTo>
                    <a:pt x="5" y="277"/>
                  </a:lnTo>
                  <a:lnTo>
                    <a:pt x="7" y="281"/>
                  </a:lnTo>
                  <a:lnTo>
                    <a:pt x="12" y="285"/>
                  </a:lnTo>
                  <a:lnTo>
                    <a:pt x="17" y="290"/>
                  </a:lnTo>
                  <a:lnTo>
                    <a:pt x="19" y="292"/>
                  </a:lnTo>
                  <a:lnTo>
                    <a:pt x="22" y="294"/>
                  </a:lnTo>
                  <a:lnTo>
                    <a:pt x="26" y="294"/>
                  </a:lnTo>
                  <a:lnTo>
                    <a:pt x="29" y="296"/>
                  </a:lnTo>
                  <a:lnTo>
                    <a:pt x="33" y="296"/>
                  </a:lnTo>
                  <a:lnTo>
                    <a:pt x="35" y="298"/>
                  </a:lnTo>
                  <a:lnTo>
                    <a:pt x="37" y="298"/>
                  </a:lnTo>
                  <a:lnTo>
                    <a:pt x="37" y="298"/>
                  </a:lnTo>
                  <a:lnTo>
                    <a:pt x="37" y="298"/>
                  </a:lnTo>
                  <a:lnTo>
                    <a:pt x="35" y="296"/>
                  </a:lnTo>
                  <a:lnTo>
                    <a:pt x="33" y="296"/>
                  </a:lnTo>
                  <a:lnTo>
                    <a:pt x="29" y="294"/>
                  </a:lnTo>
                  <a:lnTo>
                    <a:pt x="26" y="292"/>
                  </a:lnTo>
                  <a:lnTo>
                    <a:pt x="22" y="288"/>
                  </a:lnTo>
                  <a:lnTo>
                    <a:pt x="17" y="285"/>
                  </a:lnTo>
                  <a:lnTo>
                    <a:pt x="12" y="277"/>
                  </a:lnTo>
                  <a:lnTo>
                    <a:pt x="10" y="275"/>
                  </a:lnTo>
                  <a:lnTo>
                    <a:pt x="8" y="273"/>
                  </a:lnTo>
                  <a:lnTo>
                    <a:pt x="8" y="270"/>
                  </a:lnTo>
                  <a:lnTo>
                    <a:pt x="7" y="266"/>
                  </a:lnTo>
                  <a:lnTo>
                    <a:pt x="5" y="262"/>
                  </a:lnTo>
                  <a:lnTo>
                    <a:pt x="5" y="259"/>
                  </a:lnTo>
                  <a:lnTo>
                    <a:pt x="3" y="259"/>
                  </a:lnTo>
                  <a:lnTo>
                    <a:pt x="3" y="257"/>
                  </a:lnTo>
                  <a:lnTo>
                    <a:pt x="8" y="1"/>
                  </a:lnTo>
                  <a:lnTo>
                    <a:pt x="3"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32" name="Freeform 32"/>
            <p:cNvSpPr/>
            <p:nvPr/>
          </p:nvSpPr>
          <p:spPr bwMode="auto">
            <a:xfrm>
              <a:off x="2186" y="1659"/>
              <a:ext cx="98" cy="313"/>
            </a:xfrm>
            <a:custGeom>
              <a:avLst/>
              <a:gdLst/>
              <a:ahLst/>
              <a:cxnLst>
                <a:cxn ang="0">
                  <a:pos x="97" y="0"/>
                </a:cxn>
                <a:cxn ang="0">
                  <a:pos x="95" y="18"/>
                </a:cxn>
                <a:cxn ang="0">
                  <a:pos x="95" y="51"/>
                </a:cxn>
                <a:cxn ang="0">
                  <a:pos x="95" y="95"/>
                </a:cxn>
                <a:cxn ang="0">
                  <a:pos x="93" y="143"/>
                </a:cxn>
                <a:cxn ang="0">
                  <a:pos x="91" y="192"/>
                </a:cxn>
                <a:cxn ang="0">
                  <a:pos x="91" y="233"/>
                </a:cxn>
                <a:cxn ang="0">
                  <a:pos x="91" y="262"/>
                </a:cxn>
                <a:cxn ang="0">
                  <a:pos x="91" y="273"/>
                </a:cxn>
                <a:cxn ang="0">
                  <a:pos x="89" y="273"/>
                </a:cxn>
                <a:cxn ang="0">
                  <a:pos x="87" y="278"/>
                </a:cxn>
                <a:cxn ang="0">
                  <a:pos x="85" y="284"/>
                </a:cxn>
                <a:cxn ang="0">
                  <a:pos x="82" y="291"/>
                </a:cxn>
                <a:cxn ang="0">
                  <a:pos x="76" y="299"/>
                </a:cxn>
                <a:cxn ang="0">
                  <a:pos x="69" y="306"/>
                </a:cxn>
                <a:cxn ang="0">
                  <a:pos x="59" y="310"/>
                </a:cxn>
                <a:cxn ang="0">
                  <a:pos x="48" y="312"/>
                </a:cxn>
                <a:cxn ang="0">
                  <a:pos x="35" y="310"/>
                </a:cxn>
                <a:cxn ang="0">
                  <a:pos x="24" y="306"/>
                </a:cxn>
                <a:cxn ang="0">
                  <a:pos x="16" y="300"/>
                </a:cxn>
                <a:cxn ang="0">
                  <a:pos x="9" y="295"/>
                </a:cxn>
                <a:cxn ang="0">
                  <a:pos x="5" y="288"/>
                </a:cxn>
                <a:cxn ang="0">
                  <a:pos x="1" y="284"/>
                </a:cxn>
                <a:cxn ang="0">
                  <a:pos x="0" y="280"/>
                </a:cxn>
                <a:cxn ang="0">
                  <a:pos x="0" y="277"/>
                </a:cxn>
                <a:cxn ang="0">
                  <a:pos x="0" y="267"/>
                </a:cxn>
                <a:cxn ang="0">
                  <a:pos x="1" y="236"/>
                </a:cxn>
                <a:cxn ang="0">
                  <a:pos x="1" y="196"/>
                </a:cxn>
                <a:cxn ang="0">
                  <a:pos x="1" y="146"/>
                </a:cxn>
                <a:cxn ang="0">
                  <a:pos x="1" y="97"/>
                </a:cxn>
                <a:cxn ang="0">
                  <a:pos x="3" y="51"/>
                </a:cxn>
                <a:cxn ang="0">
                  <a:pos x="3" y="18"/>
                </a:cxn>
                <a:cxn ang="0">
                  <a:pos x="5" y="1"/>
                </a:cxn>
                <a:cxn ang="0">
                  <a:pos x="97" y="0"/>
                </a:cxn>
              </a:cxnLst>
              <a:rect l="0" t="0" r="r" b="b"/>
              <a:pathLst>
                <a:path w="98" h="313">
                  <a:moveTo>
                    <a:pt x="97" y="0"/>
                  </a:moveTo>
                  <a:lnTo>
                    <a:pt x="95" y="18"/>
                  </a:lnTo>
                  <a:lnTo>
                    <a:pt x="95" y="51"/>
                  </a:lnTo>
                  <a:lnTo>
                    <a:pt x="95" y="95"/>
                  </a:lnTo>
                  <a:lnTo>
                    <a:pt x="93" y="143"/>
                  </a:lnTo>
                  <a:lnTo>
                    <a:pt x="91" y="192"/>
                  </a:lnTo>
                  <a:lnTo>
                    <a:pt x="91" y="233"/>
                  </a:lnTo>
                  <a:lnTo>
                    <a:pt x="91" y="262"/>
                  </a:lnTo>
                  <a:lnTo>
                    <a:pt x="91" y="273"/>
                  </a:lnTo>
                  <a:lnTo>
                    <a:pt x="89" y="273"/>
                  </a:lnTo>
                  <a:lnTo>
                    <a:pt x="87" y="278"/>
                  </a:lnTo>
                  <a:lnTo>
                    <a:pt x="85" y="284"/>
                  </a:lnTo>
                  <a:lnTo>
                    <a:pt x="82" y="291"/>
                  </a:lnTo>
                  <a:lnTo>
                    <a:pt x="76" y="299"/>
                  </a:lnTo>
                  <a:lnTo>
                    <a:pt x="69" y="306"/>
                  </a:lnTo>
                  <a:lnTo>
                    <a:pt x="59" y="310"/>
                  </a:lnTo>
                  <a:lnTo>
                    <a:pt x="48" y="312"/>
                  </a:lnTo>
                  <a:lnTo>
                    <a:pt x="35" y="310"/>
                  </a:lnTo>
                  <a:lnTo>
                    <a:pt x="24" y="306"/>
                  </a:lnTo>
                  <a:lnTo>
                    <a:pt x="16" y="300"/>
                  </a:lnTo>
                  <a:lnTo>
                    <a:pt x="9" y="295"/>
                  </a:lnTo>
                  <a:lnTo>
                    <a:pt x="5" y="288"/>
                  </a:lnTo>
                  <a:lnTo>
                    <a:pt x="1" y="284"/>
                  </a:lnTo>
                  <a:lnTo>
                    <a:pt x="0" y="280"/>
                  </a:lnTo>
                  <a:lnTo>
                    <a:pt x="0" y="277"/>
                  </a:lnTo>
                  <a:lnTo>
                    <a:pt x="0" y="267"/>
                  </a:lnTo>
                  <a:lnTo>
                    <a:pt x="1" y="236"/>
                  </a:lnTo>
                  <a:lnTo>
                    <a:pt x="1" y="196"/>
                  </a:lnTo>
                  <a:lnTo>
                    <a:pt x="1" y="146"/>
                  </a:lnTo>
                  <a:lnTo>
                    <a:pt x="1" y="97"/>
                  </a:lnTo>
                  <a:lnTo>
                    <a:pt x="3" y="51"/>
                  </a:lnTo>
                  <a:lnTo>
                    <a:pt x="3" y="18"/>
                  </a:lnTo>
                  <a:lnTo>
                    <a:pt x="5" y="1"/>
                  </a:lnTo>
                  <a:lnTo>
                    <a:pt x="97" y="0"/>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33" name="Freeform 33"/>
            <p:cNvSpPr/>
            <p:nvPr/>
          </p:nvSpPr>
          <p:spPr bwMode="auto">
            <a:xfrm>
              <a:off x="2193" y="1677"/>
              <a:ext cx="79" cy="290"/>
            </a:xfrm>
            <a:custGeom>
              <a:avLst/>
              <a:gdLst/>
              <a:ahLst/>
              <a:cxnLst>
                <a:cxn ang="0">
                  <a:pos x="78" y="0"/>
                </a:cxn>
                <a:cxn ang="0">
                  <a:pos x="78" y="14"/>
                </a:cxn>
                <a:cxn ang="0">
                  <a:pos x="78" y="46"/>
                </a:cxn>
                <a:cxn ang="0">
                  <a:pos x="78" y="86"/>
                </a:cxn>
                <a:cxn ang="0">
                  <a:pos x="78" y="132"/>
                </a:cxn>
                <a:cxn ang="0">
                  <a:pos x="78" y="176"/>
                </a:cxn>
                <a:cxn ang="0">
                  <a:pos x="78" y="213"/>
                </a:cxn>
                <a:cxn ang="0">
                  <a:pos x="78" y="239"/>
                </a:cxn>
                <a:cxn ang="0">
                  <a:pos x="78" y="250"/>
                </a:cxn>
                <a:cxn ang="0">
                  <a:pos x="76" y="252"/>
                </a:cxn>
                <a:cxn ang="0">
                  <a:pos x="76" y="255"/>
                </a:cxn>
                <a:cxn ang="0">
                  <a:pos x="74" y="263"/>
                </a:cxn>
                <a:cxn ang="0">
                  <a:pos x="70" y="268"/>
                </a:cxn>
                <a:cxn ang="0">
                  <a:pos x="65" y="276"/>
                </a:cxn>
                <a:cxn ang="0">
                  <a:pos x="59" y="281"/>
                </a:cxn>
                <a:cxn ang="0">
                  <a:pos x="50" y="287"/>
                </a:cxn>
                <a:cxn ang="0">
                  <a:pos x="39" y="289"/>
                </a:cxn>
                <a:cxn ang="0">
                  <a:pos x="29" y="287"/>
                </a:cxn>
                <a:cxn ang="0">
                  <a:pos x="19" y="283"/>
                </a:cxn>
                <a:cxn ang="0">
                  <a:pos x="14" y="277"/>
                </a:cxn>
                <a:cxn ang="0">
                  <a:pos x="7" y="272"/>
                </a:cxn>
                <a:cxn ang="0">
                  <a:pos x="3" y="266"/>
                </a:cxn>
                <a:cxn ang="0">
                  <a:pos x="0" y="261"/>
                </a:cxn>
                <a:cxn ang="0">
                  <a:pos x="0" y="255"/>
                </a:cxn>
                <a:cxn ang="0">
                  <a:pos x="0" y="255"/>
                </a:cxn>
                <a:cxn ang="0">
                  <a:pos x="0" y="246"/>
                </a:cxn>
                <a:cxn ang="0">
                  <a:pos x="0" y="219"/>
                </a:cxn>
                <a:cxn ang="0">
                  <a:pos x="0" y="180"/>
                </a:cxn>
                <a:cxn ang="0">
                  <a:pos x="0" y="134"/>
                </a:cxn>
                <a:cxn ang="0">
                  <a:pos x="0" y="88"/>
                </a:cxn>
                <a:cxn ang="0">
                  <a:pos x="0" y="46"/>
                </a:cxn>
                <a:cxn ang="0">
                  <a:pos x="0" y="14"/>
                </a:cxn>
                <a:cxn ang="0">
                  <a:pos x="0" y="0"/>
                </a:cxn>
                <a:cxn ang="0">
                  <a:pos x="78" y="0"/>
                </a:cxn>
              </a:cxnLst>
              <a:rect l="0" t="0" r="r" b="b"/>
              <a:pathLst>
                <a:path w="79" h="290">
                  <a:moveTo>
                    <a:pt x="78" y="0"/>
                  </a:moveTo>
                  <a:lnTo>
                    <a:pt x="78" y="14"/>
                  </a:lnTo>
                  <a:lnTo>
                    <a:pt x="78" y="46"/>
                  </a:lnTo>
                  <a:lnTo>
                    <a:pt x="78" y="86"/>
                  </a:lnTo>
                  <a:lnTo>
                    <a:pt x="78" y="132"/>
                  </a:lnTo>
                  <a:lnTo>
                    <a:pt x="78" y="176"/>
                  </a:lnTo>
                  <a:lnTo>
                    <a:pt x="78" y="213"/>
                  </a:lnTo>
                  <a:lnTo>
                    <a:pt x="78" y="239"/>
                  </a:lnTo>
                  <a:lnTo>
                    <a:pt x="78" y="250"/>
                  </a:lnTo>
                  <a:lnTo>
                    <a:pt x="76" y="252"/>
                  </a:lnTo>
                  <a:lnTo>
                    <a:pt x="76" y="255"/>
                  </a:lnTo>
                  <a:lnTo>
                    <a:pt x="74" y="263"/>
                  </a:lnTo>
                  <a:lnTo>
                    <a:pt x="70" y="268"/>
                  </a:lnTo>
                  <a:lnTo>
                    <a:pt x="65" y="276"/>
                  </a:lnTo>
                  <a:lnTo>
                    <a:pt x="59" y="281"/>
                  </a:lnTo>
                  <a:lnTo>
                    <a:pt x="50" y="287"/>
                  </a:lnTo>
                  <a:lnTo>
                    <a:pt x="39" y="289"/>
                  </a:lnTo>
                  <a:lnTo>
                    <a:pt x="29" y="287"/>
                  </a:lnTo>
                  <a:lnTo>
                    <a:pt x="19" y="283"/>
                  </a:lnTo>
                  <a:lnTo>
                    <a:pt x="14" y="277"/>
                  </a:lnTo>
                  <a:lnTo>
                    <a:pt x="7" y="272"/>
                  </a:lnTo>
                  <a:lnTo>
                    <a:pt x="3" y="266"/>
                  </a:lnTo>
                  <a:lnTo>
                    <a:pt x="0" y="261"/>
                  </a:lnTo>
                  <a:lnTo>
                    <a:pt x="0" y="255"/>
                  </a:lnTo>
                  <a:lnTo>
                    <a:pt x="0" y="255"/>
                  </a:lnTo>
                  <a:lnTo>
                    <a:pt x="0" y="246"/>
                  </a:lnTo>
                  <a:lnTo>
                    <a:pt x="0" y="219"/>
                  </a:lnTo>
                  <a:lnTo>
                    <a:pt x="0" y="180"/>
                  </a:lnTo>
                  <a:lnTo>
                    <a:pt x="0" y="134"/>
                  </a:lnTo>
                  <a:lnTo>
                    <a:pt x="0" y="88"/>
                  </a:lnTo>
                  <a:lnTo>
                    <a:pt x="0" y="46"/>
                  </a:lnTo>
                  <a:lnTo>
                    <a:pt x="0" y="14"/>
                  </a:lnTo>
                  <a:lnTo>
                    <a:pt x="0" y="0"/>
                  </a:lnTo>
                  <a:lnTo>
                    <a:pt x="78" y="0"/>
                  </a:lnTo>
                </a:path>
              </a:pathLst>
            </a:custGeom>
            <a:solidFill>
              <a:srgbClr val="FF0033"/>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34" name="Freeform 34"/>
            <p:cNvSpPr/>
            <p:nvPr/>
          </p:nvSpPr>
          <p:spPr bwMode="auto">
            <a:xfrm>
              <a:off x="2193" y="1669"/>
              <a:ext cx="79" cy="29"/>
            </a:xfrm>
            <a:custGeom>
              <a:avLst/>
              <a:gdLst/>
              <a:ahLst/>
              <a:cxnLst>
                <a:cxn ang="0">
                  <a:pos x="38" y="28"/>
                </a:cxn>
                <a:cxn ang="0">
                  <a:pos x="47" y="28"/>
                </a:cxn>
                <a:cxn ang="0">
                  <a:pos x="54" y="28"/>
                </a:cxn>
                <a:cxn ang="0">
                  <a:pos x="59" y="28"/>
                </a:cxn>
                <a:cxn ang="0">
                  <a:pos x="67" y="25"/>
                </a:cxn>
                <a:cxn ang="0">
                  <a:pos x="70" y="22"/>
                </a:cxn>
                <a:cxn ang="0">
                  <a:pos x="74" y="19"/>
                </a:cxn>
                <a:cxn ang="0">
                  <a:pos x="76" y="16"/>
                </a:cxn>
                <a:cxn ang="0">
                  <a:pos x="78" y="14"/>
                </a:cxn>
                <a:cxn ang="0">
                  <a:pos x="76" y="11"/>
                </a:cxn>
                <a:cxn ang="0">
                  <a:pos x="74" y="8"/>
                </a:cxn>
                <a:cxn ang="0">
                  <a:pos x="70" y="5"/>
                </a:cxn>
                <a:cxn ang="0">
                  <a:pos x="67" y="2"/>
                </a:cxn>
                <a:cxn ang="0">
                  <a:pos x="59" y="0"/>
                </a:cxn>
                <a:cxn ang="0">
                  <a:pos x="54" y="0"/>
                </a:cxn>
                <a:cxn ang="0">
                  <a:pos x="47" y="0"/>
                </a:cxn>
                <a:cxn ang="0">
                  <a:pos x="38" y="0"/>
                </a:cxn>
                <a:cxn ang="0">
                  <a:pos x="30" y="0"/>
                </a:cxn>
                <a:cxn ang="0">
                  <a:pos x="23" y="0"/>
                </a:cxn>
                <a:cxn ang="0">
                  <a:pos x="16" y="0"/>
                </a:cxn>
                <a:cxn ang="0">
                  <a:pos x="10" y="2"/>
                </a:cxn>
                <a:cxn ang="0">
                  <a:pos x="5" y="5"/>
                </a:cxn>
                <a:cxn ang="0">
                  <a:pos x="1" y="8"/>
                </a:cxn>
                <a:cxn ang="0">
                  <a:pos x="0" y="11"/>
                </a:cxn>
                <a:cxn ang="0">
                  <a:pos x="0" y="14"/>
                </a:cxn>
                <a:cxn ang="0">
                  <a:pos x="0" y="16"/>
                </a:cxn>
                <a:cxn ang="0">
                  <a:pos x="1" y="19"/>
                </a:cxn>
                <a:cxn ang="0">
                  <a:pos x="5" y="22"/>
                </a:cxn>
                <a:cxn ang="0">
                  <a:pos x="10" y="25"/>
                </a:cxn>
                <a:cxn ang="0">
                  <a:pos x="16" y="28"/>
                </a:cxn>
                <a:cxn ang="0">
                  <a:pos x="23" y="28"/>
                </a:cxn>
                <a:cxn ang="0">
                  <a:pos x="30" y="28"/>
                </a:cxn>
                <a:cxn ang="0">
                  <a:pos x="38" y="28"/>
                </a:cxn>
              </a:cxnLst>
              <a:rect l="0" t="0" r="r" b="b"/>
              <a:pathLst>
                <a:path w="79" h="29">
                  <a:moveTo>
                    <a:pt x="38" y="28"/>
                  </a:moveTo>
                  <a:lnTo>
                    <a:pt x="47" y="28"/>
                  </a:lnTo>
                  <a:lnTo>
                    <a:pt x="54" y="28"/>
                  </a:lnTo>
                  <a:lnTo>
                    <a:pt x="59" y="28"/>
                  </a:lnTo>
                  <a:lnTo>
                    <a:pt x="67" y="25"/>
                  </a:lnTo>
                  <a:lnTo>
                    <a:pt x="70" y="22"/>
                  </a:lnTo>
                  <a:lnTo>
                    <a:pt x="74" y="19"/>
                  </a:lnTo>
                  <a:lnTo>
                    <a:pt x="76" y="16"/>
                  </a:lnTo>
                  <a:lnTo>
                    <a:pt x="78" y="14"/>
                  </a:lnTo>
                  <a:lnTo>
                    <a:pt x="76" y="11"/>
                  </a:lnTo>
                  <a:lnTo>
                    <a:pt x="74" y="8"/>
                  </a:lnTo>
                  <a:lnTo>
                    <a:pt x="70" y="5"/>
                  </a:lnTo>
                  <a:lnTo>
                    <a:pt x="67" y="2"/>
                  </a:lnTo>
                  <a:lnTo>
                    <a:pt x="59" y="0"/>
                  </a:lnTo>
                  <a:lnTo>
                    <a:pt x="54" y="0"/>
                  </a:lnTo>
                  <a:lnTo>
                    <a:pt x="47" y="0"/>
                  </a:lnTo>
                  <a:lnTo>
                    <a:pt x="38" y="0"/>
                  </a:lnTo>
                  <a:lnTo>
                    <a:pt x="30" y="0"/>
                  </a:lnTo>
                  <a:lnTo>
                    <a:pt x="23" y="0"/>
                  </a:lnTo>
                  <a:lnTo>
                    <a:pt x="16" y="0"/>
                  </a:lnTo>
                  <a:lnTo>
                    <a:pt x="10" y="2"/>
                  </a:lnTo>
                  <a:lnTo>
                    <a:pt x="5" y="5"/>
                  </a:lnTo>
                  <a:lnTo>
                    <a:pt x="1" y="8"/>
                  </a:lnTo>
                  <a:lnTo>
                    <a:pt x="0" y="11"/>
                  </a:lnTo>
                  <a:lnTo>
                    <a:pt x="0" y="14"/>
                  </a:lnTo>
                  <a:lnTo>
                    <a:pt x="0" y="16"/>
                  </a:lnTo>
                  <a:lnTo>
                    <a:pt x="1" y="19"/>
                  </a:lnTo>
                  <a:lnTo>
                    <a:pt x="5" y="22"/>
                  </a:lnTo>
                  <a:lnTo>
                    <a:pt x="10" y="25"/>
                  </a:lnTo>
                  <a:lnTo>
                    <a:pt x="16" y="28"/>
                  </a:lnTo>
                  <a:lnTo>
                    <a:pt x="23" y="28"/>
                  </a:lnTo>
                  <a:lnTo>
                    <a:pt x="30" y="28"/>
                  </a:lnTo>
                  <a:lnTo>
                    <a:pt x="38" y="28"/>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35" name="Freeform 35"/>
            <p:cNvSpPr/>
            <p:nvPr/>
          </p:nvSpPr>
          <p:spPr bwMode="auto">
            <a:xfrm>
              <a:off x="2193" y="1665"/>
              <a:ext cx="39" cy="299"/>
            </a:xfrm>
            <a:custGeom>
              <a:avLst/>
              <a:gdLst/>
              <a:ahLst/>
              <a:cxnLst>
                <a:cxn ang="0">
                  <a:pos x="5" y="0"/>
                </a:cxn>
                <a:cxn ang="0">
                  <a:pos x="3" y="16"/>
                </a:cxn>
                <a:cxn ang="0">
                  <a:pos x="3" y="48"/>
                </a:cxn>
                <a:cxn ang="0">
                  <a:pos x="3" y="92"/>
                </a:cxn>
                <a:cxn ang="0">
                  <a:pos x="1" y="138"/>
                </a:cxn>
                <a:cxn ang="0">
                  <a:pos x="0" y="186"/>
                </a:cxn>
                <a:cxn ang="0">
                  <a:pos x="0" y="227"/>
                </a:cxn>
                <a:cxn ang="0">
                  <a:pos x="0" y="255"/>
                </a:cxn>
                <a:cxn ang="0">
                  <a:pos x="0" y="266"/>
                </a:cxn>
                <a:cxn ang="0">
                  <a:pos x="0" y="268"/>
                </a:cxn>
                <a:cxn ang="0">
                  <a:pos x="0" y="268"/>
                </a:cxn>
                <a:cxn ang="0">
                  <a:pos x="1" y="272"/>
                </a:cxn>
                <a:cxn ang="0">
                  <a:pos x="5" y="275"/>
                </a:cxn>
                <a:cxn ang="0">
                  <a:pos x="7" y="279"/>
                </a:cxn>
                <a:cxn ang="0">
                  <a:pos x="12" y="285"/>
                </a:cxn>
                <a:cxn ang="0">
                  <a:pos x="18" y="288"/>
                </a:cxn>
                <a:cxn ang="0">
                  <a:pos x="19" y="290"/>
                </a:cxn>
                <a:cxn ang="0">
                  <a:pos x="23" y="292"/>
                </a:cxn>
                <a:cxn ang="0">
                  <a:pos x="27" y="294"/>
                </a:cxn>
                <a:cxn ang="0">
                  <a:pos x="30" y="296"/>
                </a:cxn>
                <a:cxn ang="0">
                  <a:pos x="34" y="296"/>
                </a:cxn>
                <a:cxn ang="0">
                  <a:pos x="36" y="298"/>
                </a:cxn>
                <a:cxn ang="0">
                  <a:pos x="38" y="298"/>
                </a:cxn>
                <a:cxn ang="0">
                  <a:pos x="38" y="298"/>
                </a:cxn>
                <a:cxn ang="0">
                  <a:pos x="38" y="298"/>
                </a:cxn>
                <a:cxn ang="0">
                  <a:pos x="36" y="296"/>
                </a:cxn>
                <a:cxn ang="0">
                  <a:pos x="34" y="296"/>
                </a:cxn>
                <a:cxn ang="0">
                  <a:pos x="30" y="294"/>
                </a:cxn>
                <a:cxn ang="0">
                  <a:pos x="27" y="290"/>
                </a:cxn>
                <a:cxn ang="0">
                  <a:pos x="21" y="288"/>
                </a:cxn>
                <a:cxn ang="0">
                  <a:pos x="18" y="283"/>
                </a:cxn>
                <a:cxn ang="0">
                  <a:pos x="14" y="277"/>
                </a:cxn>
                <a:cxn ang="0">
                  <a:pos x="10" y="275"/>
                </a:cxn>
                <a:cxn ang="0">
                  <a:pos x="10" y="272"/>
                </a:cxn>
                <a:cxn ang="0">
                  <a:pos x="9" y="268"/>
                </a:cxn>
                <a:cxn ang="0">
                  <a:pos x="7" y="266"/>
                </a:cxn>
                <a:cxn ang="0">
                  <a:pos x="7" y="262"/>
                </a:cxn>
                <a:cxn ang="0">
                  <a:pos x="5" y="259"/>
                </a:cxn>
                <a:cxn ang="0">
                  <a:pos x="5" y="257"/>
                </a:cxn>
                <a:cxn ang="0">
                  <a:pos x="5" y="255"/>
                </a:cxn>
                <a:cxn ang="0">
                  <a:pos x="10" y="1"/>
                </a:cxn>
                <a:cxn ang="0">
                  <a:pos x="5" y="0"/>
                </a:cxn>
              </a:cxnLst>
              <a:rect l="0" t="0" r="r" b="b"/>
              <a:pathLst>
                <a:path w="39" h="299">
                  <a:moveTo>
                    <a:pt x="5" y="0"/>
                  </a:moveTo>
                  <a:lnTo>
                    <a:pt x="3" y="16"/>
                  </a:lnTo>
                  <a:lnTo>
                    <a:pt x="3" y="48"/>
                  </a:lnTo>
                  <a:lnTo>
                    <a:pt x="3" y="92"/>
                  </a:lnTo>
                  <a:lnTo>
                    <a:pt x="1" y="138"/>
                  </a:lnTo>
                  <a:lnTo>
                    <a:pt x="0" y="186"/>
                  </a:lnTo>
                  <a:lnTo>
                    <a:pt x="0" y="227"/>
                  </a:lnTo>
                  <a:lnTo>
                    <a:pt x="0" y="255"/>
                  </a:lnTo>
                  <a:lnTo>
                    <a:pt x="0" y="266"/>
                  </a:lnTo>
                  <a:lnTo>
                    <a:pt x="0" y="268"/>
                  </a:lnTo>
                  <a:lnTo>
                    <a:pt x="0" y="268"/>
                  </a:lnTo>
                  <a:lnTo>
                    <a:pt x="1" y="272"/>
                  </a:lnTo>
                  <a:lnTo>
                    <a:pt x="5" y="275"/>
                  </a:lnTo>
                  <a:lnTo>
                    <a:pt x="7" y="279"/>
                  </a:lnTo>
                  <a:lnTo>
                    <a:pt x="12" y="285"/>
                  </a:lnTo>
                  <a:lnTo>
                    <a:pt x="18" y="288"/>
                  </a:lnTo>
                  <a:lnTo>
                    <a:pt x="19" y="290"/>
                  </a:lnTo>
                  <a:lnTo>
                    <a:pt x="23" y="292"/>
                  </a:lnTo>
                  <a:lnTo>
                    <a:pt x="27" y="294"/>
                  </a:lnTo>
                  <a:lnTo>
                    <a:pt x="30" y="296"/>
                  </a:lnTo>
                  <a:lnTo>
                    <a:pt x="34" y="296"/>
                  </a:lnTo>
                  <a:lnTo>
                    <a:pt x="36" y="298"/>
                  </a:lnTo>
                  <a:lnTo>
                    <a:pt x="38" y="298"/>
                  </a:lnTo>
                  <a:lnTo>
                    <a:pt x="38" y="298"/>
                  </a:lnTo>
                  <a:lnTo>
                    <a:pt x="38" y="298"/>
                  </a:lnTo>
                  <a:lnTo>
                    <a:pt x="36" y="296"/>
                  </a:lnTo>
                  <a:lnTo>
                    <a:pt x="34" y="296"/>
                  </a:lnTo>
                  <a:lnTo>
                    <a:pt x="30" y="294"/>
                  </a:lnTo>
                  <a:lnTo>
                    <a:pt x="27" y="290"/>
                  </a:lnTo>
                  <a:lnTo>
                    <a:pt x="21" y="288"/>
                  </a:lnTo>
                  <a:lnTo>
                    <a:pt x="18" y="283"/>
                  </a:lnTo>
                  <a:lnTo>
                    <a:pt x="14" y="277"/>
                  </a:lnTo>
                  <a:lnTo>
                    <a:pt x="10" y="275"/>
                  </a:lnTo>
                  <a:lnTo>
                    <a:pt x="10" y="272"/>
                  </a:lnTo>
                  <a:lnTo>
                    <a:pt x="9" y="268"/>
                  </a:lnTo>
                  <a:lnTo>
                    <a:pt x="7" y="266"/>
                  </a:lnTo>
                  <a:lnTo>
                    <a:pt x="7" y="262"/>
                  </a:lnTo>
                  <a:lnTo>
                    <a:pt x="5" y="259"/>
                  </a:lnTo>
                  <a:lnTo>
                    <a:pt x="5" y="257"/>
                  </a:lnTo>
                  <a:lnTo>
                    <a:pt x="5" y="255"/>
                  </a:lnTo>
                  <a:lnTo>
                    <a:pt x="10" y="1"/>
                  </a:lnTo>
                  <a:lnTo>
                    <a:pt x="5"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36" name="Freeform 36"/>
            <p:cNvSpPr/>
            <p:nvPr/>
          </p:nvSpPr>
          <p:spPr bwMode="auto">
            <a:xfrm>
              <a:off x="1782" y="1764"/>
              <a:ext cx="96" cy="311"/>
            </a:xfrm>
            <a:custGeom>
              <a:avLst/>
              <a:gdLst/>
              <a:ahLst/>
              <a:cxnLst>
                <a:cxn ang="0">
                  <a:pos x="95" y="0"/>
                </a:cxn>
                <a:cxn ang="0">
                  <a:pos x="93" y="18"/>
                </a:cxn>
                <a:cxn ang="0">
                  <a:pos x="93" y="51"/>
                </a:cxn>
                <a:cxn ang="0">
                  <a:pos x="91" y="93"/>
                </a:cxn>
                <a:cxn ang="0">
                  <a:pos x="91" y="143"/>
                </a:cxn>
                <a:cxn ang="0">
                  <a:pos x="91" y="190"/>
                </a:cxn>
                <a:cxn ang="0">
                  <a:pos x="89" y="232"/>
                </a:cxn>
                <a:cxn ang="0">
                  <a:pos x="89" y="260"/>
                </a:cxn>
                <a:cxn ang="0">
                  <a:pos x="89" y="271"/>
                </a:cxn>
                <a:cxn ang="0">
                  <a:pos x="87" y="273"/>
                </a:cxn>
                <a:cxn ang="0">
                  <a:pos x="87" y="278"/>
                </a:cxn>
                <a:cxn ang="0">
                  <a:pos x="84" y="284"/>
                </a:cxn>
                <a:cxn ang="0">
                  <a:pos x="80" y="291"/>
                </a:cxn>
                <a:cxn ang="0">
                  <a:pos x="74" y="298"/>
                </a:cxn>
                <a:cxn ang="0">
                  <a:pos x="67" y="304"/>
                </a:cxn>
                <a:cxn ang="0">
                  <a:pos x="56" y="308"/>
                </a:cxn>
                <a:cxn ang="0">
                  <a:pos x="45" y="310"/>
                </a:cxn>
                <a:cxn ang="0">
                  <a:pos x="34" y="308"/>
                </a:cxn>
                <a:cxn ang="0">
                  <a:pos x="23" y="304"/>
                </a:cxn>
                <a:cxn ang="0">
                  <a:pos x="16" y="300"/>
                </a:cxn>
                <a:cxn ang="0">
                  <a:pos x="9" y="293"/>
                </a:cxn>
                <a:cxn ang="0">
                  <a:pos x="3" y="287"/>
                </a:cxn>
                <a:cxn ang="0">
                  <a:pos x="1" y="282"/>
                </a:cxn>
                <a:cxn ang="0">
                  <a:pos x="0" y="278"/>
                </a:cxn>
                <a:cxn ang="0">
                  <a:pos x="0" y="276"/>
                </a:cxn>
                <a:cxn ang="0">
                  <a:pos x="0" y="265"/>
                </a:cxn>
                <a:cxn ang="0">
                  <a:pos x="0" y="236"/>
                </a:cxn>
                <a:cxn ang="0">
                  <a:pos x="0" y="194"/>
                </a:cxn>
                <a:cxn ang="0">
                  <a:pos x="1" y="144"/>
                </a:cxn>
                <a:cxn ang="0">
                  <a:pos x="3" y="95"/>
                </a:cxn>
                <a:cxn ang="0">
                  <a:pos x="3" y="51"/>
                </a:cxn>
                <a:cxn ang="0">
                  <a:pos x="3" y="18"/>
                </a:cxn>
                <a:cxn ang="0">
                  <a:pos x="5" y="1"/>
                </a:cxn>
                <a:cxn ang="0">
                  <a:pos x="95" y="0"/>
                </a:cxn>
              </a:cxnLst>
              <a:rect l="0" t="0" r="r" b="b"/>
              <a:pathLst>
                <a:path w="96" h="311">
                  <a:moveTo>
                    <a:pt x="95" y="0"/>
                  </a:moveTo>
                  <a:lnTo>
                    <a:pt x="93" y="18"/>
                  </a:lnTo>
                  <a:lnTo>
                    <a:pt x="93" y="51"/>
                  </a:lnTo>
                  <a:lnTo>
                    <a:pt x="91" y="93"/>
                  </a:lnTo>
                  <a:lnTo>
                    <a:pt x="91" y="143"/>
                  </a:lnTo>
                  <a:lnTo>
                    <a:pt x="91" y="190"/>
                  </a:lnTo>
                  <a:lnTo>
                    <a:pt x="89" y="232"/>
                  </a:lnTo>
                  <a:lnTo>
                    <a:pt x="89" y="260"/>
                  </a:lnTo>
                  <a:lnTo>
                    <a:pt x="89" y="271"/>
                  </a:lnTo>
                  <a:lnTo>
                    <a:pt x="87" y="273"/>
                  </a:lnTo>
                  <a:lnTo>
                    <a:pt x="87" y="278"/>
                  </a:lnTo>
                  <a:lnTo>
                    <a:pt x="84" y="284"/>
                  </a:lnTo>
                  <a:lnTo>
                    <a:pt x="80" y="291"/>
                  </a:lnTo>
                  <a:lnTo>
                    <a:pt x="74" y="298"/>
                  </a:lnTo>
                  <a:lnTo>
                    <a:pt x="67" y="304"/>
                  </a:lnTo>
                  <a:lnTo>
                    <a:pt x="56" y="308"/>
                  </a:lnTo>
                  <a:lnTo>
                    <a:pt x="45" y="310"/>
                  </a:lnTo>
                  <a:lnTo>
                    <a:pt x="34" y="308"/>
                  </a:lnTo>
                  <a:lnTo>
                    <a:pt x="23" y="304"/>
                  </a:lnTo>
                  <a:lnTo>
                    <a:pt x="16" y="300"/>
                  </a:lnTo>
                  <a:lnTo>
                    <a:pt x="9" y="293"/>
                  </a:lnTo>
                  <a:lnTo>
                    <a:pt x="3" y="287"/>
                  </a:lnTo>
                  <a:lnTo>
                    <a:pt x="1" y="282"/>
                  </a:lnTo>
                  <a:lnTo>
                    <a:pt x="0" y="278"/>
                  </a:lnTo>
                  <a:lnTo>
                    <a:pt x="0" y="276"/>
                  </a:lnTo>
                  <a:lnTo>
                    <a:pt x="0" y="265"/>
                  </a:lnTo>
                  <a:lnTo>
                    <a:pt x="0" y="236"/>
                  </a:lnTo>
                  <a:lnTo>
                    <a:pt x="0" y="194"/>
                  </a:lnTo>
                  <a:lnTo>
                    <a:pt x="1" y="144"/>
                  </a:lnTo>
                  <a:lnTo>
                    <a:pt x="3" y="95"/>
                  </a:lnTo>
                  <a:lnTo>
                    <a:pt x="3" y="51"/>
                  </a:lnTo>
                  <a:lnTo>
                    <a:pt x="3" y="18"/>
                  </a:lnTo>
                  <a:lnTo>
                    <a:pt x="5" y="1"/>
                  </a:lnTo>
                  <a:lnTo>
                    <a:pt x="95" y="0"/>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37" name="Freeform 37"/>
            <p:cNvSpPr/>
            <p:nvPr/>
          </p:nvSpPr>
          <p:spPr bwMode="auto">
            <a:xfrm>
              <a:off x="1786" y="1781"/>
              <a:ext cx="81" cy="290"/>
            </a:xfrm>
            <a:custGeom>
              <a:avLst/>
              <a:gdLst/>
              <a:ahLst/>
              <a:cxnLst>
                <a:cxn ang="0">
                  <a:pos x="80" y="0"/>
                </a:cxn>
                <a:cxn ang="0">
                  <a:pos x="80" y="16"/>
                </a:cxn>
                <a:cxn ang="0">
                  <a:pos x="80" y="47"/>
                </a:cxn>
                <a:cxn ang="0">
                  <a:pos x="80" y="88"/>
                </a:cxn>
                <a:cxn ang="0">
                  <a:pos x="80" y="134"/>
                </a:cxn>
                <a:cxn ang="0">
                  <a:pos x="80" y="176"/>
                </a:cxn>
                <a:cxn ang="0">
                  <a:pos x="80" y="215"/>
                </a:cxn>
                <a:cxn ang="0">
                  <a:pos x="80" y="241"/>
                </a:cxn>
                <a:cxn ang="0">
                  <a:pos x="80" y="252"/>
                </a:cxn>
                <a:cxn ang="0">
                  <a:pos x="80" y="254"/>
                </a:cxn>
                <a:cxn ang="0">
                  <a:pos x="78" y="257"/>
                </a:cxn>
                <a:cxn ang="0">
                  <a:pos x="76" y="265"/>
                </a:cxn>
                <a:cxn ang="0">
                  <a:pos x="72" y="270"/>
                </a:cxn>
                <a:cxn ang="0">
                  <a:pos x="67" y="277"/>
                </a:cxn>
                <a:cxn ang="0">
                  <a:pos x="61" y="283"/>
                </a:cxn>
                <a:cxn ang="0">
                  <a:pos x="52" y="287"/>
                </a:cxn>
                <a:cxn ang="0">
                  <a:pos x="41" y="289"/>
                </a:cxn>
                <a:cxn ang="0">
                  <a:pos x="30" y="287"/>
                </a:cxn>
                <a:cxn ang="0">
                  <a:pos x="21" y="285"/>
                </a:cxn>
                <a:cxn ang="0">
                  <a:pos x="14" y="279"/>
                </a:cxn>
                <a:cxn ang="0">
                  <a:pos x="10" y="272"/>
                </a:cxn>
                <a:cxn ang="0">
                  <a:pos x="5" y="266"/>
                </a:cxn>
                <a:cxn ang="0">
                  <a:pos x="3" y="263"/>
                </a:cxn>
                <a:cxn ang="0">
                  <a:pos x="0" y="259"/>
                </a:cxn>
                <a:cxn ang="0">
                  <a:pos x="0" y="255"/>
                </a:cxn>
                <a:cxn ang="0">
                  <a:pos x="0" y="246"/>
                </a:cxn>
                <a:cxn ang="0">
                  <a:pos x="0" y="219"/>
                </a:cxn>
                <a:cxn ang="0">
                  <a:pos x="0" y="180"/>
                </a:cxn>
                <a:cxn ang="0">
                  <a:pos x="0" y="134"/>
                </a:cxn>
                <a:cxn ang="0">
                  <a:pos x="0" y="88"/>
                </a:cxn>
                <a:cxn ang="0">
                  <a:pos x="0" y="47"/>
                </a:cxn>
                <a:cxn ang="0">
                  <a:pos x="0" y="16"/>
                </a:cxn>
                <a:cxn ang="0">
                  <a:pos x="0" y="1"/>
                </a:cxn>
                <a:cxn ang="0">
                  <a:pos x="80" y="0"/>
                </a:cxn>
              </a:cxnLst>
              <a:rect l="0" t="0" r="r" b="b"/>
              <a:pathLst>
                <a:path w="81" h="290">
                  <a:moveTo>
                    <a:pt x="80" y="0"/>
                  </a:moveTo>
                  <a:lnTo>
                    <a:pt x="80" y="16"/>
                  </a:lnTo>
                  <a:lnTo>
                    <a:pt x="80" y="47"/>
                  </a:lnTo>
                  <a:lnTo>
                    <a:pt x="80" y="88"/>
                  </a:lnTo>
                  <a:lnTo>
                    <a:pt x="80" y="134"/>
                  </a:lnTo>
                  <a:lnTo>
                    <a:pt x="80" y="176"/>
                  </a:lnTo>
                  <a:lnTo>
                    <a:pt x="80" y="215"/>
                  </a:lnTo>
                  <a:lnTo>
                    <a:pt x="80" y="241"/>
                  </a:lnTo>
                  <a:lnTo>
                    <a:pt x="80" y="252"/>
                  </a:lnTo>
                  <a:lnTo>
                    <a:pt x="80" y="254"/>
                  </a:lnTo>
                  <a:lnTo>
                    <a:pt x="78" y="257"/>
                  </a:lnTo>
                  <a:lnTo>
                    <a:pt x="76" y="265"/>
                  </a:lnTo>
                  <a:lnTo>
                    <a:pt x="72" y="270"/>
                  </a:lnTo>
                  <a:lnTo>
                    <a:pt x="67" y="277"/>
                  </a:lnTo>
                  <a:lnTo>
                    <a:pt x="61" y="283"/>
                  </a:lnTo>
                  <a:lnTo>
                    <a:pt x="52" y="287"/>
                  </a:lnTo>
                  <a:lnTo>
                    <a:pt x="41" y="289"/>
                  </a:lnTo>
                  <a:lnTo>
                    <a:pt x="30" y="287"/>
                  </a:lnTo>
                  <a:lnTo>
                    <a:pt x="21" y="285"/>
                  </a:lnTo>
                  <a:lnTo>
                    <a:pt x="14" y="279"/>
                  </a:lnTo>
                  <a:lnTo>
                    <a:pt x="10" y="272"/>
                  </a:lnTo>
                  <a:lnTo>
                    <a:pt x="5" y="266"/>
                  </a:lnTo>
                  <a:lnTo>
                    <a:pt x="3" y="263"/>
                  </a:lnTo>
                  <a:lnTo>
                    <a:pt x="0" y="259"/>
                  </a:lnTo>
                  <a:lnTo>
                    <a:pt x="0" y="255"/>
                  </a:lnTo>
                  <a:lnTo>
                    <a:pt x="0" y="246"/>
                  </a:lnTo>
                  <a:lnTo>
                    <a:pt x="0" y="219"/>
                  </a:lnTo>
                  <a:lnTo>
                    <a:pt x="0" y="180"/>
                  </a:lnTo>
                  <a:lnTo>
                    <a:pt x="0" y="134"/>
                  </a:lnTo>
                  <a:lnTo>
                    <a:pt x="0" y="88"/>
                  </a:lnTo>
                  <a:lnTo>
                    <a:pt x="0" y="47"/>
                  </a:lnTo>
                  <a:lnTo>
                    <a:pt x="0" y="16"/>
                  </a:lnTo>
                  <a:lnTo>
                    <a:pt x="0" y="1"/>
                  </a:lnTo>
                  <a:lnTo>
                    <a:pt x="80" y="0"/>
                  </a:lnTo>
                </a:path>
              </a:pathLst>
            </a:custGeom>
            <a:solidFill>
              <a:srgbClr val="FF0033"/>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38" name="Freeform 38"/>
            <p:cNvSpPr/>
            <p:nvPr/>
          </p:nvSpPr>
          <p:spPr bwMode="auto">
            <a:xfrm>
              <a:off x="1787" y="1771"/>
              <a:ext cx="80" cy="30"/>
            </a:xfrm>
            <a:custGeom>
              <a:avLst/>
              <a:gdLst/>
              <a:ahLst/>
              <a:cxnLst>
                <a:cxn ang="0">
                  <a:pos x="38" y="29"/>
                </a:cxn>
                <a:cxn ang="0">
                  <a:pos x="47" y="29"/>
                </a:cxn>
                <a:cxn ang="0">
                  <a:pos x="53" y="26"/>
                </a:cxn>
                <a:cxn ang="0">
                  <a:pos x="60" y="26"/>
                </a:cxn>
                <a:cxn ang="0">
                  <a:pos x="66" y="23"/>
                </a:cxn>
                <a:cxn ang="0">
                  <a:pos x="71" y="21"/>
                </a:cxn>
                <a:cxn ang="0">
                  <a:pos x="75" y="21"/>
                </a:cxn>
                <a:cxn ang="0">
                  <a:pos x="77" y="15"/>
                </a:cxn>
                <a:cxn ang="0">
                  <a:pos x="79" y="15"/>
                </a:cxn>
                <a:cxn ang="0">
                  <a:pos x="77" y="13"/>
                </a:cxn>
                <a:cxn ang="0">
                  <a:pos x="75" y="10"/>
                </a:cxn>
                <a:cxn ang="0">
                  <a:pos x="71" y="7"/>
                </a:cxn>
                <a:cxn ang="0">
                  <a:pos x="66" y="5"/>
                </a:cxn>
                <a:cxn ang="0">
                  <a:pos x="60" y="2"/>
                </a:cxn>
                <a:cxn ang="0">
                  <a:pos x="53" y="2"/>
                </a:cxn>
                <a:cxn ang="0">
                  <a:pos x="47" y="0"/>
                </a:cxn>
                <a:cxn ang="0">
                  <a:pos x="38" y="0"/>
                </a:cxn>
                <a:cxn ang="0">
                  <a:pos x="31" y="0"/>
                </a:cxn>
                <a:cxn ang="0">
                  <a:pos x="23" y="2"/>
                </a:cxn>
                <a:cxn ang="0">
                  <a:pos x="16" y="2"/>
                </a:cxn>
                <a:cxn ang="0">
                  <a:pos x="11" y="5"/>
                </a:cxn>
                <a:cxn ang="0">
                  <a:pos x="5" y="7"/>
                </a:cxn>
                <a:cxn ang="0">
                  <a:pos x="1" y="10"/>
                </a:cxn>
                <a:cxn ang="0">
                  <a:pos x="0" y="13"/>
                </a:cxn>
                <a:cxn ang="0">
                  <a:pos x="0" y="15"/>
                </a:cxn>
                <a:cxn ang="0">
                  <a:pos x="0" y="15"/>
                </a:cxn>
                <a:cxn ang="0">
                  <a:pos x="1" y="21"/>
                </a:cxn>
                <a:cxn ang="0">
                  <a:pos x="5" y="21"/>
                </a:cxn>
                <a:cxn ang="0">
                  <a:pos x="11" y="23"/>
                </a:cxn>
                <a:cxn ang="0">
                  <a:pos x="16" y="26"/>
                </a:cxn>
                <a:cxn ang="0">
                  <a:pos x="23" y="26"/>
                </a:cxn>
                <a:cxn ang="0">
                  <a:pos x="31" y="29"/>
                </a:cxn>
                <a:cxn ang="0">
                  <a:pos x="38" y="29"/>
                </a:cxn>
              </a:cxnLst>
              <a:rect l="0" t="0" r="r" b="b"/>
              <a:pathLst>
                <a:path w="80" h="30">
                  <a:moveTo>
                    <a:pt x="38" y="29"/>
                  </a:moveTo>
                  <a:lnTo>
                    <a:pt x="47" y="29"/>
                  </a:lnTo>
                  <a:lnTo>
                    <a:pt x="53" y="26"/>
                  </a:lnTo>
                  <a:lnTo>
                    <a:pt x="60" y="26"/>
                  </a:lnTo>
                  <a:lnTo>
                    <a:pt x="66" y="23"/>
                  </a:lnTo>
                  <a:lnTo>
                    <a:pt x="71" y="21"/>
                  </a:lnTo>
                  <a:lnTo>
                    <a:pt x="75" y="21"/>
                  </a:lnTo>
                  <a:lnTo>
                    <a:pt x="77" y="15"/>
                  </a:lnTo>
                  <a:lnTo>
                    <a:pt x="79" y="15"/>
                  </a:lnTo>
                  <a:lnTo>
                    <a:pt x="77" y="13"/>
                  </a:lnTo>
                  <a:lnTo>
                    <a:pt x="75" y="10"/>
                  </a:lnTo>
                  <a:lnTo>
                    <a:pt x="71" y="7"/>
                  </a:lnTo>
                  <a:lnTo>
                    <a:pt x="66" y="5"/>
                  </a:lnTo>
                  <a:lnTo>
                    <a:pt x="60" y="2"/>
                  </a:lnTo>
                  <a:lnTo>
                    <a:pt x="53" y="2"/>
                  </a:lnTo>
                  <a:lnTo>
                    <a:pt x="47" y="0"/>
                  </a:lnTo>
                  <a:lnTo>
                    <a:pt x="38" y="0"/>
                  </a:lnTo>
                  <a:lnTo>
                    <a:pt x="31" y="0"/>
                  </a:lnTo>
                  <a:lnTo>
                    <a:pt x="23" y="2"/>
                  </a:lnTo>
                  <a:lnTo>
                    <a:pt x="16" y="2"/>
                  </a:lnTo>
                  <a:lnTo>
                    <a:pt x="11" y="5"/>
                  </a:lnTo>
                  <a:lnTo>
                    <a:pt x="5" y="7"/>
                  </a:lnTo>
                  <a:lnTo>
                    <a:pt x="1" y="10"/>
                  </a:lnTo>
                  <a:lnTo>
                    <a:pt x="0" y="13"/>
                  </a:lnTo>
                  <a:lnTo>
                    <a:pt x="0" y="15"/>
                  </a:lnTo>
                  <a:lnTo>
                    <a:pt x="0" y="15"/>
                  </a:lnTo>
                  <a:lnTo>
                    <a:pt x="1" y="21"/>
                  </a:lnTo>
                  <a:lnTo>
                    <a:pt x="5" y="21"/>
                  </a:lnTo>
                  <a:lnTo>
                    <a:pt x="11" y="23"/>
                  </a:lnTo>
                  <a:lnTo>
                    <a:pt x="16" y="26"/>
                  </a:lnTo>
                  <a:lnTo>
                    <a:pt x="23" y="26"/>
                  </a:lnTo>
                  <a:lnTo>
                    <a:pt x="31" y="29"/>
                  </a:lnTo>
                  <a:lnTo>
                    <a:pt x="38" y="29"/>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39" name="Freeform 39"/>
            <p:cNvSpPr/>
            <p:nvPr/>
          </p:nvSpPr>
          <p:spPr bwMode="auto">
            <a:xfrm>
              <a:off x="1787" y="1770"/>
              <a:ext cx="41" cy="296"/>
            </a:xfrm>
            <a:custGeom>
              <a:avLst/>
              <a:gdLst/>
              <a:ahLst/>
              <a:cxnLst>
                <a:cxn ang="0">
                  <a:pos x="5" y="0"/>
                </a:cxn>
                <a:cxn ang="0">
                  <a:pos x="3" y="16"/>
                </a:cxn>
                <a:cxn ang="0">
                  <a:pos x="3" y="49"/>
                </a:cxn>
                <a:cxn ang="0">
                  <a:pos x="1" y="91"/>
                </a:cxn>
                <a:cxn ang="0">
                  <a:pos x="1" y="139"/>
                </a:cxn>
                <a:cxn ang="0">
                  <a:pos x="1" y="185"/>
                </a:cxn>
                <a:cxn ang="0">
                  <a:pos x="0" y="225"/>
                </a:cxn>
                <a:cxn ang="0">
                  <a:pos x="0" y="254"/>
                </a:cxn>
                <a:cxn ang="0">
                  <a:pos x="0" y="263"/>
                </a:cxn>
                <a:cxn ang="0">
                  <a:pos x="0" y="265"/>
                </a:cxn>
                <a:cxn ang="0">
                  <a:pos x="0" y="265"/>
                </a:cxn>
                <a:cxn ang="0">
                  <a:pos x="1" y="269"/>
                </a:cxn>
                <a:cxn ang="0">
                  <a:pos x="1" y="271"/>
                </a:cxn>
                <a:cxn ang="0">
                  <a:pos x="5" y="274"/>
                </a:cxn>
                <a:cxn ang="0">
                  <a:pos x="9" y="278"/>
                </a:cxn>
                <a:cxn ang="0">
                  <a:pos x="13" y="282"/>
                </a:cxn>
                <a:cxn ang="0">
                  <a:pos x="19" y="287"/>
                </a:cxn>
                <a:cxn ang="0">
                  <a:pos x="20" y="289"/>
                </a:cxn>
                <a:cxn ang="0">
                  <a:pos x="24" y="291"/>
                </a:cxn>
                <a:cxn ang="0">
                  <a:pos x="28" y="293"/>
                </a:cxn>
                <a:cxn ang="0">
                  <a:pos x="32" y="293"/>
                </a:cxn>
                <a:cxn ang="0">
                  <a:pos x="34" y="295"/>
                </a:cxn>
                <a:cxn ang="0">
                  <a:pos x="38" y="295"/>
                </a:cxn>
                <a:cxn ang="0">
                  <a:pos x="38" y="295"/>
                </a:cxn>
                <a:cxn ang="0">
                  <a:pos x="40" y="295"/>
                </a:cxn>
                <a:cxn ang="0">
                  <a:pos x="38" y="295"/>
                </a:cxn>
                <a:cxn ang="0">
                  <a:pos x="38" y="295"/>
                </a:cxn>
                <a:cxn ang="0">
                  <a:pos x="34" y="293"/>
                </a:cxn>
                <a:cxn ang="0">
                  <a:pos x="32" y="293"/>
                </a:cxn>
                <a:cxn ang="0">
                  <a:pos x="26" y="289"/>
                </a:cxn>
                <a:cxn ang="0">
                  <a:pos x="22" y="285"/>
                </a:cxn>
                <a:cxn ang="0">
                  <a:pos x="19" y="282"/>
                </a:cxn>
                <a:cxn ang="0">
                  <a:pos x="13" y="276"/>
                </a:cxn>
                <a:cxn ang="0">
                  <a:pos x="13" y="274"/>
                </a:cxn>
                <a:cxn ang="0">
                  <a:pos x="11" y="271"/>
                </a:cxn>
                <a:cxn ang="0">
                  <a:pos x="9" y="267"/>
                </a:cxn>
                <a:cxn ang="0">
                  <a:pos x="7" y="263"/>
                </a:cxn>
                <a:cxn ang="0">
                  <a:pos x="5" y="260"/>
                </a:cxn>
                <a:cxn ang="0">
                  <a:pos x="5" y="258"/>
                </a:cxn>
                <a:cxn ang="0">
                  <a:pos x="5" y="256"/>
                </a:cxn>
                <a:cxn ang="0">
                  <a:pos x="5" y="254"/>
                </a:cxn>
                <a:cxn ang="0">
                  <a:pos x="9" y="1"/>
                </a:cxn>
                <a:cxn ang="0">
                  <a:pos x="5" y="0"/>
                </a:cxn>
              </a:cxnLst>
              <a:rect l="0" t="0" r="r" b="b"/>
              <a:pathLst>
                <a:path w="41" h="296">
                  <a:moveTo>
                    <a:pt x="5" y="0"/>
                  </a:moveTo>
                  <a:lnTo>
                    <a:pt x="3" y="16"/>
                  </a:lnTo>
                  <a:lnTo>
                    <a:pt x="3" y="49"/>
                  </a:lnTo>
                  <a:lnTo>
                    <a:pt x="1" y="91"/>
                  </a:lnTo>
                  <a:lnTo>
                    <a:pt x="1" y="139"/>
                  </a:lnTo>
                  <a:lnTo>
                    <a:pt x="1" y="185"/>
                  </a:lnTo>
                  <a:lnTo>
                    <a:pt x="0" y="225"/>
                  </a:lnTo>
                  <a:lnTo>
                    <a:pt x="0" y="254"/>
                  </a:lnTo>
                  <a:lnTo>
                    <a:pt x="0" y="263"/>
                  </a:lnTo>
                  <a:lnTo>
                    <a:pt x="0" y="265"/>
                  </a:lnTo>
                  <a:lnTo>
                    <a:pt x="0" y="265"/>
                  </a:lnTo>
                  <a:lnTo>
                    <a:pt x="1" y="269"/>
                  </a:lnTo>
                  <a:lnTo>
                    <a:pt x="1" y="271"/>
                  </a:lnTo>
                  <a:lnTo>
                    <a:pt x="5" y="274"/>
                  </a:lnTo>
                  <a:lnTo>
                    <a:pt x="9" y="278"/>
                  </a:lnTo>
                  <a:lnTo>
                    <a:pt x="13" y="282"/>
                  </a:lnTo>
                  <a:lnTo>
                    <a:pt x="19" y="287"/>
                  </a:lnTo>
                  <a:lnTo>
                    <a:pt x="20" y="289"/>
                  </a:lnTo>
                  <a:lnTo>
                    <a:pt x="24" y="291"/>
                  </a:lnTo>
                  <a:lnTo>
                    <a:pt x="28" y="293"/>
                  </a:lnTo>
                  <a:lnTo>
                    <a:pt x="32" y="293"/>
                  </a:lnTo>
                  <a:lnTo>
                    <a:pt x="34" y="295"/>
                  </a:lnTo>
                  <a:lnTo>
                    <a:pt x="38" y="295"/>
                  </a:lnTo>
                  <a:lnTo>
                    <a:pt x="38" y="295"/>
                  </a:lnTo>
                  <a:lnTo>
                    <a:pt x="40" y="295"/>
                  </a:lnTo>
                  <a:lnTo>
                    <a:pt x="38" y="295"/>
                  </a:lnTo>
                  <a:lnTo>
                    <a:pt x="38" y="295"/>
                  </a:lnTo>
                  <a:lnTo>
                    <a:pt x="34" y="293"/>
                  </a:lnTo>
                  <a:lnTo>
                    <a:pt x="32" y="293"/>
                  </a:lnTo>
                  <a:lnTo>
                    <a:pt x="26" y="289"/>
                  </a:lnTo>
                  <a:lnTo>
                    <a:pt x="22" y="285"/>
                  </a:lnTo>
                  <a:lnTo>
                    <a:pt x="19" y="282"/>
                  </a:lnTo>
                  <a:lnTo>
                    <a:pt x="13" y="276"/>
                  </a:lnTo>
                  <a:lnTo>
                    <a:pt x="13" y="274"/>
                  </a:lnTo>
                  <a:lnTo>
                    <a:pt x="11" y="271"/>
                  </a:lnTo>
                  <a:lnTo>
                    <a:pt x="9" y="267"/>
                  </a:lnTo>
                  <a:lnTo>
                    <a:pt x="7" y="263"/>
                  </a:lnTo>
                  <a:lnTo>
                    <a:pt x="5" y="260"/>
                  </a:lnTo>
                  <a:lnTo>
                    <a:pt x="5" y="258"/>
                  </a:lnTo>
                  <a:lnTo>
                    <a:pt x="5" y="256"/>
                  </a:lnTo>
                  <a:lnTo>
                    <a:pt x="5" y="254"/>
                  </a:lnTo>
                  <a:lnTo>
                    <a:pt x="9" y="1"/>
                  </a:lnTo>
                  <a:lnTo>
                    <a:pt x="5"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40" name="Freeform 40"/>
            <p:cNvSpPr/>
            <p:nvPr/>
          </p:nvSpPr>
          <p:spPr bwMode="auto">
            <a:xfrm>
              <a:off x="1488" y="1491"/>
              <a:ext cx="937" cy="335"/>
            </a:xfrm>
            <a:custGeom>
              <a:avLst/>
              <a:gdLst/>
              <a:ahLst/>
              <a:cxnLst>
                <a:cxn ang="0">
                  <a:pos x="936" y="149"/>
                </a:cxn>
                <a:cxn ang="0">
                  <a:pos x="617" y="0"/>
                </a:cxn>
                <a:cxn ang="0">
                  <a:pos x="0" y="162"/>
                </a:cxn>
                <a:cxn ang="0">
                  <a:pos x="299" y="334"/>
                </a:cxn>
                <a:cxn ang="0">
                  <a:pos x="936" y="149"/>
                </a:cxn>
              </a:cxnLst>
              <a:rect l="0" t="0" r="r" b="b"/>
              <a:pathLst>
                <a:path w="937" h="335">
                  <a:moveTo>
                    <a:pt x="936" y="149"/>
                  </a:moveTo>
                  <a:lnTo>
                    <a:pt x="617" y="0"/>
                  </a:lnTo>
                  <a:lnTo>
                    <a:pt x="0" y="162"/>
                  </a:lnTo>
                  <a:lnTo>
                    <a:pt x="299" y="334"/>
                  </a:lnTo>
                  <a:lnTo>
                    <a:pt x="936" y="149"/>
                  </a:lnTo>
                </a:path>
              </a:pathLst>
            </a:custGeom>
            <a:solidFill>
              <a:srgbClr val="CBCBCB"/>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41" name="Freeform 41"/>
            <p:cNvSpPr/>
            <p:nvPr/>
          </p:nvSpPr>
          <p:spPr bwMode="auto">
            <a:xfrm>
              <a:off x="1488" y="1652"/>
              <a:ext cx="298" cy="197"/>
            </a:xfrm>
            <a:custGeom>
              <a:avLst/>
              <a:gdLst/>
              <a:ahLst/>
              <a:cxnLst>
                <a:cxn ang="0">
                  <a:pos x="0" y="24"/>
                </a:cxn>
                <a:cxn ang="0">
                  <a:pos x="0" y="0"/>
                </a:cxn>
                <a:cxn ang="0">
                  <a:pos x="297" y="171"/>
                </a:cxn>
                <a:cxn ang="0">
                  <a:pos x="297" y="196"/>
                </a:cxn>
                <a:cxn ang="0">
                  <a:pos x="0" y="24"/>
                </a:cxn>
              </a:cxnLst>
              <a:rect l="0" t="0" r="r" b="b"/>
              <a:pathLst>
                <a:path w="298" h="197">
                  <a:moveTo>
                    <a:pt x="0" y="24"/>
                  </a:moveTo>
                  <a:lnTo>
                    <a:pt x="0" y="0"/>
                  </a:lnTo>
                  <a:lnTo>
                    <a:pt x="297" y="171"/>
                  </a:lnTo>
                  <a:lnTo>
                    <a:pt x="297" y="196"/>
                  </a:lnTo>
                  <a:lnTo>
                    <a:pt x="0" y="24"/>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42" name="Freeform 42"/>
            <p:cNvSpPr/>
            <p:nvPr/>
          </p:nvSpPr>
          <p:spPr bwMode="auto">
            <a:xfrm>
              <a:off x="1623" y="1635"/>
              <a:ext cx="120" cy="52"/>
            </a:xfrm>
            <a:custGeom>
              <a:avLst/>
              <a:gdLst/>
              <a:ahLst/>
              <a:cxnLst>
                <a:cxn ang="0">
                  <a:pos x="59" y="51"/>
                </a:cxn>
                <a:cxn ang="0">
                  <a:pos x="70" y="51"/>
                </a:cxn>
                <a:cxn ang="0">
                  <a:pos x="81" y="51"/>
                </a:cxn>
                <a:cxn ang="0">
                  <a:pos x="92" y="47"/>
                </a:cxn>
                <a:cxn ang="0">
                  <a:pos x="100" y="45"/>
                </a:cxn>
                <a:cxn ang="0">
                  <a:pos x="107" y="41"/>
                </a:cxn>
                <a:cxn ang="0">
                  <a:pos x="113" y="36"/>
                </a:cxn>
                <a:cxn ang="0">
                  <a:pos x="117" y="32"/>
                </a:cxn>
                <a:cxn ang="0">
                  <a:pos x="119" y="27"/>
                </a:cxn>
                <a:cxn ang="0">
                  <a:pos x="117" y="21"/>
                </a:cxn>
                <a:cxn ang="0">
                  <a:pos x="113" y="16"/>
                </a:cxn>
                <a:cxn ang="0">
                  <a:pos x="107" y="12"/>
                </a:cxn>
                <a:cxn ang="0">
                  <a:pos x="100" y="9"/>
                </a:cxn>
                <a:cxn ang="0">
                  <a:pos x="92" y="5"/>
                </a:cxn>
                <a:cxn ang="0">
                  <a:pos x="81" y="3"/>
                </a:cxn>
                <a:cxn ang="0">
                  <a:pos x="70" y="1"/>
                </a:cxn>
                <a:cxn ang="0">
                  <a:pos x="59" y="0"/>
                </a:cxn>
                <a:cxn ang="0">
                  <a:pos x="46" y="1"/>
                </a:cxn>
                <a:cxn ang="0">
                  <a:pos x="35" y="3"/>
                </a:cxn>
                <a:cxn ang="0">
                  <a:pos x="24" y="5"/>
                </a:cxn>
                <a:cxn ang="0">
                  <a:pos x="16" y="9"/>
                </a:cxn>
                <a:cxn ang="0">
                  <a:pos x="9" y="12"/>
                </a:cxn>
                <a:cxn ang="0">
                  <a:pos x="3" y="16"/>
                </a:cxn>
                <a:cxn ang="0">
                  <a:pos x="0" y="21"/>
                </a:cxn>
                <a:cxn ang="0">
                  <a:pos x="0" y="27"/>
                </a:cxn>
                <a:cxn ang="0">
                  <a:pos x="0" y="32"/>
                </a:cxn>
                <a:cxn ang="0">
                  <a:pos x="3" y="36"/>
                </a:cxn>
                <a:cxn ang="0">
                  <a:pos x="9" y="41"/>
                </a:cxn>
                <a:cxn ang="0">
                  <a:pos x="16" y="45"/>
                </a:cxn>
                <a:cxn ang="0">
                  <a:pos x="24" y="47"/>
                </a:cxn>
                <a:cxn ang="0">
                  <a:pos x="35" y="51"/>
                </a:cxn>
                <a:cxn ang="0">
                  <a:pos x="46" y="51"/>
                </a:cxn>
                <a:cxn ang="0">
                  <a:pos x="59" y="51"/>
                </a:cxn>
              </a:cxnLst>
              <a:rect l="0" t="0" r="r" b="b"/>
              <a:pathLst>
                <a:path w="120" h="52">
                  <a:moveTo>
                    <a:pt x="59" y="51"/>
                  </a:moveTo>
                  <a:lnTo>
                    <a:pt x="70" y="51"/>
                  </a:lnTo>
                  <a:lnTo>
                    <a:pt x="81" y="51"/>
                  </a:lnTo>
                  <a:lnTo>
                    <a:pt x="92" y="47"/>
                  </a:lnTo>
                  <a:lnTo>
                    <a:pt x="100" y="45"/>
                  </a:lnTo>
                  <a:lnTo>
                    <a:pt x="107" y="41"/>
                  </a:lnTo>
                  <a:lnTo>
                    <a:pt x="113" y="36"/>
                  </a:lnTo>
                  <a:lnTo>
                    <a:pt x="117" y="32"/>
                  </a:lnTo>
                  <a:lnTo>
                    <a:pt x="119" y="27"/>
                  </a:lnTo>
                  <a:lnTo>
                    <a:pt x="117" y="21"/>
                  </a:lnTo>
                  <a:lnTo>
                    <a:pt x="113" y="16"/>
                  </a:lnTo>
                  <a:lnTo>
                    <a:pt x="107" y="12"/>
                  </a:lnTo>
                  <a:lnTo>
                    <a:pt x="100" y="9"/>
                  </a:lnTo>
                  <a:lnTo>
                    <a:pt x="92" y="5"/>
                  </a:lnTo>
                  <a:lnTo>
                    <a:pt x="81" y="3"/>
                  </a:lnTo>
                  <a:lnTo>
                    <a:pt x="70" y="1"/>
                  </a:lnTo>
                  <a:lnTo>
                    <a:pt x="59" y="0"/>
                  </a:lnTo>
                  <a:lnTo>
                    <a:pt x="46" y="1"/>
                  </a:lnTo>
                  <a:lnTo>
                    <a:pt x="35" y="3"/>
                  </a:lnTo>
                  <a:lnTo>
                    <a:pt x="24" y="5"/>
                  </a:lnTo>
                  <a:lnTo>
                    <a:pt x="16" y="9"/>
                  </a:lnTo>
                  <a:lnTo>
                    <a:pt x="9" y="12"/>
                  </a:lnTo>
                  <a:lnTo>
                    <a:pt x="3" y="16"/>
                  </a:lnTo>
                  <a:lnTo>
                    <a:pt x="0" y="21"/>
                  </a:lnTo>
                  <a:lnTo>
                    <a:pt x="0" y="27"/>
                  </a:lnTo>
                  <a:lnTo>
                    <a:pt x="0" y="32"/>
                  </a:lnTo>
                  <a:lnTo>
                    <a:pt x="3" y="36"/>
                  </a:lnTo>
                  <a:lnTo>
                    <a:pt x="9" y="41"/>
                  </a:lnTo>
                  <a:lnTo>
                    <a:pt x="16" y="45"/>
                  </a:lnTo>
                  <a:lnTo>
                    <a:pt x="24" y="47"/>
                  </a:lnTo>
                  <a:lnTo>
                    <a:pt x="35" y="51"/>
                  </a:lnTo>
                  <a:lnTo>
                    <a:pt x="46" y="51"/>
                  </a:lnTo>
                  <a:lnTo>
                    <a:pt x="59" y="51"/>
                  </a:lnTo>
                </a:path>
              </a:pathLst>
            </a:custGeom>
            <a:solidFill>
              <a:srgbClr val="000000"/>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43" name="Freeform 43"/>
            <p:cNvSpPr/>
            <p:nvPr/>
          </p:nvSpPr>
          <p:spPr bwMode="auto">
            <a:xfrm>
              <a:off x="1628" y="1491"/>
              <a:ext cx="111" cy="187"/>
            </a:xfrm>
            <a:custGeom>
              <a:avLst/>
              <a:gdLst/>
              <a:ahLst/>
              <a:cxnLst>
                <a:cxn ang="0">
                  <a:pos x="110" y="0"/>
                </a:cxn>
                <a:cxn ang="0">
                  <a:pos x="108" y="0"/>
                </a:cxn>
                <a:cxn ang="0">
                  <a:pos x="108" y="1"/>
                </a:cxn>
                <a:cxn ang="0">
                  <a:pos x="106" y="3"/>
                </a:cxn>
                <a:cxn ang="0">
                  <a:pos x="104" y="5"/>
                </a:cxn>
                <a:cxn ang="0">
                  <a:pos x="102" y="7"/>
                </a:cxn>
                <a:cxn ang="0">
                  <a:pos x="100" y="11"/>
                </a:cxn>
                <a:cxn ang="0">
                  <a:pos x="99" y="16"/>
                </a:cxn>
                <a:cxn ang="0">
                  <a:pos x="99" y="22"/>
                </a:cxn>
                <a:cxn ang="0">
                  <a:pos x="99" y="33"/>
                </a:cxn>
                <a:cxn ang="0">
                  <a:pos x="99" y="53"/>
                </a:cxn>
                <a:cxn ang="0">
                  <a:pos x="99" y="77"/>
                </a:cxn>
                <a:cxn ang="0">
                  <a:pos x="99" y="103"/>
                </a:cxn>
                <a:cxn ang="0">
                  <a:pos x="99" y="128"/>
                </a:cxn>
                <a:cxn ang="0">
                  <a:pos x="99" y="151"/>
                </a:cxn>
                <a:cxn ang="0">
                  <a:pos x="99" y="165"/>
                </a:cxn>
                <a:cxn ang="0">
                  <a:pos x="99" y="171"/>
                </a:cxn>
                <a:cxn ang="0">
                  <a:pos x="99" y="171"/>
                </a:cxn>
                <a:cxn ang="0">
                  <a:pos x="97" y="173"/>
                </a:cxn>
                <a:cxn ang="0">
                  <a:pos x="95" y="176"/>
                </a:cxn>
                <a:cxn ang="0">
                  <a:pos x="91" y="178"/>
                </a:cxn>
                <a:cxn ang="0">
                  <a:pos x="86" y="182"/>
                </a:cxn>
                <a:cxn ang="0">
                  <a:pos x="78" y="184"/>
                </a:cxn>
                <a:cxn ang="0">
                  <a:pos x="69" y="186"/>
                </a:cxn>
                <a:cxn ang="0">
                  <a:pos x="58" y="186"/>
                </a:cxn>
                <a:cxn ang="0">
                  <a:pos x="45" y="186"/>
                </a:cxn>
                <a:cxn ang="0">
                  <a:pos x="34" y="184"/>
                </a:cxn>
                <a:cxn ang="0">
                  <a:pos x="27" y="182"/>
                </a:cxn>
                <a:cxn ang="0">
                  <a:pos x="20" y="178"/>
                </a:cxn>
                <a:cxn ang="0">
                  <a:pos x="16" y="176"/>
                </a:cxn>
                <a:cxn ang="0">
                  <a:pos x="14" y="173"/>
                </a:cxn>
                <a:cxn ang="0">
                  <a:pos x="11" y="171"/>
                </a:cxn>
                <a:cxn ang="0">
                  <a:pos x="11" y="171"/>
                </a:cxn>
                <a:cxn ang="0">
                  <a:pos x="11" y="165"/>
                </a:cxn>
                <a:cxn ang="0">
                  <a:pos x="11" y="151"/>
                </a:cxn>
                <a:cxn ang="0">
                  <a:pos x="11" y="128"/>
                </a:cxn>
                <a:cxn ang="0">
                  <a:pos x="11" y="101"/>
                </a:cxn>
                <a:cxn ang="0">
                  <a:pos x="11" y="77"/>
                </a:cxn>
                <a:cxn ang="0">
                  <a:pos x="11" y="53"/>
                </a:cxn>
                <a:cxn ang="0">
                  <a:pos x="11" y="33"/>
                </a:cxn>
                <a:cxn ang="0">
                  <a:pos x="11" y="22"/>
                </a:cxn>
                <a:cxn ang="0">
                  <a:pos x="11" y="18"/>
                </a:cxn>
                <a:cxn ang="0">
                  <a:pos x="9" y="12"/>
                </a:cxn>
                <a:cxn ang="0">
                  <a:pos x="7" y="9"/>
                </a:cxn>
                <a:cxn ang="0">
                  <a:pos x="5" y="5"/>
                </a:cxn>
                <a:cxn ang="0">
                  <a:pos x="3" y="3"/>
                </a:cxn>
                <a:cxn ang="0">
                  <a:pos x="0" y="1"/>
                </a:cxn>
                <a:cxn ang="0">
                  <a:pos x="0" y="0"/>
                </a:cxn>
                <a:cxn ang="0">
                  <a:pos x="0" y="0"/>
                </a:cxn>
                <a:cxn ang="0">
                  <a:pos x="110" y="0"/>
                </a:cxn>
              </a:cxnLst>
              <a:rect l="0" t="0" r="r" b="b"/>
              <a:pathLst>
                <a:path w="111" h="187">
                  <a:moveTo>
                    <a:pt x="110" y="0"/>
                  </a:moveTo>
                  <a:lnTo>
                    <a:pt x="108" y="0"/>
                  </a:lnTo>
                  <a:lnTo>
                    <a:pt x="108" y="1"/>
                  </a:lnTo>
                  <a:lnTo>
                    <a:pt x="106" y="3"/>
                  </a:lnTo>
                  <a:lnTo>
                    <a:pt x="104" y="5"/>
                  </a:lnTo>
                  <a:lnTo>
                    <a:pt x="102" y="7"/>
                  </a:lnTo>
                  <a:lnTo>
                    <a:pt x="100" y="11"/>
                  </a:lnTo>
                  <a:lnTo>
                    <a:pt x="99" y="16"/>
                  </a:lnTo>
                  <a:lnTo>
                    <a:pt x="99" y="22"/>
                  </a:lnTo>
                  <a:lnTo>
                    <a:pt x="99" y="33"/>
                  </a:lnTo>
                  <a:lnTo>
                    <a:pt x="99" y="53"/>
                  </a:lnTo>
                  <a:lnTo>
                    <a:pt x="99" y="77"/>
                  </a:lnTo>
                  <a:lnTo>
                    <a:pt x="99" y="103"/>
                  </a:lnTo>
                  <a:lnTo>
                    <a:pt x="99" y="128"/>
                  </a:lnTo>
                  <a:lnTo>
                    <a:pt x="99" y="151"/>
                  </a:lnTo>
                  <a:lnTo>
                    <a:pt x="99" y="165"/>
                  </a:lnTo>
                  <a:lnTo>
                    <a:pt x="99" y="171"/>
                  </a:lnTo>
                  <a:lnTo>
                    <a:pt x="99" y="171"/>
                  </a:lnTo>
                  <a:lnTo>
                    <a:pt x="97" y="173"/>
                  </a:lnTo>
                  <a:lnTo>
                    <a:pt x="95" y="176"/>
                  </a:lnTo>
                  <a:lnTo>
                    <a:pt x="91" y="178"/>
                  </a:lnTo>
                  <a:lnTo>
                    <a:pt x="86" y="182"/>
                  </a:lnTo>
                  <a:lnTo>
                    <a:pt x="78" y="184"/>
                  </a:lnTo>
                  <a:lnTo>
                    <a:pt x="69" y="186"/>
                  </a:lnTo>
                  <a:lnTo>
                    <a:pt x="58" y="186"/>
                  </a:lnTo>
                  <a:lnTo>
                    <a:pt x="45" y="186"/>
                  </a:lnTo>
                  <a:lnTo>
                    <a:pt x="34" y="184"/>
                  </a:lnTo>
                  <a:lnTo>
                    <a:pt x="27" y="182"/>
                  </a:lnTo>
                  <a:lnTo>
                    <a:pt x="20" y="178"/>
                  </a:lnTo>
                  <a:lnTo>
                    <a:pt x="16" y="176"/>
                  </a:lnTo>
                  <a:lnTo>
                    <a:pt x="14" y="173"/>
                  </a:lnTo>
                  <a:lnTo>
                    <a:pt x="11" y="171"/>
                  </a:lnTo>
                  <a:lnTo>
                    <a:pt x="11" y="171"/>
                  </a:lnTo>
                  <a:lnTo>
                    <a:pt x="11" y="165"/>
                  </a:lnTo>
                  <a:lnTo>
                    <a:pt x="11" y="151"/>
                  </a:lnTo>
                  <a:lnTo>
                    <a:pt x="11" y="128"/>
                  </a:lnTo>
                  <a:lnTo>
                    <a:pt x="11" y="101"/>
                  </a:lnTo>
                  <a:lnTo>
                    <a:pt x="11" y="77"/>
                  </a:lnTo>
                  <a:lnTo>
                    <a:pt x="11" y="53"/>
                  </a:lnTo>
                  <a:lnTo>
                    <a:pt x="11" y="33"/>
                  </a:lnTo>
                  <a:lnTo>
                    <a:pt x="11" y="22"/>
                  </a:lnTo>
                  <a:lnTo>
                    <a:pt x="11" y="18"/>
                  </a:lnTo>
                  <a:lnTo>
                    <a:pt x="9" y="12"/>
                  </a:lnTo>
                  <a:lnTo>
                    <a:pt x="7" y="9"/>
                  </a:lnTo>
                  <a:lnTo>
                    <a:pt x="5" y="5"/>
                  </a:lnTo>
                  <a:lnTo>
                    <a:pt x="3" y="3"/>
                  </a:lnTo>
                  <a:lnTo>
                    <a:pt x="0" y="1"/>
                  </a:lnTo>
                  <a:lnTo>
                    <a:pt x="0" y="0"/>
                  </a:lnTo>
                  <a:lnTo>
                    <a:pt x="0" y="0"/>
                  </a:lnTo>
                  <a:lnTo>
                    <a:pt x="110" y="0"/>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44" name="Freeform 44"/>
            <p:cNvSpPr/>
            <p:nvPr/>
          </p:nvSpPr>
          <p:spPr bwMode="auto">
            <a:xfrm>
              <a:off x="1627" y="1469"/>
              <a:ext cx="115" cy="35"/>
            </a:xfrm>
            <a:custGeom>
              <a:avLst/>
              <a:gdLst/>
              <a:ahLst/>
              <a:cxnLst>
                <a:cxn ang="0">
                  <a:pos x="57" y="34"/>
                </a:cxn>
                <a:cxn ang="0">
                  <a:pos x="68" y="34"/>
                </a:cxn>
                <a:cxn ang="0">
                  <a:pos x="79" y="34"/>
                </a:cxn>
                <a:cxn ang="0">
                  <a:pos x="88" y="32"/>
                </a:cxn>
                <a:cxn ang="0">
                  <a:pos x="95" y="30"/>
                </a:cxn>
                <a:cxn ang="0">
                  <a:pos x="102" y="26"/>
                </a:cxn>
                <a:cxn ang="0">
                  <a:pos x="108" y="24"/>
                </a:cxn>
                <a:cxn ang="0">
                  <a:pos x="112" y="20"/>
                </a:cxn>
                <a:cxn ang="0">
                  <a:pos x="114" y="17"/>
                </a:cxn>
                <a:cxn ang="0">
                  <a:pos x="112" y="15"/>
                </a:cxn>
                <a:cxn ang="0">
                  <a:pos x="108" y="11"/>
                </a:cxn>
                <a:cxn ang="0">
                  <a:pos x="102" y="9"/>
                </a:cxn>
                <a:cxn ang="0">
                  <a:pos x="95" y="5"/>
                </a:cxn>
                <a:cxn ang="0">
                  <a:pos x="88" y="3"/>
                </a:cxn>
                <a:cxn ang="0">
                  <a:pos x="79" y="1"/>
                </a:cxn>
                <a:cxn ang="0">
                  <a:pos x="68" y="1"/>
                </a:cxn>
                <a:cxn ang="0">
                  <a:pos x="57" y="0"/>
                </a:cxn>
                <a:cxn ang="0">
                  <a:pos x="44" y="1"/>
                </a:cxn>
                <a:cxn ang="0">
                  <a:pos x="34" y="1"/>
                </a:cxn>
                <a:cxn ang="0">
                  <a:pos x="23" y="3"/>
                </a:cxn>
                <a:cxn ang="0">
                  <a:pos x="16" y="5"/>
                </a:cxn>
                <a:cxn ang="0">
                  <a:pos x="9" y="9"/>
                </a:cxn>
                <a:cxn ang="0">
                  <a:pos x="3" y="11"/>
                </a:cxn>
                <a:cxn ang="0">
                  <a:pos x="0" y="15"/>
                </a:cxn>
                <a:cxn ang="0">
                  <a:pos x="0" y="17"/>
                </a:cxn>
                <a:cxn ang="0">
                  <a:pos x="0" y="20"/>
                </a:cxn>
                <a:cxn ang="0">
                  <a:pos x="3" y="24"/>
                </a:cxn>
                <a:cxn ang="0">
                  <a:pos x="9" y="26"/>
                </a:cxn>
                <a:cxn ang="0">
                  <a:pos x="16" y="30"/>
                </a:cxn>
                <a:cxn ang="0">
                  <a:pos x="23" y="32"/>
                </a:cxn>
                <a:cxn ang="0">
                  <a:pos x="34" y="34"/>
                </a:cxn>
                <a:cxn ang="0">
                  <a:pos x="44" y="34"/>
                </a:cxn>
                <a:cxn ang="0">
                  <a:pos x="57" y="34"/>
                </a:cxn>
              </a:cxnLst>
              <a:rect l="0" t="0" r="r" b="b"/>
              <a:pathLst>
                <a:path w="115" h="35">
                  <a:moveTo>
                    <a:pt x="57" y="34"/>
                  </a:moveTo>
                  <a:lnTo>
                    <a:pt x="68" y="34"/>
                  </a:lnTo>
                  <a:lnTo>
                    <a:pt x="79" y="34"/>
                  </a:lnTo>
                  <a:lnTo>
                    <a:pt x="88" y="32"/>
                  </a:lnTo>
                  <a:lnTo>
                    <a:pt x="95" y="30"/>
                  </a:lnTo>
                  <a:lnTo>
                    <a:pt x="102" y="26"/>
                  </a:lnTo>
                  <a:lnTo>
                    <a:pt x="108" y="24"/>
                  </a:lnTo>
                  <a:lnTo>
                    <a:pt x="112" y="20"/>
                  </a:lnTo>
                  <a:lnTo>
                    <a:pt x="114" y="17"/>
                  </a:lnTo>
                  <a:lnTo>
                    <a:pt x="112" y="15"/>
                  </a:lnTo>
                  <a:lnTo>
                    <a:pt x="108" y="11"/>
                  </a:lnTo>
                  <a:lnTo>
                    <a:pt x="102" y="9"/>
                  </a:lnTo>
                  <a:lnTo>
                    <a:pt x="95" y="5"/>
                  </a:lnTo>
                  <a:lnTo>
                    <a:pt x="88" y="3"/>
                  </a:lnTo>
                  <a:lnTo>
                    <a:pt x="79" y="1"/>
                  </a:lnTo>
                  <a:lnTo>
                    <a:pt x="68" y="1"/>
                  </a:lnTo>
                  <a:lnTo>
                    <a:pt x="57" y="0"/>
                  </a:lnTo>
                  <a:lnTo>
                    <a:pt x="44" y="1"/>
                  </a:lnTo>
                  <a:lnTo>
                    <a:pt x="34" y="1"/>
                  </a:lnTo>
                  <a:lnTo>
                    <a:pt x="23" y="3"/>
                  </a:lnTo>
                  <a:lnTo>
                    <a:pt x="16" y="5"/>
                  </a:lnTo>
                  <a:lnTo>
                    <a:pt x="9" y="9"/>
                  </a:lnTo>
                  <a:lnTo>
                    <a:pt x="3" y="11"/>
                  </a:lnTo>
                  <a:lnTo>
                    <a:pt x="0" y="15"/>
                  </a:lnTo>
                  <a:lnTo>
                    <a:pt x="0" y="17"/>
                  </a:lnTo>
                  <a:lnTo>
                    <a:pt x="0" y="20"/>
                  </a:lnTo>
                  <a:lnTo>
                    <a:pt x="3" y="24"/>
                  </a:lnTo>
                  <a:lnTo>
                    <a:pt x="9" y="26"/>
                  </a:lnTo>
                  <a:lnTo>
                    <a:pt x="16" y="30"/>
                  </a:lnTo>
                  <a:lnTo>
                    <a:pt x="23" y="32"/>
                  </a:lnTo>
                  <a:lnTo>
                    <a:pt x="34" y="34"/>
                  </a:lnTo>
                  <a:lnTo>
                    <a:pt x="44" y="34"/>
                  </a:lnTo>
                  <a:lnTo>
                    <a:pt x="57" y="34"/>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45" name="Freeform 45"/>
            <p:cNvSpPr/>
            <p:nvPr/>
          </p:nvSpPr>
          <p:spPr bwMode="auto">
            <a:xfrm>
              <a:off x="1633" y="1473"/>
              <a:ext cx="102" cy="31"/>
            </a:xfrm>
            <a:custGeom>
              <a:avLst/>
              <a:gdLst/>
              <a:ahLst/>
              <a:cxnLst>
                <a:cxn ang="0">
                  <a:pos x="49" y="30"/>
                </a:cxn>
                <a:cxn ang="0">
                  <a:pos x="60" y="30"/>
                </a:cxn>
                <a:cxn ang="0">
                  <a:pos x="69" y="30"/>
                </a:cxn>
                <a:cxn ang="0">
                  <a:pos x="78" y="28"/>
                </a:cxn>
                <a:cxn ang="0">
                  <a:pos x="86" y="26"/>
                </a:cxn>
                <a:cxn ang="0">
                  <a:pos x="91" y="24"/>
                </a:cxn>
                <a:cxn ang="0">
                  <a:pos x="97" y="22"/>
                </a:cxn>
                <a:cxn ang="0">
                  <a:pos x="99" y="18"/>
                </a:cxn>
                <a:cxn ang="0">
                  <a:pos x="101" y="15"/>
                </a:cxn>
                <a:cxn ang="0">
                  <a:pos x="99" y="11"/>
                </a:cxn>
                <a:cxn ang="0">
                  <a:pos x="97" y="9"/>
                </a:cxn>
                <a:cxn ang="0">
                  <a:pos x="91" y="7"/>
                </a:cxn>
                <a:cxn ang="0">
                  <a:pos x="86" y="5"/>
                </a:cxn>
                <a:cxn ang="0">
                  <a:pos x="78" y="3"/>
                </a:cxn>
                <a:cxn ang="0">
                  <a:pos x="69" y="1"/>
                </a:cxn>
                <a:cxn ang="0">
                  <a:pos x="60" y="1"/>
                </a:cxn>
                <a:cxn ang="0">
                  <a:pos x="49" y="0"/>
                </a:cxn>
                <a:cxn ang="0">
                  <a:pos x="40" y="1"/>
                </a:cxn>
                <a:cxn ang="0">
                  <a:pos x="29" y="1"/>
                </a:cxn>
                <a:cxn ang="0">
                  <a:pos x="22" y="3"/>
                </a:cxn>
                <a:cxn ang="0">
                  <a:pos x="14" y="5"/>
                </a:cxn>
                <a:cxn ang="0">
                  <a:pos x="9" y="7"/>
                </a:cxn>
                <a:cxn ang="0">
                  <a:pos x="3" y="9"/>
                </a:cxn>
                <a:cxn ang="0">
                  <a:pos x="0" y="11"/>
                </a:cxn>
                <a:cxn ang="0">
                  <a:pos x="0" y="15"/>
                </a:cxn>
                <a:cxn ang="0">
                  <a:pos x="0" y="18"/>
                </a:cxn>
                <a:cxn ang="0">
                  <a:pos x="3" y="22"/>
                </a:cxn>
                <a:cxn ang="0">
                  <a:pos x="9" y="24"/>
                </a:cxn>
                <a:cxn ang="0">
                  <a:pos x="14" y="26"/>
                </a:cxn>
                <a:cxn ang="0">
                  <a:pos x="22" y="28"/>
                </a:cxn>
                <a:cxn ang="0">
                  <a:pos x="29" y="30"/>
                </a:cxn>
                <a:cxn ang="0">
                  <a:pos x="40" y="30"/>
                </a:cxn>
                <a:cxn ang="0">
                  <a:pos x="49" y="30"/>
                </a:cxn>
              </a:cxnLst>
              <a:rect l="0" t="0" r="r" b="b"/>
              <a:pathLst>
                <a:path w="102" h="31">
                  <a:moveTo>
                    <a:pt x="49" y="30"/>
                  </a:moveTo>
                  <a:lnTo>
                    <a:pt x="60" y="30"/>
                  </a:lnTo>
                  <a:lnTo>
                    <a:pt x="69" y="30"/>
                  </a:lnTo>
                  <a:lnTo>
                    <a:pt x="78" y="28"/>
                  </a:lnTo>
                  <a:lnTo>
                    <a:pt x="86" y="26"/>
                  </a:lnTo>
                  <a:lnTo>
                    <a:pt x="91" y="24"/>
                  </a:lnTo>
                  <a:lnTo>
                    <a:pt x="97" y="22"/>
                  </a:lnTo>
                  <a:lnTo>
                    <a:pt x="99" y="18"/>
                  </a:lnTo>
                  <a:lnTo>
                    <a:pt x="101" y="15"/>
                  </a:lnTo>
                  <a:lnTo>
                    <a:pt x="99" y="11"/>
                  </a:lnTo>
                  <a:lnTo>
                    <a:pt x="97" y="9"/>
                  </a:lnTo>
                  <a:lnTo>
                    <a:pt x="91" y="7"/>
                  </a:lnTo>
                  <a:lnTo>
                    <a:pt x="86" y="5"/>
                  </a:lnTo>
                  <a:lnTo>
                    <a:pt x="78" y="3"/>
                  </a:lnTo>
                  <a:lnTo>
                    <a:pt x="69" y="1"/>
                  </a:lnTo>
                  <a:lnTo>
                    <a:pt x="60" y="1"/>
                  </a:lnTo>
                  <a:lnTo>
                    <a:pt x="49" y="0"/>
                  </a:lnTo>
                  <a:lnTo>
                    <a:pt x="40" y="1"/>
                  </a:lnTo>
                  <a:lnTo>
                    <a:pt x="29" y="1"/>
                  </a:lnTo>
                  <a:lnTo>
                    <a:pt x="22" y="3"/>
                  </a:lnTo>
                  <a:lnTo>
                    <a:pt x="14" y="5"/>
                  </a:lnTo>
                  <a:lnTo>
                    <a:pt x="9" y="7"/>
                  </a:lnTo>
                  <a:lnTo>
                    <a:pt x="3" y="9"/>
                  </a:lnTo>
                  <a:lnTo>
                    <a:pt x="0" y="11"/>
                  </a:lnTo>
                  <a:lnTo>
                    <a:pt x="0" y="15"/>
                  </a:lnTo>
                  <a:lnTo>
                    <a:pt x="0" y="18"/>
                  </a:lnTo>
                  <a:lnTo>
                    <a:pt x="3" y="22"/>
                  </a:lnTo>
                  <a:lnTo>
                    <a:pt x="9" y="24"/>
                  </a:lnTo>
                  <a:lnTo>
                    <a:pt x="14" y="26"/>
                  </a:lnTo>
                  <a:lnTo>
                    <a:pt x="22" y="28"/>
                  </a:lnTo>
                  <a:lnTo>
                    <a:pt x="29" y="30"/>
                  </a:lnTo>
                  <a:lnTo>
                    <a:pt x="40" y="30"/>
                  </a:lnTo>
                  <a:lnTo>
                    <a:pt x="49" y="3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46" name="Freeform 46"/>
            <p:cNvSpPr/>
            <p:nvPr/>
          </p:nvSpPr>
          <p:spPr bwMode="auto">
            <a:xfrm>
              <a:off x="1645" y="1611"/>
              <a:ext cx="77" cy="67"/>
            </a:xfrm>
            <a:custGeom>
              <a:avLst/>
              <a:gdLst/>
              <a:ahLst/>
              <a:cxnLst>
                <a:cxn ang="0">
                  <a:pos x="76" y="0"/>
                </a:cxn>
                <a:cxn ang="0">
                  <a:pos x="76" y="7"/>
                </a:cxn>
                <a:cxn ang="0">
                  <a:pos x="76" y="14"/>
                </a:cxn>
                <a:cxn ang="0">
                  <a:pos x="76" y="23"/>
                </a:cxn>
                <a:cxn ang="0">
                  <a:pos x="76" y="33"/>
                </a:cxn>
                <a:cxn ang="0">
                  <a:pos x="76" y="40"/>
                </a:cxn>
                <a:cxn ang="0">
                  <a:pos x="76" y="47"/>
                </a:cxn>
                <a:cxn ang="0">
                  <a:pos x="76" y="51"/>
                </a:cxn>
                <a:cxn ang="0">
                  <a:pos x="76" y="53"/>
                </a:cxn>
                <a:cxn ang="0">
                  <a:pos x="76" y="53"/>
                </a:cxn>
                <a:cxn ang="0">
                  <a:pos x="76" y="55"/>
                </a:cxn>
                <a:cxn ang="0">
                  <a:pos x="74" y="56"/>
                </a:cxn>
                <a:cxn ang="0">
                  <a:pos x="70" y="58"/>
                </a:cxn>
                <a:cxn ang="0">
                  <a:pos x="65" y="62"/>
                </a:cxn>
                <a:cxn ang="0">
                  <a:pos x="57" y="64"/>
                </a:cxn>
                <a:cxn ang="0">
                  <a:pos x="50" y="66"/>
                </a:cxn>
                <a:cxn ang="0">
                  <a:pos x="39" y="66"/>
                </a:cxn>
                <a:cxn ang="0">
                  <a:pos x="28" y="66"/>
                </a:cxn>
                <a:cxn ang="0">
                  <a:pos x="19" y="64"/>
                </a:cxn>
                <a:cxn ang="0">
                  <a:pos x="14" y="62"/>
                </a:cxn>
                <a:cxn ang="0">
                  <a:pos x="7" y="58"/>
                </a:cxn>
                <a:cxn ang="0">
                  <a:pos x="3" y="56"/>
                </a:cxn>
                <a:cxn ang="0">
                  <a:pos x="0" y="56"/>
                </a:cxn>
                <a:cxn ang="0">
                  <a:pos x="0" y="55"/>
                </a:cxn>
                <a:cxn ang="0">
                  <a:pos x="0" y="53"/>
                </a:cxn>
                <a:cxn ang="0">
                  <a:pos x="0" y="53"/>
                </a:cxn>
                <a:cxn ang="0">
                  <a:pos x="0" y="47"/>
                </a:cxn>
                <a:cxn ang="0">
                  <a:pos x="0" y="40"/>
                </a:cxn>
                <a:cxn ang="0">
                  <a:pos x="0" y="31"/>
                </a:cxn>
                <a:cxn ang="0">
                  <a:pos x="0" y="22"/>
                </a:cxn>
                <a:cxn ang="0">
                  <a:pos x="0" y="14"/>
                </a:cxn>
                <a:cxn ang="0">
                  <a:pos x="0" y="5"/>
                </a:cxn>
                <a:cxn ang="0">
                  <a:pos x="0" y="0"/>
                </a:cxn>
                <a:cxn ang="0">
                  <a:pos x="76" y="0"/>
                </a:cxn>
              </a:cxnLst>
              <a:rect l="0" t="0" r="r" b="b"/>
              <a:pathLst>
                <a:path w="77" h="67">
                  <a:moveTo>
                    <a:pt x="76" y="0"/>
                  </a:moveTo>
                  <a:lnTo>
                    <a:pt x="76" y="7"/>
                  </a:lnTo>
                  <a:lnTo>
                    <a:pt x="76" y="14"/>
                  </a:lnTo>
                  <a:lnTo>
                    <a:pt x="76" y="23"/>
                  </a:lnTo>
                  <a:lnTo>
                    <a:pt x="76" y="33"/>
                  </a:lnTo>
                  <a:lnTo>
                    <a:pt x="76" y="40"/>
                  </a:lnTo>
                  <a:lnTo>
                    <a:pt x="76" y="47"/>
                  </a:lnTo>
                  <a:lnTo>
                    <a:pt x="76" y="51"/>
                  </a:lnTo>
                  <a:lnTo>
                    <a:pt x="76" y="53"/>
                  </a:lnTo>
                  <a:lnTo>
                    <a:pt x="76" y="53"/>
                  </a:lnTo>
                  <a:lnTo>
                    <a:pt x="76" y="55"/>
                  </a:lnTo>
                  <a:lnTo>
                    <a:pt x="74" y="56"/>
                  </a:lnTo>
                  <a:lnTo>
                    <a:pt x="70" y="58"/>
                  </a:lnTo>
                  <a:lnTo>
                    <a:pt x="65" y="62"/>
                  </a:lnTo>
                  <a:lnTo>
                    <a:pt x="57" y="64"/>
                  </a:lnTo>
                  <a:lnTo>
                    <a:pt x="50" y="66"/>
                  </a:lnTo>
                  <a:lnTo>
                    <a:pt x="39" y="66"/>
                  </a:lnTo>
                  <a:lnTo>
                    <a:pt x="28" y="66"/>
                  </a:lnTo>
                  <a:lnTo>
                    <a:pt x="19" y="64"/>
                  </a:lnTo>
                  <a:lnTo>
                    <a:pt x="14" y="62"/>
                  </a:lnTo>
                  <a:lnTo>
                    <a:pt x="7" y="58"/>
                  </a:lnTo>
                  <a:lnTo>
                    <a:pt x="3" y="56"/>
                  </a:lnTo>
                  <a:lnTo>
                    <a:pt x="0" y="56"/>
                  </a:lnTo>
                  <a:lnTo>
                    <a:pt x="0" y="55"/>
                  </a:lnTo>
                  <a:lnTo>
                    <a:pt x="0" y="53"/>
                  </a:lnTo>
                  <a:lnTo>
                    <a:pt x="0" y="53"/>
                  </a:lnTo>
                  <a:lnTo>
                    <a:pt x="0" y="47"/>
                  </a:lnTo>
                  <a:lnTo>
                    <a:pt x="0" y="40"/>
                  </a:lnTo>
                  <a:lnTo>
                    <a:pt x="0" y="31"/>
                  </a:lnTo>
                  <a:lnTo>
                    <a:pt x="0" y="22"/>
                  </a:lnTo>
                  <a:lnTo>
                    <a:pt x="0" y="14"/>
                  </a:lnTo>
                  <a:lnTo>
                    <a:pt x="0" y="5"/>
                  </a:lnTo>
                  <a:lnTo>
                    <a:pt x="0" y="0"/>
                  </a:lnTo>
                  <a:lnTo>
                    <a:pt x="76" y="0"/>
                  </a:lnTo>
                </a:path>
              </a:pathLst>
            </a:custGeom>
            <a:solidFill>
              <a:srgbClr val="FFCC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47" name="Freeform 47"/>
            <p:cNvSpPr/>
            <p:nvPr/>
          </p:nvSpPr>
          <p:spPr bwMode="auto">
            <a:xfrm>
              <a:off x="1645" y="1600"/>
              <a:ext cx="77" cy="31"/>
            </a:xfrm>
            <a:custGeom>
              <a:avLst/>
              <a:gdLst/>
              <a:ahLst/>
              <a:cxnLst>
                <a:cxn ang="0">
                  <a:pos x="38" y="30"/>
                </a:cxn>
                <a:cxn ang="0">
                  <a:pos x="47" y="30"/>
                </a:cxn>
                <a:cxn ang="0">
                  <a:pos x="54" y="30"/>
                </a:cxn>
                <a:cxn ang="0">
                  <a:pos x="59" y="27"/>
                </a:cxn>
                <a:cxn ang="0">
                  <a:pos x="66" y="27"/>
                </a:cxn>
                <a:cxn ang="0">
                  <a:pos x="70" y="24"/>
                </a:cxn>
                <a:cxn ang="0">
                  <a:pos x="74" y="21"/>
                </a:cxn>
                <a:cxn ang="0">
                  <a:pos x="76" y="16"/>
                </a:cxn>
                <a:cxn ang="0">
                  <a:pos x="76" y="16"/>
                </a:cxn>
                <a:cxn ang="0">
                  <a:pos x="76" y="13"/>
                </a:cxn>
                <a:cxn ang="0">
                  <a:pos x="74" y="10"/>
                </a:cxn>
                <a:cxn ang="0">
                  <a:pos x="70" y="5"/>
                </a:cxn>
                <a:cxn ang="0">
                  <a:pos x="66" y="5"/>
                </a:cxn>
                <a:cxn ang="0">
                  <a:pos x="59" y="2"/>
                </a:cxn>
                <a:cxn ang="0">
                  <a:pos x="54" y="0"/>
                </a:cxn>
                <a:cxn ang="0">
                  <a:pos x="47" y="0"/>
                </a:cxn>
                <a:cxn ang="0">
                  <a:pos x="38" y="0"/>
                </a:cxn>
                <a:cxn ang="0">
                  <a:pos x="30" y="0"/>
                </a:cxn>
                <a:cxn ang="0">
                  <a:pos x="23" y="0"/>
                </a:cxn>
                <a:cxn ang="0">
                  <a:pos x="18" y="2"/>
                </a:cxn>
                <a:cxn ang="0">
                  <a:pos x="10" y="5"/>
                </a:cxn>
                <a:cxn ang="0">
                  <a:pos x="5" y="5"/>
                </a:cxn>
                <a:cxn ang="0">
                  <a:pos x="1" y="10"/>
                </a:cxn>
                <a:cxn ang="0">
                  <a:pos x="0" y="13"/>
                </a:cxn>
                <a:cxn ang="0">
                  <a:pos x="0" y="16"/>
                </a:cxn>
                <a:cxn ang="0">
                  <a:pos x="0" y="16"/>
                </a:cxn>
                <a:cxn ang="0">
                  <a:pos x="1" y="21"/>
                </a:cxn>
                <a:cxn ang="0">
                  <a:pos x="5" y="24"/>
                </a:cxn>
                <a:cxn ang="0">
                  <a:pos x="10" y="27"/>
                </a:cxn>
                <a:cxn ang="0">
                  <a:pos x="18" y="27"/>
                </a:cxn>
                <a:cxn ang="0">
                  <a:pos x="23" y="30"/>
                </a:cxn>
                <a:cxn ang="0">
                  <a:pos x="30" y="30"/>
                </a:cxn>
                <a:cxn ang="0">
                  <a:pos x="38" y="30"/>
                </a:cxn>
              </a:cxnLst>
              <a:rect l="0" t="0" r="r" b="b"/>
              <a:pathLst>
                <a:path w="77" h="31">
                  <a:moveTo>
                    <a:pt x="38" y="30"/>
                  </a:moveTo>
                  <a:lnTo>
                    <a:pt x="47" y="30"/>
                  </a:lnTo>
                  <a:lnTo>
                    <a:pt x="54" y="30"/>
                  </a:lnTo>
                  <a:lnTo>
                    <a:pt x="59" y="27"/>
                  </a:lnTo>
                  <a:lnTo>
                    <a:pt x="66" y="27"/>
                  </a:lnTo>
                  <a:lnTo>
                    <a:pt x="70" y="24"/>
                  </a:lnTo>
                  <a:lnTo>
                    <a:pt x="74" y="21"/>
                  </a:lnTo>
                  <a:lnTo>
                    <a:pt x="76" y="16"/>
                  </a:lnTo>
                  <a:lnTo>
                    <a:pt x="76" y="16"/>
                  </a:lnTo>
                  <a:lnTo>
                    <a:pt x="76" y="13"/>
                  </a:lnTo>
                  <a:lnTo>
                    <a:pt x="74" y="10"/>
                  </a:lnTo>
                  <a:lnTo>
                    <a:pt x="70" y="5"/>
                  </a:lnTo>
                  <a:lnTo>
                    <a:pt x="66" y="5"/>
                  </a:lnTo>
                  <a:lnTo>
                    <a:pt x="59" y="2"/>
                  </a:lnTo>
                  <a:lnTo>
                    <a:pt x="54" y="0"/>
                  </a:lnTo>
                  <a:lnTo>
                    <a:pt x="47" y="0"/>
                  </a:lnTo>
                  <a:lnTo>
                    <a:pt x="38" y="0"/>
                  </a:lnTo>
                  <a:lnTo>
                    <a:pt x="30" y="0"/>
                  </a:lnTo>
                  <a:lnTo>
                    <a:pt x="23" y="0"/>
                  </a:lnTo>
                  <a:lnTo>
                    <a:pt x="18" y="2"/>
                  </a:lnTo>
                  <a:lnTo>
                    <a:pt x="10" y="5"/>
                  </a:lnTo>
                  <a:lnTo>
                    <a:pt x="5" y="5"/>
                  </a:lnTo>
                  <a:lnTo>
                    <a:pt x="1" y="10"/>
                  </a:lnTo>
                  <a:lnTo>
                    <a:pt x="0" y="13"/>
                  </a:lnTo>
                  <a:lnTo>
                    <a:pt x="0" y="16"/>
                  </a:lnTo>
                  <a:lnTo>
                    <a:pt x="0" y="16"/>
                  </a:lnTo>
                  <a:lnTo>
                    <a:pt x="1" y="21"/>
                  </a:lnTo>
                  <a:lnTo>
                    <a:pt x="5" y="24"/>
                  </a:lnTo>
                  <a:lnTo>
                    <a:pt x="10" y="27"/>
                  </a:lnTo>
                  <a:lnTo>
                    <a:pt x="18" y="27"/>
                  </a:lnTo>
                  <a:lnTo>
                    <a:pt x="23" y="30"/>
                  </a:lnTo>
                  <a:lnTo>
                    <a:pt x="30" y="30"/>
                  </a:lnTo>
                  <a:lnTo>
                    <a:pt x="38" y="30"/>
                  </a:lnTo>
                </a:path>
              </a:pathLst>
            </a:custGeom>
            <a:solidFill>
              <a:srgbClr val="FFFF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48" name="Freeform 48"/>
            <p:cNvSpPr/>
            <p:nvPr/>
          </p:nvSpPr>
          <p:spPr bwMode="auto">
            <a:xfrm>
              <a:off x="1641" y="1503"/>
              <a:ext cx="32" cy="163"/>
            </a:xfrm>
            <a:custGeom>
              <a:avLst/>
              <a:gdLst/>
              <a:ahLst/>
              <a:cxnLst>
                <a:cxn ang="0">
                  <a:pos x="0" y="0"/>
                </a:cxn>
                <a:cxn ang="0">
                  <a:pos x="4" y="1"/>
                </a:cxn>
                <a:cxn ang="0">
                  <a:pos x="4" y="1"/>
                </a:cxn>
                <a:cxn ang="0">
                  <a:pos x="8" y="3"/>
                </a:cxn>
                <a:cxn ang="0">
                  <a:pos x="8" y="7"/>
                </a:cxn>
                <a:cxn ang="0">
                  <a:pos x="8" y="10"/>
                </a:cxn>
                <a:cxn ang="0">
                  <a:pos x="8" y="16"/>
                </a:cxn>
                <a:cxn ang="0">
                  <a:pos x="8" y="27"/>
                </a:cxn>
                <a:cxn ang="0">
                  <a:pos x="8" y="47"/>
                </a:cxn>
                <a:cxn ang="0">
                  <a:pos x="8" y="69"/>
                </a:cxn>
                <a:cxn ang="0">
                  <a:pos x="8" y="94"/>
                </a:cxn>
                <a:cxn ang="0">
                  <a:pos x="8" y="120"/>
                </a:cxn>
                <a:cxn ang="0">
                  <a:pos x="8" y="141"/>
                </a:cxn>
                <a:cxn ang="0">
                  <a:pos x="8" y="156"/>
                </a:cxn>
                <a:cxn ang="0">
                  <a:pos x="8" y="160"/>
                </a:cxn>
                <a:cxn ang="0">
                  <a:pos x="22" y="162"/>
                </a:cxn>
                <a:cxn ang="0">
                  <a:pos x="22" y="18"/>
                </a:cxn>
                <a:cxn ang="0">
                  <a:pos x="22" y="16"/>
                </a:cxn>
                <a:cxn ang="0">
                  <a:pos x="26" y="16"/>
                </a:cxn>
                <a:cxn ang="0">
                  <a:pos x="26" y="14"/>
                </a:cxn>
                <a:cxn ang="0">
                  <a:pos x="31" y="12"/>
                </a:cxn>
                <a:cxn ang="0">
                  <a:pos x="31" y="12"/>
                </a:cxn>
                <a:cxn ang="0">
                  <a:pos x="31" y="10"/>
                </a:cxn>
                <a:cxn ang="0">
                  <a:pos x="26" y="9"/>
                </a:cxn>
                <a:cxn ang="0">
                  <a:pos x="22" y="7"/>
                </a:cxn>
                <a:cxn ang="0">
                  <a:pos x="17" y="7"/>
                </a:cxn>
                <a:cxn ang="0">
                  <a:pos x="13" y="5"/>
                </a:cxn>
                <a:cxn ang="0">
                  <a:pos x="8" y="3"/>
                </a:cxn>
                <a:cxn ang="0">
                  <a:pos x="4" y="3"/>
                </a:cxn>
                <a:cxn ang="0">
                  <a:pos x="4" y="1"/>
                </a:cxn>
                <a:cxn ang="0">
                  <a:pos x="0" y="1"/>
                </a:cxn>
                <a:cxn ang="0">
                  <a:pos x="0" y="0"/>
                </a:cxn>
              </a:cxnLst>
              <a:rect l="0" t="0" r="r" b="b"/>
              <a:pathLst>
                <a:path w="32" h="163">
                  <a:moveTo>
                    <a:pt x="0" y="0"/>
                  </a:moveTo>
                  <a:lnTo>
                    <a:pt x="4" y="1"/>
                  </a:lnTo>
                  <a:lnTo>
                    <a:pt x="4" y="1"/>
                  </a:lnTo>
                  <a:lnTo>
                    <a:pt x="8" y="3"/>
                  </a:lnTo>
                  <a:lnTo>
                    <a:pt x="8" y="7"/>
                  </a:lnTo>
                  <a:lnTo>
                    <a:pt x="8" y="10"/>
                  </a:lnTo>
                  <a:lnTo>
                    <a:pt x="8" y="16"/>
                  </a:lnTo>
                  <a:lnTo>
                    <a:pt x="8" y="27"/>
                  </a:lnTo>
                  <a:lnTo>
                    <a:pt x="8" y="47"/>
                  </a:lnTo>
                  <a:lnTo>
                    <a:pt x="8" y="69"/>
                  </a:lnTo>
                  <a:lnTo>
                    <a:pt x="8" y="94"/>
                  </a:lnTo>
                  <a:lnTo>
                    <a:pt x="8" y="120"/>
                  </a:lnTo>
                  <a:lnTo>
                    <a:pt x="8" y="141"/>
                  </a:lnTo>
                  <a:lnTo>
                    <a:pt x="8" y="156"/>
                  </a:lnTo>
                  <a:lnTo>
                    <a:pt x="8" y="160"/>
                  </a:lnTo>
                  <a:lnTo>
                    <a:pt x="22" y="162"/>
                  </a:lnTo>
                  <a:lnTo>
                    <a:pt x="22" y="18"/>
                  </a:lnTo>
                  <a:lnTo>
                    <a:pt x="22" y="16"/>
                  </a:lnTo>
                  <a:lnTo>
                    <a:pt x="26" y="16"/>
                  </a:lnTo>
                  <a:lnTo>
                    <a:pt x="26" y="14"/>
                  </a:lnTo>
                  <a:lnTo>
                    <a:pt x="31" y="12"/>
                  </a:lnTo>
                  <a:lnTo>
                    <a:pt x="31" y="12"/>
                  </a:lnTo>
                  <a:lnTo>
                    <a:pt x="31" y="10"/>
                  </a:lnTo>
                  <a:lnTo>
                    <a:pt x="26" y="9"/>
                  </a:lnTo>
                  <a:lnTo>
                    <a:pt x="22" y="7"/>
                  </a:lnTo>
                  <a:lnTo>
                    <a:pt x="17" y="7"/>
                  </a:lnTo>
                  <a:lnTo>
                    <a:pt x="13" y="5"/>
                  </a:lnTo>
                  <a:lnTo>
                    <a:pt x="8" y="3"/>
                  </a:lnTo>
                  <a:lnTo>
                    <a:pt x="4" y="3"/>
                  </a:lnTo>
                  <a:lnTo>
                    <a:pt x="4" y="1"/>
                  </a:lnTo>
                  <a:lnTo>
                    <a:pt x="0" y="1"/>
                  </a:lnTo>
                  <a:lnTo>
                    <a:pt x="0"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49" name="Freeform 49"/>
            <p:cNvSpPr/>
            <p:nvPr/>
          </p:nvSpPr>
          <p:spPr bwMode="auto">
            <a:xfrm>
              <a:off x="1825" y="1584"/>
              <a:ext cx="120" cy="52"/>
            </a:xfrm>
            <a:custGeom>
              <a:avLst/>
              <a:gdLst/>
              <a:ahLst/>
              <a:cxnLst>
                <a:cxn ang="0">
                  <a:pos x="58" y="51"/>
                </a:cxn>
                <a:cxn ang="0">
                  <a:pos x="71" y="51"/>
                </a:cxn>
                <a:cxn ang="0">
                  <a:pos x="82" y="49"/>
                </a:cxn>
                <a:cxn ang="0">
                  <a:pos x="91" y="47"/>
                </a:cxn>
                <a:cxn ang="0">
                  <a:pos x="100" y="43"/>
                </a:cxn>
                <a:cxn ang="0">
                  <a:pos x="108" y="40"/>
                </a:cxn>
                <a:cxn ang="0">
                  <a:pos x="113" y="36"/>
                </a:cxn>
                <a:cxn ang="0">
                  <a:pos x="117" y="30"/>
                </a:cxn>
                <a:cxn ang="0">
                  <a:pos x="119" y="25"/>
                </a:cxn>
                <a:cxn ang="0">
                  <a:pos x="117" y="20"/>
                </a:cxn>
                <a:cxn ang="0">
                  <a:pos x="113" y="16"/>
                </a:cxn>
                <a:cxn ang="0">
                  <a:pos x="108" y="10"/>
                </a:cxn>
                <a:cxn ang="0">
                  <a:pos x="100" y="9"/>
                </a:cxn>
                <a:cxn ang="0">
                  <a:pos x="91" y="5"/>
                </a:cxn>
                <a:cxn ang="0">
                  <a:pos x="82" y="3"/>
                </a:cxn>
                <a:cxn ang="0">
                  <a:pos x="71" y="1"/>
                </a:cxn>
                <a:cxn ang="0">
                  <a:pos x="58" y="0"/>
                </a:cxn>
                <a:cxn ang="0">
                  <a:pos x="47" y="1"/>
                </a:cxn>
                <a:cxn ang="0">
                  <a:pos x="34" y="3"/>
                </a:cxn>
                <a:cxn ang="0">
                  <a:pos x="25" y="5"/>
                </a:cxn>
                <a:cxn ang="0">
                  <a:pos x="16" y="9"/>
                </a:cxn>
                <a:cxn ang="0">
                  <a:pos x="10" y="10"/>
                </a:cxn>
                <a:cxn ang="0">
                  <a:pos x="3" y="16"/>
                </a:cxn>
                <a:cxn ang="0">
                  <a:pos x="0" y="20"/>
                </a:cxn>
                <a:cxn ang="0">
                  <a:pos x="0" y="25"/>
                </a:cxn>
                <a:cxn ang="0">
                  <a:pos x="0" y="30"/>
                </a:cxn>
                <a:cxn ang="0">
                  <a:pos x="3" y="36"/>
                </a:cxn>
                <a:cxn ang="0">
                  <a:pos x="10" y="40"/>
                </a:cxn>
                <a:cxn ang="0">
                  <a:pos x="16" y="43"/>
                </a:cxn>
                <a:cxn ang="0">
                  <a:pos x="25" y="47"/>
                </a:cxn>
                <a:cxn ang="0">
                  <a:pos x="34" y="49"/>
                </a:cxn>
                <a:cxn ang="0">
                  <a:pos x="47" y="51"/>
                </a:cxn>
                <a:cxn ang="0">
                  <a:pos x="58" y="51"/>
                </a:cxn>
              </a:cxnLst>
              <a:rect l="0" t="0" r="r" b="b"/>
              <a:pathLst>
                <a:path w="120" h="52">
                  <a:moveTo>
                    <a:pt x="58" y="51"/>
                  </a:moveTo>
                  <a:lnTo>
                    <a:pt x="71" y="51"/>
                  </a:lnTo>
                  <a:lnTo>
                    <a:pt x="82" y="49"/>
                  </a:lnTo>
                  <a:lnTo>
                    <a:pt x="91" y="47"/>
                  </a:lnTo>
                  <a:lnTo>
                    <a:pt x="100" y="43"/>
                  </a:lnTo>
                  <a:lnTo>
                    <a:pt x="108" y="40"/>
                  </a:lnTo>
                  <a:lnTo>
                    <a:pt x="113" y="36"/>
                  </a:lnTo>
                  <a:lnTo>
                    <a:pt x="117" y="30"/>
                  </a:lnTo>
                  <a:lnTo>
                    <a:pt x="119" y="25"/>
                  </a:lnTo>
                  <a:lnTo>
                    <a:pt x="117" y="20"/>
                  </a:lnTo>
                  <a:lnTo>
                    <a:pt x="113" y="16"/>
                  </a:lnTo>
                  <a:lnTo>
                    <a:pt x="108" y="10"/>
                  </a:lnTo>
                  <a:lnTo>
                    <a:pt x="100" y="9"/>
                  </a:lnTo>
                  <a:lnTo>
                    <a:pt x="91" y="5"/>
                  </a:lnTo>
                  <a:lnTo>
                    <a:pt x="82" y="3"/>
                  </a:lnTo>
                  <a:lnTo>
                    <a:pt x="71" y="1"/>
                  </a:lnTo>
                  <a:lnTo>
                    <a:pt x="58" y="0"/>
                  </a:lnTo>
                  <a:lnTo>
                    <a:pt x="47" y="1"/>
                  </a:lnTo>
                  <a:lnTo>
                    <a:pt x="34" y="3"/>
                  </a:lnTo>
                  <a:lnTo>
                    <a:pt x="25" y="5"/>
                  </a:lnTo>
                  <a:lnTo>
                    <a:pt x="16" y="9"/>
                  </a:lnTo>
                  <a:lnTo>
                    <a:pt x="10" y="10"/>
                  </a:lnTo>
                  <a:lnTo>
                    <a:pt x="3" y="16"/>
                  </a:lnTo>
                  <a:lnTo>
                    <a:pt x="0" y="20"/>
                  </a:lnTo>
                  <a:lnTo>
                    <a:pt x="0" y="25"/>
                  </a:lnTo>
                  <a:lnTo>
                    <a:pt x="0" y="30"/>
                  </a:lnTo>
                  <a:lnTo>
                    <a:pt x="3" y="36"/>
                  </a:lnTo>
                  <a:lnTo>
                    <a:pt x="10" y="40"/>
                  </a:lnTo>
                  <a:lnTo>
                    <a:pt x="16" y="43"/>
                  </a:lnTo>
                  <a:lnTo>
                    <a:pt x="25" y="47"/>
                  </a:lnTo>
                  <a:lnTo>
                    <a:pt x="34" y="49"/>
                  </a:lnTo>
                  <a:lnTo>
                    <a:pt x="47" y="51"/>
                  </a:lnTo>
                  <a:lnTo>
                    <a:pt x="58" y="51"/>
                  </a:lnTo>
                </a:path>
              </a:pathLst>
            </a:custGeom>
            <a:solidFill>
              <a:srgbClr val="000000"/>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50" name="Freeform 50"/>
            <p:cNvSpPr/>
            <p:nvPr/>
          </p:nvSpPr>
          <p:spPr bwMode="auto">
            <a:xfrm>
              <a:off x="1831" y="1440"/>
              <a:ext cx="110" cy="187"/>
            </a:xfrm>
            <a:custGeom>
              <a:avLst/>
              <a:gdLst/>
              <a:ahLst/>
              <a:cxnLst>
                <a:cxn ang="0">
                  <a:pos x="109" y="0"/>
                </a:cxn>
                <a:cxn ang="0">
                  <a:pos x="107" y="0"/>
                </a:cxn>
                <a:cxn ang="0">
                  <a:pos x="105" y="0"/>
                </a:cxn>
                <a:cxn ang="0">
                  <a:pos x="105" y="1"/>
                </a:cxn>
                <a:cxn ang="0">
                  <a:pos x="103" y="3"/>
                </a:cxn>
                <a:cxn ang="0">
                  <a:pos x="101" y="7"/>
                </a:cxn>
                <a:cxn ang="0">
                  <a:pos x="101" y="11"/>
                </a:cxn>
                <a:cxn ang="0">
                  <a:pos x="99" y="16"/>
                </a:cxn>
                <a:cxn ang="0">
                  <a:pos x="99" y="20"/>
                </a:cxn>
                <a:cxn ang="0">
                  <a:pos x="99" y="33"/>
                </a:cxn>
                <a:cxn ang="0">
                  <a:pos x="99" y="51"/>
                </a:cxn>
                <a:cxn ang="0">
                  <a:pos x="99" y="75"/>
                </a:cxn>
                <a:cxn ang="0">
                  <a:pos x="99" y="103"/>
                </a:cxn>
                <a:cxn ang="0">
                  <a:pos x="99" y="128"/>
                </a:cxn>
                <a:cxn ang="0">
                  <a:pos x="99" y="151"/>
                </a:cxn>
                <a:cxn ang="0">
                  <a:pos x="99" y="163"/>
                </a:cxn>
                <a:cxn ang="0">
                  <a:pos x="99" y="171"/>
                </a:cxn>
                <a:cxn ang="0">
                  <a:pos x="98" y="171"/>
                </a:cxn>
                <a:cxn ang="0">
                  <a:pos x="98" y="173"/>
                </a:cxn>
                <a:cxn ang="0">
                  <a:pos x="94" y="174"/>
                </a:cxn>
                <a:cxn ang="0">
                  <a:pos x="90" y="178"/>
                </a:cxn>
                <a:cxn ang="0">
                  <a:pos x="85" y="180"/>
                </a:cxn>
                <a:cxn ang="0">
                  <a:pos x="78" y="182"/>
                </a:cxn>
                <a:cxn ang="0">
                  <a:pos x="67" y="186"/>
                </a:cxn>
                <a:cxn ang="0">
                  <a:pos x="56" y="186"/>
                </a:cxn>
                <a:cxn ang="0">
                  <a:pos x="45" y="186"/>
                </a:cxn>
                <a:cxn ang="0">
                  <a:pos x="34" y="182"/>
                </a:cxn>
                <a:cxn ang="0">
                  <a:pos x="27" y="180"/>
                </a:cxn>
                <a:cxn ang="0">
                  <a:pos x="19" y="178"/>
                </a:cxn>
                <a:cxn ang="0">
                  <a:pos x="14" y="174"/>
                </a:cxn>
                <a:cxn ang="0">
                  <a:pos x="12" y="173"/>
                </a:cxn>
                <a:cxn ang="0">
                  <a:pos x="10" y="171"/>
                </a:cxn>
                <a:cxn ang="0">
                  <a:pos x="10" y="171"/>
                </a:cxn>
                <a:cxn ang="0">
                  <a:pos x="10" y="163"/>
                </a:cxn>
                <a:cxn ang="0">
                  <a:pos x="10" y="151"/>
                </a:cxn>
                <a:cxn ang="0">
                  <a:pos x="10" y="128"/>
                </a:cxn>
                <a:cxn ang="0">
                  <a:pos x="10" y="101"/>
                </a:cxn>
                <a:cxn ang="0">
                  <a:pos x="10" y="75"/>
                </a:cxn>
                <a:cxn ang="0">
                  <a:pos x="10" y="51"/>
                </a:cxn>
                <a:cxn ang="0">
                  <a:pos x="10" y="33"/>
                </a:cxn>
                <a:cxn ang="0">
                  <a:pos x="10" y="22"/>
                </a:cxn>
                <a:cxn ang="0">
                  <a:pos x="9" y="16"/>
                </a:cxn>
                <a:cxn ang="0">
                  <a:pos x="9" y="12"/>
                </a:cxn>
                <a:cxn ang="0">
                  <a:pos x="7" y="9"/>
                </a:cxn>
                <a:cxn ang="0">
                  <a:pos x="5" y="5"/>
                </a:cxn>
                <a:cxn ang="0">
                  <a:pos x="3" y="1"/>
                </a:cxn>
                <a:cxn ang="0">
                  <a:pos x="1" y="0"/>
                </a:cxn>
                <a:cxn ang="0">
                  <a:pos x="0" y="0"/>
                </a:cxn>
                <a:cxn ang="0">
                  <a:pos x="109" y="0"/>
                </a:cxn>
              </a:cxnLst>
              <a:rect l="0" t="0" r="r" b="b"/>
              <a:pathLst>
                <a:path w="110" h="187">
                  <a:moveTo>
                    <a:pt x="109" y="0"/>
                  </a:moveTo>
                  <a:lnTo>
                    <a:pt x="107" y="0"/>
                  </a:lnTo>
                  <a:lnTo>
                    <a:pt x="105" y="0"/>
                  </a:lnTo>
                  <a:lnTo>
                    <a:pt x="105" y="1"/>
                  </a:lnTo>
                  <a:lnTo>
                    <a:pt x="103" y="3"/>
                  </a:lnTo>
                  <a:lnTo>
                    <a:pt x="101" y="7"/>
                  </a:lnTo>
                  <a:lnTo>
                    <a:pt x="101" y="11"/>
                  </a:lnTo>
                  <a:lnTo>
                    <a:pt x="99" y="16"/>
                  </a:lnTo>
                  <a:lnTo>
                    <a:pt x="99" y="20"/>
                  </a:lnTo>
                  <a:lnTo>
                    <a:pt x="99" y="33"/>
                  </a:lnTo>
                  <a:lnTo>
                    <a:pt x="99" y="51"/>
                  </a:lnTo>
                  <a:lnTo>
                    <a:pt x="99" y="75"/>
                  </a:lnTo>
                  <a:lnTo>
                    <a:pt x="99" y="103"/>
                  </a:lnTo>
                  <a:lnTo>
                    <a:pt x="99" y="128"/>
                  </a:lnTo>
                  <a:lnTo>
                    <a:pt x="99" y="151"/>
                  </a:lnTo>
                  <a:lnTo>
                    <a:pt x="99" y="163"/>
                  </a:lnTo>
                  <a:lnTo>
                    <a:pt x="99" y="171"/>
                  </a:lnTo>
                  <a:lnTo>
                    <a:pt x="98" y="171"/>
                  </a:lnTo>
                  <a:lnTo>
                    <a:pt x="98" y="173"/>
                  </a:lnTo>
                  <a:lnTo>
                    <a:pt x="94" y="174"/>
                  </a:lnTo>
                  <a:lnTo>
                    <a:pt x="90" y="178"/>
                  </a:lnTo>
                  <a:lnTo>
                    <a:pt x="85" y="180"/>
                  </a:lnTo>
                  <a:lnTo>
                    <a:pt x="78" y="182"/>
                  </a:lnTo>
                  <a:lnTo>
                    <a:pt x="67" y="186"/>
                  </a:lnTo>
                  <a:lnTo>
                    <a:pt x="56" y="186"/>
                  </a:lnTo>
                  <a:lnTo>
                    <a:pt x="45" y="186"/>
                  </a:lnTo>
                  <a:lnTo>
                    <a:pt x="34" y="182"/>
                  </a:lnTo>
                  <a:lnTo>
                    <a:pt x="27" y="180"/>
                  </a:lnTo>
                  <a:lnTo>
                    <a:pt x="19" y="178"/>
                  </a:lnTo>
                  <a:lnTo>
                    <a:pt x="14" y="174"/>
                  </a:lnTo>
                  <a:lnTo>
                    <a:pt x="12" y="173"/>
                  </a:lnTo>
                  <a:lnTo>
                    <a:pt x="10" y="171"/>
                  </a:lnTo>
                  <a:lnTo>
                    <a:pt x="10" y="171"/>
                  </a:lnTo>
                  <a:lnTo>
                    <a:pt x="10" y="163"/>
                  </a:lnTo>
                  <a:lnTo>
                    <a:pt x="10" y="151"/>
                  </a:lnTo>
                  <a:lnTo>
                    <a:pt x="10" y="128"/>
                  </a:lnTo>
                  <a:lnTo>
                    <a:pt x="10" y="101"/>
                  </a:lnTo>
                  <a:lnTo>
                    <a:pt x="10" y="75"/>
                  </a:lnTo>
                  <a:lnTo>
                    <a:pt x="10" y="51"/>
                  </a:lnTo>
                  <a:lnTo>
                    <a:pt x="10" y="33"/>
                  </a:lnTo>
                  <a:lnTo>
                    <a:pt x="10" y="22"/>
                  </a:lnTo>
                  <a:lnTo>
                    <a:pt x="9" y="16"/>
                  </a:lnTo>
                  <a:lnTo>
                    <a:pt x="9" y="12"/>
                  </a:lnTo>
                  <a:lnTo>
                    <a:pt x="7" y="9"/>
                  </a:lnTo>
                  <a:lnTo>
                    <a:pt x="5" y="5"/>
                  </a:lnTo>
                  <a:lnTo>
                    <a:pt x="3" y="1"/>
                  </a:lnTo>
                  <a:lnTo>
                    <a:pt x="1" y="0"/>
                  </a:lnTo>
                  <a:lnTo>
                    <a:pt x="0" y="0"/>
                  </a:lnTo>
                  <a:lnTo>
                    <a:pt x="109" y="0"/>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51" name="Freeform 51"/>
            <p:cNvSpPr/>
            <p:nvPr/>
          </p:nvSpPr>
          <p:spPr bwMode="auto">
            <a:xfrm>
              <a:off x="1828" y="1418"/>
              <a:ext cx="114" cy="35"/>
            </a:xfrm>
            <a:custGeom>
              <a:avLst/>
              <a:gdLst/>
              <a:ahLst/>
              <a:cxnLst>
                <a:cxn ang="0">
                  <a:pos x="54" y="34"/>
                </a:cxn>
                <a:cxn ang="0">
                  <a:pos x="67" y="34"/>
                </a:cxn>
                <a:cxn ang="0">
                  <a:pos x="76" y="32"/>
                </a:cxn>
                <a:cxn ang="0">
                  <a:pos x="87" y="32"/>
                </a:cxn>
                <a:cxn ang="0">
                  <a:pos x="94" y="28"/>
                </a:cxn>
                <a:cxn ang="0">
                  <a:pos x="102" y="26"/>
                </a:cxn>
                <a:cxn ang="0">
                  <a:pos x="107" y="24"/>
                </a:cxn>
                <a:cxn ang="0">
                  <a:pos x="111" y="20"/>
                </a:cxn>
                <a:cxn ang="0">
                  <a:pos x="113" y="17"/>
                </a:cxn>
                <a:cxn ang="0">
                  <a:pos x="111" y="15"/>
                </a:cxn>
                <a:cxn ang="0">
                  <a:pos x="107" y="11"/>
                </a:cxn>
                <a:cxn ang="0">
                  <a:pos x="102" y="7"/>
                </a:cxn>
                <a:cxn ang="0">
                  <a:pos x="94" y="5"/>
                </a:cxn>
                <a:cxn ang="0">
                  <a:pos x="87" y="3"/>
                </a:cxn>
                <a:cxn ang="0">
                  <a:pos x="76" y="1"/>
                </a:cxn>
                <a:cxn ang="0">
                  <a:pos x="67" y="0"/>
                </a:cxn>
                <a:cxn ang="0">
                  <a:pos x="54" y="0"/>
                </a:cxn>
                <a:cxn ang="0">
                  <a:pos x="43" y="0"/>
                </a:cxn>
                <a:cxn ang="0">
                  <a:pos x="32" y="1"/>
                </a:cxn>
                <a:cxn ang="0">
                  <a:pos x="23" y="3"/>
                </a:cxn>
                <a:cxn ang="0">
                  <a:pos x="16" y="5"/>
                </a:cxn>
                <a:cxn ang="0">
                  <a:pos x="9" y="7"/>
                </a:cxn>
                <a:cxn ang="0">
                  <a:pos x="3" y="11"/>
                </a:cxn>
                <a:cxn ang="0">
                  <a:pos x="0" y="15"/>
                </a:cxn>
                <a:cxn ang="0">
                  <a:pos x="0" y="17"/>
                </a:cxn>
                <a:cxn ang="0">
                  <a:pos x="0" y="20"/>
                </a:cxn>
                <a:cxn ang="0">
                  <a:pos x="3" y="24"/>
                </a:cxn>
                <a:cxn ang="0">
                  <a:pos x="9" y="26"/>
                </a:cxn>
                <a:cxn ang="0">
                  <a:pos x="16" y="28"/>
                </a:cxn>
                <a:cxn ang="0">
                  <a:pos x="23" y="32"/>
                </a:cxn>
                <a:cxn ang="0">
                  <a:pos x="32" y="32"/>
                </a:cxn>
                <a:cxn ang="0">
                  <a:pos x="43" y="34"/>
                </a:cxn>
                <a:cxn ang="0">
                  <a:pos x="54" y="34"/>
                </a:cxn>
              </a:cxnLst>
              <a:rect l="0" t="0" r="r" b="b"/>
              <a:pathLst>
                <a:path w="114" h="35">
                  <a:moveTo>
                    <a:pt x="54" y="34"/>
                  </a:moveTo>
                  <a:lnTo>
                    <a:pt x="67" y="34"/>
                  </a:lnTo>
                  <a:lnTo>
                    <a:pt x="76" y="32"/>
                  </a:lnTo>
                  <a:lnTo>
                    <a:pt x="87" y="32"/>
                  </a:lnTo>
                  <a:lnTo>
                    <a:pt x="94" y="28"/>
                  </a:lnTo>
                  <a:lnTo>
                    <a:pt x="102" y="26"/>
                  </a:lnTo>
                  <a:lnTo>
                    <a:pt x="107" y="24"/>
                  </a:lnTo>
                  <a:lnTo>
                    <a:pt x="111" y="20"/>
                  </a:lnTo>
                  <a:lnTo>
                    <a:pt x="113" y="17"/>
                  </a:lnTo>
                  <a:lnTo>
                    <a:pt x="111" y="15"/>
                  </a:lnTo>
                  <a:lnTo>
                    <a:pt x="107" y="11"/>
                  </a:lnTo>
                  <a:lnTo>
                    <a:pt x="102" y="7"/>
                  </a:lnTo>
                  <a:lnTo>
                    <a:pt x="94" y="5"/>
                  </a:lnTo>
                  <a:lnTo>
                    <a:pt x="87" y="3"/>
                  </a:lnTo>
                  <a:lnTo>
                    <a:pt x="76" y="1"/>
                  </a:lnTo>
                  <a:lnTo>
                    <a:pt x="67" y="0"/>
                  </a:lnTo>
                  <a:lnTo>
                    <a:pt x="54" y="0"/>
                  </a:lnTo>
                  <a:lnTo>
                    <a:pt x="43" y="0"/>
                  </a:lnTo>
                  <a:lnTo>
                    <a:pt x="32" y="1"/>
                  </a:lnTo>
                  <a:lnTo>
                    <a:pt x="23" y="3"/>
                  </a:lnTo>
                  <a:lnTo>
                    <a:pt x="16" y="5"/>
                  </a:lnTo>
                  <a:lnTo>
                    <a:pt x="9" y="7"/>
                  </a:lnTo>
                  <a:lnTo>
                    <a:pt x="3" y="11"/>
                  </a:lnTo>
                  <a:lnTo>
                    <a:pt x="0" y="15"/>
                  </a:lnTo>
                  <a:lnTo>
                    <a:pt x="0" y="17"/>
                  </a:lnTo>
                  <a:lnTo>
                    <a:pt x="0" y="20"/>
                  </a:lnTo>
                  <a:lnTo>
                    <a:pt x="3" y="24"/>
                  </a:lnTo>
                  <a:lnTo>
                    <a:pt x="9" y="26"/>
                  </a:lnTo>
                  <a:lnTo>
                    <a:pt x="16" y="28"/>
                  </a:lnTo>
                  <a:lnTo>
                    <a:pt x="23" y="32"/>
                  </a:lnTo>
                  <a:lnTo>
                    <a:pt x="32" y="32"/>
                  </a:lnTo>
                  <a:lnTo>
                    <a:pt x="43" y="34"/>
                  </a:lnTo>
                  <a:lnTo>
                    <a:pt x="54" y="34"/>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52" name="Freeform 52"/>
            <p:cNvSpPr/>
            <p:nvPr/>
          </p:nvSpPr>
          <p:spPr bwMode="auto">
            <a:xfrm>
              <a:off x="1836" y="1422"/>
              <a:ext cx="103" cy="31"/>
            </a:xfrm>
            <a:custGeom>
              <a:avLst/>
              <a:gdLst/>
              <a:ahLst/>
              <a:cxnLst>
                <a:cxn ang="0">
                  <a:pos x="50" y="30"/>
                </a:cxn>
                <a:cxn ang="0">
                  <a:pos x="61" y="30"/>
                </a:cxn>
                <a:cxn ang="0">
                  <a:pos x="70" y="28"/>
                </a:cxn>
                <a:cxn ang="0">
                  <a:pos x="79" y="28"/>
                </a:cxn>
                <a:cxn ang="0">
                  <a:pos x="87" y="24"/>
                </a:cxn>
                <a:cxn ang="0">
                  <a:pos x="92" y="22"/>
                </a:cxn>
                <a:cxn ang="0">
                  <a:pos x="98" y="20"/>
                </a:cxn>
                <a:cxn ang="0">
                  <a:pos x="102" y="18"/>
                </a:cxn>
                <a:cxn ang="0">
                  <a:pos x="102" y="15"/>
                </a:cxn>
                <a:cxn ang="0">
                  <a:pos x="102" y="11"/>
                </a:cxn>
                <a:cxn ang="0">
                  <a:pos x="98" y="9"/>
                </a:cxn>
                <a:cxn ang="0">
                  <a:pos x="92" y="7"/>
                </a:cxn>
                <a:cxn ang="0">
                  <a:pos x="87" y="3"/>
                </a:cxn>
                <a:cxn ang="0">
                  <a:pos x="79" y="1"/>
                </a:cxn>
                <a:cxn ang="0">
                  <a:pos x="70" y="0"/>
                </a:cxn>
                <a:cxn ang="0">
                  <a:pos x="61" y="0"/>
                </a:cxn>
                <a:cxn ang="0">
                  <a:pos x="50" y="0"/>
                </a:cxn>
                <a:cxn ang="0">
                  <a:pos x="40" y="0"/>
                </a:cxn>
                <a:cxn ang="0">
                  <a:pos x="29" y="0"/>
                </a:cxn>
                <a:cxn ang="0">
                  <a:pos x="22" y="1"/>
                </a:cxn>
                <a:cxn ang="0">
                  <a:pos x="12" y="3"/>
                </a:cxn>
                <a:cxn ang="0">
                  <a:pos x="7" y="7"/>
                </a:cxn>
                <a:cxn ang="0">
                  <a:pos x="3" y="9"/>
                </a:cxn>
                <a:cxn ang="0">
                  <a:pos x="0" y="11"/>
                </a:cxn>
                <a:cxn ang="0">
                  <a:pos x="0" y="15"/>
                </a:cxn>
                <a:cxn ang="0">
                  <a:pos x="0" y="18"/>
                </a:cxn>
                <a:cxn ang="0">
                  <a:pos x="3" y="20"/>
                </a:cxn>
                <a:cxn ang="0">
                  <a:pos x="7" y="22"/>
                </a:cxn>
                <a:cxn ang="0">
                  <a:pos x="12" y="24"/>
                </a:cxn>
                <a:cxn ang="0">
                  <a:pos x="22" y="28"/>
                </a:cxn>
                <a:cxn ang="0">
                  <a:pos x="29" y="28"/>
                </a:cxn>
                <a:cxn ang="0">
                  <a:pos x="40" y="30"/>
                </a:cxn>
                <a:cxn ang="0">
                  <a:pos x="50" y="30"/>
                </a:cxn>
              </a:cxnLst>
              <a:rect l="0" t="0" r="r" b="b"/>
              <a:pathLst>
                <a:path w="103" h="31">
                  <a:moveTo>
                    <a:pt x="50" y="30"/>
                  </a:moveTo>
                  <a:lnTo>
                    <a:pt x="61" y="30"/>
                  </a:lnTo>
                  <a:lnTo>
                    <a:pt x="70" y="28"/>
                  </a:lnTo>
                  <a:lnTo>
                    <a:pt x="79" y="28"/>
                  </a:lnTo>
                  <a:lnTo>
                    <a:pt x="87" y="24"/>
                  </a:lnTo>
                  <a:lnTo>
                    <a:pt x="92" y="22"/>
                  </a:lnTo>
                  <a:lnTo>
                    <a:pt x="98" y="20"/>
                  </a:lnTo>
                  <a:lnTo>
                    <a:pt x="102" y="18"/>
                  </a:lnTo>
                  <a:lnTo>
                    <a:pt x="102" y="15"/>
                  </a:lnTo>
                  <a:lnTo>
                    <a:pt x="102" y="11"/>
                  </a:lnTo>
                  <a:lnTo>
                    <a:pt x="98" y="9"/>
                  </a:lnTo>
                  <a:lnTo>
                    <a:pt x="92" y="7"/>
                  </a:lnTo>
                  <a:lnTo>
                    <a:pt x="87" y="3"/>
                  </a:lnTo>
                  <a:lnTo>
                    <a:pt x="79" y="1"/>
                  </a:lnTo>
                  <a:lnTo>
                    <a:pt x="70" y="0"/>
                  </a:lnTo>
                  <a:lnTo>
                    <a:pt x="61" y="0"/>
                  </a:lnTo>
                  <a:lnTo>
                    <a:pt x="50" y="0"/>
                  </a:lnTo>
                  <a:lnTo>
                    <a:pt x="40" y="0"/>
                  </a:lnTo>
                  <a:lnTo>
                    <a:pt x="29" y="0"/>
                  </a:lnTo>
                  <a:lnTo>
                    <a:pt x="22" y="1"/>
                  </a:lnTo>
                  <a:lnTo>
                    <a:pt x="12" y="3"/>
                  </a:lnTo>
                  <a:lnTo>
                    <a:pt x="7" y="7"/>
                  </a:lnTo>
                  <a:lnTo>
                    <a:pt x="3" y="9"/>
                  </a:lnTo>
                  <a:lnTo>
                    <a:pt x="0" y="11"/>
                  </a:lnTo>
                  <a:lnTo>
                    <a:pt x="0" y="15"/>
                  </a:lnTo>
                  <a:lnTo>
                    <a:pt x="0" y="18"/>
                  </a:lnTo>
                  <a:lnTo>
                    <a:pt x="3" y="20"/>
                  </a:lnTo>
                  <a:lnTo>
                    <a:pt x="7" y="22"/>
                  </a:lnTo>
                  <a:lnTo>
                    <a:pt x="12" y="24"/>
                  </a:lnTo>
                  <a:lnTo>
                    <a:pt x="22" y="28"/>
                  </a:lnTo>
                  <a:lnTo>
                    <a:pt x="29" y="28"/>
                  </a:lnTo>
                  <a:lnTo>
                    <a:pt x="40" y="30"/>
                  </a:lnTo>
                  <a:lnTo>
                    <a:pt x="50" y="3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53" name="Freeform 53"/>
            <p:cNvSpPr/>
            <p:nvPr/>
          </p:nvSpPr>
          <p:spPr bwMode="auto">
            <a:xfrm>
              <a:off x="1845" y="1557"/>
              <a:ext cx="82" cy="70"/>
            </a:xfrm>
            <a:custGeom>
              <a:avLst/>
              <a:gdLst/>
              <a:ahLst/>
              <a:cxnLst>
                <a:cxn ang="0">
                  <a:pos x="81" y="0"/>
                </a:cxn>
                <a:cxn ang="0">
                  <a:pos x="81" y="7"/>
                </a:cxn>
                <a:cxn ang="0">
                  <a:pos x="81" y="16"/>
                </a:cxn>
                <a:cxn ang="0">
                  <a:pos x="81" y="26"/>
                </a:cxn>
                <a:cxn ang="0">
                  <a:pos x="81" y="35"/>
                </a:cxn>
                <a:cxn ang="0">
                  <a:pos x="81" y="42"/>
                </a:cxn>
                <a:cxn ang="0">
                  <a:pos x="81" y="50"/>
                </a:cxn>
                <a:cxn ang="0">
                  <a:pos x="81" y="54"/>
                </a:cxn>
                <a:cxn ang="0">
                  <a:pos x="81" y="54"/>
                </a:cxn>
                <a:cxn ang="0">
                  <a:pos x="81" y="55"/>
                </a:cxn>
                <a:cxn ang="0">
                  <a:pos x="79" y="57"/>
                </a:cxn>
                <a:cxn ang="0">
                  <a:pos x="77" y="59"/>
                </a:cxn>
                <a:cxn ang="0">
                  <a:pos x="73" y="61"/>
                </a:cxn>
                <a:cxn ang="0">
                  <a:pos x="68" y="65"/>
                </a:cxn>
                <a:cxn ang="0">
                  <a:pos x="62" y="67"/>
                </a:cxn>
                <a:cxn ang="0">
                  <a:pos x="53" y="69"/>
                </a:cxn>
                <a:cxn ang="0">
                  <a:pos x="42" y="69"/>
                </a:cxn>
                <a:cxn ang="0">
                  <a:pos x="33" y="69"/>
                </a:cxn>
                <a:cxn ang="0">
                  <a:pos x="22" y="67"/>
                </a:cxn>
                <a:cxn ang="0">
                  <a:pos x="14" y="65"/>
                </a:cxn>
                <a:cxn ang="0">
                  <a:pos x="11" y="61"/>
                </a:cxn>
                <a:cxn ang="0">
                  <a:pos x="5" y="59"/>
                </a:cxn>
                <a:cxn ang="0">
                  <a:pos x="3" y="57"/>
                </a:cxn>
                <a:cxn ang="0">
                  <a:pos x="0" y="55"/>
                </a:cxn>
                <a:cxn ang="0">
                  <a:pos x="0" y="55"/>
                </a:cxn>
                <a:cxn ang="0">
                  <a:pos x="0" y="54"/>
                </a:cxn>
                <a:cxn ang="0">
                  <a:pos x="0" y="50"/>
                </a:cxn>
                <a:cxn ang="0">
                  <a:pos x="0" y="42"/>
                </a:cxn>
                <a:cxn ang="0">
                  <a:pos x="0" y="33"/>
                </a:cxn>
                <a:cxn ang="0">
                  <a:pos x="0" y="24"/>
                </a:cxn>
                <a:cxn ang="0">
                  <a:pos x="0" y="14"/>
                </a:cxn>
                <a:cxn ang="0">
                  <a:pos x="0" y="7"/>
                </a:cxn>
                <a:cxn ang="0">
                  <a:pos x="0" y="0"/>
                </a:cxn>
                <a:cxn ang="0">
                  <a:pos x="81" y="0"/>
                </a:cxn>
              </a:cxnLst>
              <a:rect l="0" t="0" r="r" b="b"/>
              <a:pathLst>
                <a:path w="82" h="70">
                  <a:moveTo>
                    <a:pt x="81" y="0"/>
                  </a:moveTo>
                  <a:lnTo>
                    <a:pt x="81" y="7"/>
                  </a:lnTo>
                  <a:lnTo>
                    <a:pt x="81" y="16"/>
                  </a:lnTo>
                  <a:lnTo>
                    <a:pt x="81" y="26"/>
                  </a:lnTo>
                  <a:lnTo>
                    <a:pt x="81" y="35"/>
                  </a:lnTo>
                  <a:lnTo>
                    <a:pt x="81" y="42"/>
                  </a:lnTo>
                  <a:lnTo>
                    <a:pt x="81" y="50"/>
                  </a:lnTo>
                  <a:lnTo>
                    <a:pt x="81" y="54"/>
                  </a:lnTo>
                  <a:lnTo>
                    <a:pt x="81" y="54"/>
                  </a:lnTo>
                  <a:lnTo>
                    <a:pt x="81" y="55"/>
                  </a:lnTo>
                  <a:lnTo>
                    <a:pt x="79" y="57"/>
                  </a:lnTo>
                  <a:lnTo>
                    <a:pt x="77" y="59"/>
                  </a:lnTo>
                  <a:lnTo>
                    <a:pt x="73" y="61"/>
                  </a:lnTo>
                  <a:lnTo>
                    <a:pt x="68" y="65"/>
                  </a:lnTo>
                  <a:lnTo>
                    <a:pt x="62" y="67"/>
                  </a:lnTo>
                  <a:lnTo>
                    <a:pt x="53" y="69"/>
                  </a:lnTo>
                  <a:lnTo>
                    <a:pt x="42" y="69"/>
                  </a:lnTo>
                  <a:lnTo>
                    <a:pt x="33" y="69"/>
                  </a:lnTo>
                  <a:lnTo>
                    <a:pt x="22" y="67"/>
                  </a:lnTo>
                  <a:lnTo>
                    <a:pt x="14" y="65"/>
                  </a:lnTo>
                  <a:lnTo>
                    <a:pt x="11" y="61"/>
                  </a:lnTo>
                  <a:lnTo>
                    <a:pt x="5" y="59"/>
                  </a:lnTo>
                  <a:lnTo>
                    <a:pt x="3" y="57"/>
                  </a:lnTo>
                  <a:lnTo>
                    <a:pt x="0" y="55"/>
                  </a:lnTo>
                  <a:lnTo>
                    <a:pt x="0" y="55"/>
                  </a:lnTo>
                  <a:lnTo>
                    <a:pt x="0" y="54"/>
                  </a:lnTo>
                  <a:lnTo>
                    <a:pt x="0" y="50"/>
                  </a:lnTo>
                  <a:lnTo>
                    <a:pt x="0" y="42"/>
                  </a:lnTo>
                  <a:lnTo>
                    <a:pt x="0" y="33"/>
                  </a:lnTo>
                  <a:lnTo>
                    <a:pt x="0" y="24"/>
                  </a:lnTo>
                  <a:lnTo>
                    <a:pt x="0" y="14"/>
                  </a:lnTo>
                  <a:lnTo>
                    <a:pt x="0" y="7"/>
                  </a:lnTo>
                  <a:lnTo>
                    <a:pt x="0" y="0"/>
                  </a:lnTo>
                  <a:lnTo>
                    <a:pt x="81" y="0"/>
                  </a:lnTo>
                </a:path>
              </a:pathLst>
            </a:custGeom>
            <a:solidFill>
              <a:srgbClr val="FFCC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54" name="Freeform 54"/>
            <p:cNvSpPr/>
            <p:nvPr/>
          </p:nvSpPr>
          <p:spPr bwMode="auto">
            <a:xfrm>
              <a:off x="1847" y="1550"/>
              <a:ext cx="80" cy="28"/>
            </a:xfrm>
            <a:custGeom>
              <a:avLst/>
              <a:gdLst/>
              <a:ahLst/>
              <a:cxnLst>
                <a:cxn ang="0">
                  <a:pos x="38" y="27"/>
                </a:cxn>
                <a:cxn ang="0">
                  <a:pos x="47" y="27"/>
                </a:cxn>
                <a:cxn ang="0">
                  <a:pos x="53" y="24"/>
                </a:cxn>
                <a:cxn ang="0">
                  <a:pos x="60" y="24"/>
                </a:cxn>
                <a:cxn ang="0">
                  <a:pos x="66" y="22"/>
                </a:cxn>
                <a:cxn ang="0">
                  <a:pos x="71" y="19"/>
                </a:cxn>
                <a:cxn ang="0">
                  <a:pos x="75" y="17"/>
                </a:cxn>
                <a:cxn ang="0">
                  <a:pos x="77" y="14"/>
                </a:cxn>
                <a:cxn ang="0">
                  <a:pos x="79" y="12"/>
                </a:cxn>
                <a:cxn ang="0">
                  <a:pos x="77" y="9"/>
                </a:cxn>
                <a:cxn ang="0">
                  <a:pos x="75" y="7"/>
                </a:cxn>
                <a:cxn ang="0">
                  <a:pos x="71" y="4"/>
                </a:cxn>
                <a:cxn ang="0">
                  <a:pos x="66" y="4"/>
                </a:cxn>
                <a:cxn ang="0">
                  <a:pos x="60" y="2"/>
                </a:cxn>
                <a:cxn ang="0">
                  <a:pos x="53" y="0"/>
                </a:cxn>
                <a:cxn ang="0">
                  <a:pos x="47" y="0"/>
                </a:cxn>
                <a:cxn ang="0">
                  <a:pos x="38" y="0"/>
                </a:cxn>
                <a:cxn ang="0">
                  <a:pos x="31" y="0"/>
                </a:cxn>
                <a:cxn ang="0">
                  <a:pos x="23" y="0"/>
                </a:cxn>
                <a:cxn ang="0">
                  <a:pos x="16" y="2"/>
                </a:cxn>
                <a:cxn ang="0">
                  <a:pos x="11" y="4"/>
                </a:cxn>
                <a:cxn ang="0">
                  <a:pos x="5" y="4"/>
                </a:cxn>
                <a:cxn ang="0">
                  <a:pos x="1" y="7"/>
                </a:cxn>
                <a:cxn ang="0">
                  <a:pos x="0" y="9"/>
                </a:cxn>
                <a:cxn ang="0">
                  <a:pos x="0" y="12"/>
                </a:cxn>
                <a:cxn ang="0">
                  <a:pos x="0" y="14"/>
                </a:cxn>
                <a:cxn ang="0">
                  <a:pos x="1" y="17"/>
                </a:cxn>
                <a:cxn ang="0">
                  <a:pos x="5" y="19"/>
                </a:cxn>
                <a:cxn ang="0">
                  <a:pos x="11" y="22"/>
                </a:cxn>
                <a:cxn ang="0">
                  <a:pos x="16" y="24"/>
                </a:cxn>
                <a:cxn ang="0">
                  <a:pos x="23" y="24"/>
                </a:cxn>
                <a:cxn ang="0">
                  <a:pos x="31" y="27"/>
                </a:cxn>
                <a:cxn ang="0">
                  <a:pos x="38" y="27"/>
                </a:cxn>
              </a:cxnLst>
              <a:rect l="0" t="0" r="r" b="b"/>
              <a:pathLst>
                <a:path w="80" h="28">
                  <a:moveTo>
                    <a:pt x="38" y="27"/>
                  </a:moveTo>
                  <a:lnTo>
                    <a:pt x="47" y="27"/>
                  </a:lnTo>
                  <a:lnTo>
                    <a:pt x="53" y="24"/>
                  </a:lnTo>
                  <a:lnTo>
                    <a:pt x="60" y="24"/>
                  </a:lnTo>
                  <a:lnTo>
                    <a:pt x="66" y="22"/>
                  </a:lnTo>
                  <a:lnTo>
                    <a:pt x="71" y="19"/>
                  </a:lnTo>
                  <a:lnTo>
                    <a:pt x="75" y="17"/>
                  </a:lnTo>
                  <a:lnTo>
                    <a:pt x="77" y="14"/>
                  </a:lnTo>
                  <a:lnTo>
                    <a:pt x="79" y="12"/>
                  </a:lnTo>
                  <a:lnTo>
                    <a:pt x="77" y="9"/>
                  </a:lnTo>
                  <a:lnTo>
                    <a:pt x="75" y="7"/>
                  </a:lnTo>
                  <a:lnTo>
                    <a:pt x="71" y="4"/>
                  </a:lnTo>
                  <a:lnTo>
                    <a:pt x="66" y="4"/>
                  </a:lnTo>
                  <a:lnTo>
                    <a:pt x="60" y="2"/>
                  </a:lnTo>
                  <a:lnTo>
                    <a:pt x="53" y="0"/>
                  </a:lnTo>
                  <a:lnTo>
                    <a:pt x="47" y="0"/>
                  </a:lnTo>
                  <a:lnTo>
                    <a:pt x="38" y="0"/>
                  </a:lnTo>
                  <a:lnTo>
                    <a:pt x="31" y="0"/>
                  </a:lnTo>
                  <a:lnTo>
                    <a:pt x="23" y="0"/>
                  </a:lnTo>
                  <a:lnTo>
                    <a:pt x="16" y="2"/>
                  </a:lnTo>
                  <a:lnTo>
                    <a:pt x="11" y="4"/>
                  </a:lnTo>
                  <a:lnTo>
                    <a:pt x="5" y="4"/>
                  </a:lnTo>
                  <a:lnTo>
                    <a:pt x="1" y="7"/>
                  </a:lnTo>
                  <a:lnTo>
                    <a:pt x="0" y="9"/>
                  </a:lnTo>
                  <a:lnTo>
                    <a:pt x="0" y="12"/>
                  </a:lnTo>
                  <a:lnTo>
                    <a:pt x="0" y="14"/>
                  </a:lnTo>
                  <a:lnTo>
                    <a:pt x="1" y="17"/>
                  </a:lnTo>
                  <a:lnTo>
                    <a:pt x="5" y="19"/>
                  </a:lnTo>
                  <a:lnTo>
                    <a:pt x="11" y="22"/>
                  </a:lnTo>
                  <a:lnTo>
                    <a:pt x="16" y="24"/>
                  </a:lnTo>
                  <a:lnTo>
                    <a:pt x="23" y="24"/>
                  </a:lnTo>
                  <a:lnTo>
                    <a:pt x="31" y="27"/>
                  </a:lnTo>
                  <a:lnTo>
                    <a:pt x="38" y="27"/>
                  </a:lnTo>
                </a:path>
              </a:pathLst>
            </a:custGeom>
            <a:solidFill>
              <a:srgbClr val="FFFF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55" name="Freeform 55"/>
            <p:cNvSpPr/>
            <p:nvPr/>
          </p:nvSpPr>
          <p:spPr bwMode="auto">
            <a:xfrm>
              <a:off x="1840" y="1452"/>
              <a:ext cx="32" cy="161"/>
            </a:xfrm>
            <a:custGeom>
              <a:avLst/>
              <a:gdLst/>
              <a:ahLst/>
              <a:cxnLst>
                <a:cxn ang="0">
                  <a:pos x="0" y="0"/>
                </a:cxn>
                <a:cxn ang="0">
                  <a:pos x="3" y="1"/>
                </a:cxn>
                <a:cxn ang="0">
                  <a:pos x="7" y="1"/>
                </a:cxn>
                <a:cxn ang="0">
                  <a:pos x="7" y="3"/>
                </a:cxn>
                <a:cxn ang="0">
                  <a:pos x="7" y="5"/>
                </a:cxn>
                <a:cxn ang="0">
                  <a:pos x="7" y="9"/>
                </a:cxn>
                <a:cxn ang="0">
                  <a:pos x="11" y="16"/>
                </a:cxn>
                <a:cxn ang="0">
                  <a:pos x="11" y="27"/>
                </a:cxn>
                <a:cxn ang="0">
                  <a:pos x="11" y="45"/>
                </a:cxn>
                <a:cxn ang="0">
                  <a:pos x="11" y="69"/>
                </a:cxn>
                <a:cxn ang="0">
                  <a:pos x="11" y="94"/>
                </a:cxn>
                <a:cxn ang="0">
                  <a:pos x="11" y="120"/>
                </a:cxn>
                <a:cxn ang="0">
                  <a:pos x="11" y="140"/>
                </a:cxn>
                <a:cxn ang="0">
                  <a:pos x="11" y="154"/>
                </a:cxn>
                <a:cxn ang="0">
                  <a:pos x="11" y="160"/>
                </a:cxn>
                <a:cxn ang="0">
                  <a:pos x="23" y="160"/>
                </a:cxn>
                <a:cxn ang="0">
                  <a:pos x="23" y="16"/>
                </a:cxn>
                <a:cxn ang="0">
                  <a:pos x="23" y="16"/>
                </a:cxn>
                <a:cxn ang="0">
                  <a:pos x="27" y="16"/>
                </a:cxn>
                <a:cxn ang="0">
                  <a:pos x="31" y="14"/>
                </a:cxn>
                <a:cxn ang="0">
                  <a:pos x="31" y="12"/>
                </a:cxn>
                <a:cxn ang="0">
                  <a:pos x="31" y="10"/>
                </a:cxn>
                <a:cxn ang="0">
                  <a:pos x="31" y="9"/>
                </a:cxn>
                <a:cxn ang="0">
                  <a:pos x="27" y="7"/>
                </a:cxn>
                <a:cxn ang="0">
                  <a:pos x="23" y="7"/>
                </a:cxn>
                <a:cxn ang="0">
                  <a:pos x="19" y="5"/>
                </a:cxn>
                <a:cxn ang="0">
                  <a:pos x="15" y="5"/>
                </a:cxn>
                <a:cxn ang="0">
                  <a:pos x="7" y="3"/>
                </a:cxn>
                <a:cxn ang="0">
                  <a:pos x="7" y="1"/>
                </a:cxn>
                <a:cxn ang="0">
                  <a:pos x="3" y="1"/>
                </a:cxn>
                <a:cxn ang="0">
                  <a:pos x="0" y="1"/>
                </a:cxn>
                <a:cxn ang="0">
                  <a:pos x="0" y="0"/>
                </a:cxn>
              </a:cxnLst>
              <a:rect l="0" t="0" r="r" b="b"/>
              <a:pathLst>
                <a:path w="32" h="161">
                  <a:moveTo>
                    <a:pt x="0" y="0"/>
                  </a:moveTo>
                  <a:lnTo>
                    <a:pt x="3" y="1"/>
                  </a:lnTo>
                  <a:lnTo>
                    <a:pt x="7" y="1"/>
                  </a:lnTo>
                  <a:lnTo>
                    <a:pt x="7" y="3"/>
                  </a:lnTo>
                  <a:lnTo>
                    <a:pt x="7" y="5"/>
                  </a:lnTo>
                  <a:lnTo>
                    <a:pt x="7" y="9"/>
                  </a:lnTo>
                  <a:lnTo>
                    <a:pt x="11" y="16"/>
                  </a:lnTo>
                  <a:lnTo>
                    <a:pt x="11" y="27"/>
                  </a:lnTo>
                  <a:lnTo>
                    <a:pt x="11" y="45"/>
                  </a:lnTo>
                  <a:lnTo>
                    <a:pt x="11" y="69"/>
                  </a:lnTo>
                  <a:lnTo>
                    <a:pt x="11" y="94"/>
                  </a:lnTo>
                  <a:lnTo>
                    <a:pt x="11" y="120"/>
                  </a:lnTo>
                  <a:lnTo>
                    <a:pt x="11" y="140"/>
                  </a:lnTo>
                  <a:lnTo>
                    <a:pt x="11" y="154"/>
                  </a:lnTo>
                  <a:lnTo>
                    <a:pt x="11" y="160"/>
                  </a:lnTo>
                  <a:lnTo>
                    <a:pt x="23" y="160"/>
                  </a:lnTo>
                  <a:lnTo>
                    <a:pt x="23" y="16"/>
                  </a:lnTo>
                  <a:lnTo>
                    <a:pt x="23" y="16"/>
                  </a:lnTo>
                  <a:lnTo>
                    <a:pt x="27" y="16"/>
                  </a:lnTo>
                  <a:lnTo>
                    <a:pt x="31" y="14"/>
                  </a:lnTo>
                  <a:lnTo>
                    <a:pt x="31" y="12"/>
                  </a:lnTo>
                  <a:lnTo>
                    <a:pt x="31" y="10"/>
                  </a:lnTo>
                  <a:lnTo>
                    <a:pt x="31" y="9"/>
                  </a:lnTo>
                  <a:lnTo>
                    <a:pt x="27" y="7"/>
                  </a:lnTo>
                  <a:lnTo>
                    <a:pt x="23" y="7"/>
                  </a:lnTo>
                  <a:lnTo>
                    <a:pt x="19" y="5"/>
                  </a:lnTo>
                  <a:lnTo>
                    <a:pt x="15" y="5"/>
                  </a:lnTo>
                  <a:lnTo>
                    <a:pt x="7" y="3"/>
                  </a:lnTo>
                  <a:lnTo>
                    <a:pt x="7" y="1"/>
                  </a:lnTo>
                  <a:lnTo>
                    <a:pt x="3" y="1"/>
                  </a:lnTo>
                  <a:lnTo>
                    <a:pt x="0" y="1"/>
                  </a:lnTo>
                  <a:lnTo>
                    <a:pt x="0"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56" name="Freeform 56"/>
            <p:cNvSpPr/>
            <p:nvPr/>
          </p:nvSpPr>
          <p:spPr bwMode="auto">
            <a:xfrm>
              <a:off x="1767" y="1716"/>
              <a:ext cx="121" cy="52"/>
            </a:xfrm>
            <a:custGeom>
              <a:avLst/>
              <a:gdLst/>
              <a:ahLst/>
              <a:cxnLst>
                <a:cxn ang="0">
                  <a:pos x="60" y="51"/>
                </a:cxn>
                <a:cxn ang="0">
                  <a:pos x="72" y="51"/>
                </a:cxn>
                <a:cxn ang="0">
                  <a:pos x="84" y="49"/>
                </a:cxn>
                <a:cxn ang="0">
                  <a:pos x="94" y="47"/>
                </a:cxn>
                <a:cxn ang="0">
                  <a:pos x="103" y="43"/>
                </a:cxn>
                <a:cxn ang="0">
                  <a:pos x="110" y="40"/>
                </a:cxn>
                <a:cxn ang="0">
                  <a:pos x="116" y="36"/>
                </a:cxn>
                <a:cxn ang="0">
                  <a:pos x="120" y="30"/>
                </a:cxn>
                <a:cxn ang="0">
                  <a:pos x="120" y="25"/>
                </a:cxn>
                <a:cxn ang="0">
                  <a:pos x="120" y="21"/>
                </a:cxn>
                <a:cxn ang="0">
                  <a:pos x="116" y="16"/>
                </a:cxn>
                <a:cxn ang="0">
                  <a:pos x="110" y="10"/>
                </a:cxn>
                <a:cxn ang="0">
                  <a:pos x="103" y="7"/>
                </a:cxn>
                <a:cxn ang="0">
                  <a:pos x="94" y="5"/>
                </a:cxn>
                <a:cxn ang="0">
                  <a:pos x="84" y="1"/>
                </a:cxn>
                <a:cxn ang="0">
                  <a:pos x="72" y="0"/>
                </a:cxn>
                <a:cxn ang="0">
                  <a:pos x="60" y="0"/>
                </a:cxn>
                <a:cxn ang="0">
                  <a:pos x="48" y="0"/>
                </a:cxn>
                <a:cxn ang="0">
                  <a:pos x="36" y="1"/>
                </a:cxn>
                <a:cxn ang="0">
                  <a:pos x="27" y="5"/>
                </a:cxn>
                <a:cxn ang="0">
                  <a:pos x="18" y="7"/>
                </a:cxn>
                <a:cxn ang="0">
                  <a:pos x="11" y="10"/>
                </a:cxn>
                <a:cxn ang="0">
                  <a:pos x="5" y="16"/>
                </a:cxn>
                <a:cxn ang="0">
                  <a:pos x="1" y="21"/>
                </a:cxn>
                <a:cxn ang="0">
                  <a:pos x="0" y="25"/>
                </a:cxn>
                <a:cxn ang="0">
                  <a:pos x="1" y="30"/>
                </a:cxn>
                <a:cxn ang="0">
                  <a:pos x="5" y="36"/>
                </a:cxn>
                <a:cxn ang="0">
                  <a:pos x="11" y="40"/>
                </a:cxn>
                <a:cxn ang="0">
                  <a:pos x="18" y="43"/>
                </a:cxn>
                <a:cxn ang="0">
                  <a:pos x="27" y="47"/>
                </a:cxn>
                <a:cxn ang="0">
                  <a:pos x="36" y="49"/>
                </a:cxn>
                <a:cxn ang="0">
                  <a:pos x="48" y="51"/>
                </a:cxn>
                <a:cxn ang="0">
                  <a:pos x="60" y="51"/>
                </a:cxn>
              </a:cxnLst>
              <a:rect l="0" t="0" r="r" b="b"/>
              <a:pathLst>
                <a:path w="121" h="52">
                  <a:moveTo>
                    <a:pt x="60" y="51"/>
                  </a:moveTo>
                  <a:lnTo>
                    <a:pt x="72" y="51"/>
                  </a:lnTo>
                  <a:lnTo>
                    <a:pt x="84" y="49"/>
                  </a:lnTo>
                  <a:lnTo>
                    <a:pt x="94" y="47"/>
                  </a:lnTo>
                  <a:lnTo>
                    <a:pt x="103" y="43"/>
                  </a:lnTo>
                  <a:lnTo>
                    <a:pt x="110" y="40"/>
                  </a:lnTo>
                  <a:lnTo>
                    <a:pt x="116" y="36"/>
                  </a:lnTo>
                  <a:lnTo>
                    <a:pt x="120" y="30"/>
                  </a:lnTo>
                  <a:lnTo>
                    <a:pt x="120" y="25"/>
                  </a:lnTo>
                  <a:lnTo>
                    <a:pt x="120" y="21"/>
                  </a:lnTo>
                  <a:lnTo>
                    <a:pt x="116" y="16"/>
                  </a:lnTo>
                  <a:lnTo>
                    <a:pt x="110" y="10"/>
                  </a:lnTo>
                  <a:lnTo>
                    <a:pt x="103" y="7"/>
                  </a:lnTo>
                  <a:lnTo>
                    <a:pt x="94" y="5"/>
                  </a:lnTo>
                  <a:lnTo>
                    <a:pt x="84" y="1"/>
                  </a:lnTo>
                  <a:lnTo>
                    <a:pt x="72" y="0"/>
                  </a:lnTo>
                  <a:lnTo>
                    <a:pt x="60" y="0"/>
                  </a:lnTo>
                  <a:lnTo>
                    <a:pt x="48" y="0"/>
                  </a:lnTo>
                  <a:lnTo>
                    <a:pt x="36" y="1"/>
                  </a:lnTo>
                  <a:lnTo>
                    <a:pt x="27" y="5"/>
                  </a:lnTo>
                  <a:lnTo>
                    <a:pt x="18" y="7"/>
                  </a:lnTo>
                  <a:lnTo>
                    <a:pt x="11" y="10"/>
                  </a:lnTo>
                  <a:lnTo>
                    <a:pt x="5" y="16"/>
                  </a:lnTo>
                  <a:lnTo>
                    <a:pt x="1" y="21"/>
                  </a:lnTo>
                  <a:lnTo>
                    <a:pt x="0" y="25"/>
                  </a:lnTo>
                  <a:lnTo>
                    <a:pt x="1" y="30"/>
                  </a:lnTo>
                  <a:lnTo>
                    <a:pt x="5" y="36"/>
                  </a:lnTo>
                  <a:lnTo>
                    <a:pt x="11" y="40"/>
                  </a:lnTo>
                  <a:lnTo>
                    <a:pt x="18" y="43"/>
                  </a:lnTo>
                  <a:lnTo>
                    <a:pt x="27" y="47"/>
                  </a:lnTo>
                  <a:lnTo>
                    <a:pt x="36" y="49"/>
                  </a:lnTo>
                  <a:lnTo>
                    <a:pt x="48" y="51"/>
                  </a:lnTo>
                  <a:lnTo>
                    <a:pt x="60" y="51"/>
                  </a:lnTo>
                </a:path>
              </a:pathLst>
            </a:custGeom>
            <a:solidFill>
              <a:srgbClr val="000000"/>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57" name="Freeform 57"/>
            <p:cNvSpPr/>
            <p:nvPr/>
          </p:nvSpPr>
          <p:spPr bwMode="auto">
            <a:xfrm>
              <a:off x="1773" y="1571"/>
              <a:ext cx="112" cy="189"/>
            </a:xfrm>
            <a:custGeom>
              <a:avLst/>
              <a:gdLst/>
              <a:ahLst/>
              <a:cxnLst>
                <a:cxn ang="0">
                  <a:pos x="111" y="1"/>
                </a:cxn>
                <a:cxn ang="0">
                  <a:pos x="111" y="1"/>
                </a:cxn>
                <a:cxn ang="0">
                  <a:pos x="109" y="1"/>
                </a:cxn>
                <a:cxn ang="0">
                  <a:pos x="107" y="3"/>
                </a:cxn>
                <a:cxn ang="0">
                  <a:pos x="105" y="5"/>
                </a:cxn>
                <a:cxn ang="0">
                  <a:pos x="105" y="9"/>
                </a:cxn>
                <a:cxn ang="0">
                  <a:pos x="103" y="12"/>
                </a:cxn>
                <a:cxn ang="0">
                  <a:pos x="101" y="16"/>
                </a:cxn>
                <a:cxn ang="0">
                  <a:pos x="101" y="22"/>
                </a:cxn>
                <a:cxn ang="0">
                  <a:pos x="101" y="33"/>
                </a:cxn>
                <a:cxn ang="0">
                  <a:pos x="101" y="53"/>
                </a:cxn>
                <a:cxn ang="0">
                  <a:pos x="101" y="79"/>
                </a:cxn>
                <a:cxn ang="0">
                  <a:pos x="101" y="103"/>
                </a:cxn>
                <a:cxn ang="0">
                  <a:pos x="101" y="129"/>
                </a:cxn>
                <a:cxn ang="0">
                  <a:pos x="101" y="151"/>
                </a:cxn>
                <a:cxn ang="0">
                  <a:pos x="101" y="165"/>
                </a:cxn>
                <a:cxn ang="0">
                  <a:pos x="101" y="171"/>
                </a:cxn>
                <a:cxn ang="0">
                  <a:pos x="101" y="173"/>
                </a:cxn>
                <a:cxn ang="0">
                  <a:pos x="99" y="173"/>
                </a:cxn>
                <a:cxn ang="0">
                  <a:pos x="98" y="176"/>
                </a:cxn>
                <a:cxn ang="0">
                  <a:pos x="94" y="178"/>
                </a:cxn>
                <a:cxn ang="0">
                  <a:pos x="86" y="182"/>
                </a:cxn>
                <a:cxn ang="0">
                  <a:pos x="79" y="184"/>
                </a:cxn>
                <a:cxn ang="0">
                  <a:pos x="70" y="188"/>
                </a:cxn>
                <a:cxn ang="0">
                  <a:pos x="59" y="188"/>
                </a:cxn>
                <a:cxn ang="0">
                  <a:pos x="46" y="188"/>
                </a:cxn>
                <a:cxn ang="0">
                  <a:pos x="37" y="184"/>
                </a:cxn>
                <a:cxn ang="0">
                  <a:pos x="27" y="182"/>
                </a:cxn>
                <a:cxn ang="0">
                  <a:pos x="22" y="180"/>
                </a:cxn>
                <a:cxn ang="0">
                  <a:pos x="16" y="176"/>
                </a:cxn>
                <a:cxn ang="0">
                  <a:pos x="12" y="175"/>
                </a:cxn>
                <a:cxn ang="0">
                  <a:pos x="11" y="173"/>
                </a:cxn>
                <a:cxn ang="0">
                  <a:pos x="11" y="173"/>
                </a:cxn>
                <a:cxn ang="0">
                  <a:pos x="11" y="167"/>
                </a:cxn>
                <a:cxn ang="0">
                  <a:pos x="11" y="151"/>
                </a:cxn>
                <a:cxn ang="0">
                  <a:pos x="11" y="129"/>
                </a:cxn>
                <a:cxn ang="0">
                  <a:pos x="11" y="103"/>
                </a:cxn>
                <a:cxn ang="0">
                  <a:pos x="11" y="77"/>
                </a:cxn>
                <a:cxn ang="0">
                  <a:pos x="11" y="53"/>
                </a:cxn>
                <a:cxn ang="0">
                  <a:pos x="11" y="35"/>
                </a:cxn>
                <a:cxn ang="0">
                  <a:pos x="11" y="22"/>
                </a:cxn>
                <a:cxn ang="0">
                  <a:pos x="11" y="18"/>
                </a:cxn>
                <a:cxn ang="0">
                  <a:pos x="9" y="12"/>
                </a:cxn>
                <a:cxn ang="0">
                  <a:pos x="7" y="9"/>
                </a:cxn>
                <a:cxn ang="0">
                  <a:pos x="5" y="5"/>
                </a:cxn>
                <a:cxn ang="0">
                  <a:pos x="3" y="3"/>
                </a:cxn>
                <a:cxn ang="0">
                  <a:pos x="1" y="1"/>
                </a:cxn>
                <a:cxn ang="0">
                  <a:pos x="0" y="1"/>
                </a:cxn>
                <a:cxn ang="0">
                  <a:pos x="0" y="0"/>
                </a:cxn>
                <a:cxn ang="0">
                  <a:pos x="111" y="1"/>
                </a:cxn>
              </a:cxnLst>
              <a:rect l="0" t="0" r="r" b="b"/>
              <a:pathLst>
                <a:path w="112" h="189">
                  <a:moveTo>
                    <a:pt x="111" y="1"/>
                  </a:moveTo>
                  <a:lnTo>
                    <a:pt x="111" y="1"/>
                  </a:lnTo>
                  <a:lnTo>
                    <a:pt x="109" y="1"/>
                  </a:lnTo>
                  <a:lnTo>
                    <a:pt x="107" y="3"/>
                  </a:lnTo>
                  <a:lnTo>
                    <a:pt x="105" y="5"/>
                  </a:lnTo>
                  <a:lnTo>
                    <a:pt x="105" y="9"/>
                  </a:lnTo>
                  <a:lnTo>
                    <a:pt x="103" y="12"/>
                  </a:lnTo>
                  <a:lnTo>
                    <a:pt x="101" y="16"/>
                  </a:lnTo>
                  <a:lnTo>
                    <a:pt x="101" y="22"/>
                  </a:lnTo>
                  <a:lnTo>
                    <a:pt x="101" y="33"/>
                  </a:lnTo>
                  <a:lnTo>
                    <a:pt x="101" y="53"/>
                  </a:lnTo>
                  <a:lnTo>
                    <a:pt x="101" y="79"/>
                  </a:lnTo>
                  <a:lnTo>
                    <a:pt x="101" y="103"/>
                  </a:lnTo>
                  <a:lnTo>
                    <a:pt x="101" y="129"/>
                  </a:lnTo>
                  <a:lnTo>
                    <a:pt x="101" y="151"/>
                  </a:lnTo>
                  <a:lnTo>
                    <a:pt x="101" y="165"/>
                  </a:lnTo>
                  <a:lnTo>
                    <a:pt x="101" y="171"/>
                  </a:lnTo>
                  <a:lnTo>
                    <a:pt x="101" y="173"/>
                  </a:lnTo>
                  <a:lnTo>
                    <a:pt x="99" y="173"/>
                  </a:lnTo>
                  <a:lnTo>
                    <a:pt x="98" y="176"/>
                  </a:lnTo>
                  <a:lnTo>
                    <a:pt x="94" y="178"/>
                  </a:lnTo>
                  <a:lnTo>
                    <a:pt x="86" y="182"/>
                  </a:lnTo>
                  <a:lnTo>
                    <a:pt x="79" y="184"/>
                  </a:lnTo>
                  <a:lnTo>
                    <a:pt x="70" y="188"/>
                  </a:lnTo>
                  <a:lnTo>
                    <a:pt x="59" y="188"/>
                  </a:lnTo>
                  <a:lnTo>
                    <a:pt x="46" y="188"/>
                  </a:lnTo>
                  <a:lnTo>
                    <a:pt x="37" y="184"/>
                  </a:lnTo>
                  <a:lnTo>
                    <a:pt x="27" y="182"/>
                  </a:lnTo>
                  <a:lnTo>
                    <a:pt x="22" y="180"/>
                  </a:lnTo>
                  <a:lnTo>
                    <a:pt x="16" y="176"/>
                  </a:lnTo>
                  <a:lnTo>
                    <a:pt x="12" y="175"/>
                  </a:lnTo>
                  <a:lnTo>
                    <a:pt x="11" y="173"/>
                  </a:lnTo>
                  <a:lnTo>
                    <a:pt x="11" y="173"/>
                  </a:lnTo>
                  <a:lnTo>
                    <a:pt x="11" y="167"/>
                  </a:lnTo>
                  <a:lnTo>
                    <a:pt x="11" y="151"/>
                  </a:lnTo>
                  <a:lnTo>
                    <a:pt x="11" y="129"/>
                  </a:lnTo>
                  <a:lnTo>
                    <a:pt x="11" y="103"/>
                  </a:lnTo>
                  <a:lnTo>
                    <a:pt x="11" y="77"/>
                  </a:lnTo>
                  <a:lnTo>
                    <a:pt x="11" y="53"/>
                  </a:lnTo>
                  <a:lnTo>
                    <a:pt x="11" y="35"/>
                  </a:lnTo>
                  <a:lnTo>
                    <a:pt x="11" y="22"/>
                  </a:lnTo>
                  <a:lnTo>
                    <a:pt x="11" y="18"/>
                  </a:lnTo>
                  <a:lnTo>
                    <a:pt x="9" y="12"/>
                  </a:lnTo>
                  <a:lnTo>
                    <a:pt x="7" y="9"/>
                  </a:lnTo>
                  <a:lnTo>
                    <a:pt x="5" y="5"/>
                  </a:lnTo>
                  <a:lnTo>
                    <a:pt x="3" y="3"/>
                  </a:lnTo>
                  <a:lnTo>
                    <a:pt x="1" y="1"/>
                  </a:lnTo>
                  <a:lnTo>
                    <a:pt x="0" y="1"/>
                  </a:lnTo>
                  <a:lnTo>
                    <a:pt x="0" y="0"/>
                  </a:lnTo>
                  <a:lnTo>
                    <a:pt x="111" y="1"/>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58" name="Freeform 58"/>
            <p:cNvSpPr/>
            <p:nvPr/>
          </p:nvSpPr>
          <p:spPr bwMode="auto">
            <a:xfrm>
              <a:off x="1772" y="1551"/>
              <a:ext cx="114" cy="34"/>
            </a:xfrm>
            <a:custGeom>
              <a:avLst/>
              <a:gdLst/>
              <a:ahLst/>
              <a:cxnLst>
                <a:cxn ang="0">
                  <a:pos x="56" y="33"/>
                </a:cxn>
                <a:cxn ang="0">
                  <a:pos x="67" y="33"/>
                </a:cxn>
                <a:cxn ang="0">
                  <a:pos x="78" y="33"/>
                </a:cxn>
                <a:cxn ang="0">
                  <a:pos x="87" y="29"/>
                </a:cxn>
                <a:cxn ang="0">
                  <a:pos x="96" y="27"/>
                </a:cxn>
                <a:cxn ang="0">
                  <a:pos x="103" y="25"/>
                </a:cxn>
                <a:cxn ang="0">
                  <a:pos x="107" y="22"/>
                </a:cxn>
                <a:cxn ang="0">
                  <a:pos x="111" y="20"/>
                </a:cxn>
                <a:cxn ang="0">
                  <a:pos x="113" y="16"/>
                </a:cxn>
                <a:cxn ang="0">
                  <a:pos x="111" y="12"/>
                </a:cxn>
                <a:cxn ang="0">
                  <a:pos x="107" y="9"/>
                </a:cxn>
                <a:cxn ang="0">
                  <a:pos x="103" y="7"/>
                </a:cxn>
                <a:cxn ang="0">
                  <a:pos x="96" y="3"/>
                </a:cxn>
                <a:cxn ang="0">
                  <a:pos x="87" y="3"/>
                </a:cxn>
                <a:cxn ang="0">
                  <a:pos x="78" y="1"/>
                </a:cxn>
                <a:cxn ang="0">
                  <a:pos x="67" y="1"/>
                </a:cxn>
                <a:cxn ang="0">
                  <a:pos x="56" y="0"/>
                </a:cxn>
                <a:cxn ang="0">
                  <a:pos x="45" y="1"/>
                </a:cxn>
                <a:cxn ang="0">
                  <a:pos x="34" y="1"/>
                </a:cxn>
                <a:cxn ang="0">
                  <a:pos x="25" y="3"/>
                </a:cxn>
                <a:cxn ang="0">
                  <a:pos x="16" y="3"/>
                </a:cxn>
                <a:cxn ang="0">
                  <a:pos x="9" y="7"/>
                </a:cxn>
                <a:cxn ang="0">
                  <a:pos x="3" y="9"/>
                </a:cxn>
                <a:cxn ang="0">
                  <a:pos x="0" y="12"/>
                </a:cxn>
                <a:cxn ang="0">
                  <a:pos x="0" y="16"/>
                </a:cxn>
                <a:cxn ang="0">
                  <a:pos x="0" y="20"/>
                </a:cxn>
                <a:cxn ang="0">
                  <a:pos x="3" y="22"/>
                </a:cxn>
                <a:cxn ang="0">
                  <a:pos x="9" y="25"/>
                </a:cxn>
                <a:cxn ang="0">
                  <a:pos x="16" y="27"/>
                </a:cxn>
                <a:cxn ang="0">
                  <a:pos x="25" y="29"/>
                </a:cxn>
                <a:cxn ang="0">
                  <a:pos x="34" y="33"/>
                </a:cxn>
                <a:cxn ang="0">
                  <a:pos x="45" y="33"/>
                </a:cxn>
                <a:cxn ang="0">
                  <a:pos x="56" y="33"/>
                </a:cxn>
              </a:cxnLst>
              <a:rect l="0" t="0" r="r" b="b"/>
              <a:pathLst>
                <a:path w="114" h="34">
                  <a:moveTo>
                    <a:pt x="56" y="33"/>
                  </a:moveTo>
                  <a:lnTo>
                    <a:pt x="67" y="33"/>
                  </a:lnTo>
                  <a:lnTo>
                    <a:pt x="78" y="33"/>
                  </a:lnTo>
                  <a:lnTo>
                    <a:pt x="87" y="29"/>
                  </a:lnTo>
                  <a:lnTo>
                    <a:pt x="96" y="27"/>
                  </a:lnTo>
                  <a:lnTo>
                    <a:pt x="103" y="25"/>
                  </a:lnTo>
                  <a:lnTo>
                    <a:pt x="107" y="22"/>
                  </a:lnTo>
                  <a:lnTo>
                    <a:pt x="111" y="20"/>
                  </a:lnTo>
                  <a:lnTo>
                    <a:pt x="113" y="16"/>
                  </a:lnTo>
                  <a:lnTo>
                    <a:pt x="111" y="12"/>
                  </a:lnTo>
                  <a:lnTo>
                    <a:pt x="107" y="9"/>
                  </a:lnTo>
                  <a:lnTo>
                    <a:pt x="103" y="7"/>
                  </a:lnTo>
                  <a:lnTo>
                    <a:pt x="96" y="3"/>
                  </a:lnTo>
                  <a:lnTo>
                    <a:pt x="87" y="3"/>
                  </a:lnTo>
                  <a:lnTo>
                    <a:pt x="78" y="1"/>
                  </a:lnTo>
                  <a:lnTo>
                    <a:pt x="67" y="1"/>
                  </a:lnTo>
                  <a:lnTo>
                    <a:pt x="56" y="0"/>
                  </a:lnTo>
                  <a:lnTo>
                    <a:pt x="45" y="1"/>
                  </a:lnTo>
                  <a:lnTo>
                    <a:pt x="34" y="1"/>
                  </a:lnTo>
                  <a:lnTo>
                    <a:pt x="25" y="3"/>
                  </a:lnTo>
                  <a:lnTo>
                    <a:pt x="16" y="3"/>
                  </a:lnTo>
                  <a:lnTo>
                    <a:pt x="9" y="7"/>
                  </a:lnTo>
                  <a:lnTo>
                    <a:pt x="3" y="9"/>
                  </a:lnTo>
                  <a:lnTo>
                    <a:pt x="0" y="12"/>
                  </a:lnTo>
                  <a:lnTo>
                    <a:pt x="0" y="16"/>
                  </a:lnTo>
                  <a:lnTo>
                    <a:pt x="0" y="20"/>
                  </a:lnTo>
                  <a:lnTo>
                    <a:pt x="3" y="22"/>
                  </a:lnTo>
                  <a:lnTo>
                    <a:pt x="9" y="25"/>
                  </a:lnTo>
                  <a:lnTo>
                    <a:pt x="16" y="27"/>
                  </a:lnTo>
                  <a:lnTo>
                    <a:pt x="25" y="29"/>
                  </a:lnTo>
                  <a:lnTo>
                    <a:pt x="34" y="33"/>
                  </a:lnTo>
                  <a:lnTo>
                    <a:pt x="45" y="33"/>
                  </a:lnTo>
                  <a:lnTo>
                    <a:pt x="56" y="33"/>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59" name="Freeform 59"/>
            <p:cNvSpPr/>
            <p:nvPr/>
          </p:nvSpPr>
          <p:spPr bwMode="auto">
            <a:xfrm>
              <a:off x="1779" y="1555"/>
              <a:ext cx="103" cy="30"/>
            </a:xfrm>
            <a:custGeom>
              <a:avLst/>
              <a:gdLst/>
              <a:ahLst/>
              <a:cxnLst>
                <a:cxn ang="0">
                  <a:pos x="51" y="29"/>
                </a:cxn>
                <a:cxn ang="0">
                  <a:pos x="61" y="29"/>
                </a:cxn>
                <a:cxn ang="0">
                  <a:pos x="70" y="29"/>
                </a:cxn>
                <a:cxn ang="0">
                  <a:pos x="79" y="27"/>
                </a:cxn>
                <a:cxn ang="0">
                  <a:pos x="87" y="25"/>
                </a:cxn>
                <a:cxn ang="0">
                  <a:pos x="94" y="21"/>
                </a:cxn>
                <a:cxn ang="0">
                  <a:pos x="100" y="19"/>
                </a:cxn>
                <a:cxn ang="0">
                  <a:pos x="102" y="18"/>
                </a:cxn>
                <a:cxn ang="0">
                  <a:pos x="102" y="14"/>
                </a:cxn>
                <a:cxn ang="0">
                  <a:pos x="102" y="10"/>
                </a:cxn>
                <a:cxn ang="0">
                  <a:pos x="100" y="9"/>
                </a:cxn>
                <a:cxn ang="0">
                  <a:pos x="94" y="5"/>
                </a:cxn>
                <a:cxn ang="0">
                  <a:pos x="87" y="3"/>
                </a:cxn>
                <a:cxn ang="0">
                  <a:pos x="79" y="1"/>
                </a:cxn>
                <a:cxn ang="0">
                  <a:pos x="70" y="0"/>
                </a:cxn>
                <a:cxn ang="0">
                  <a:pos x="61" y="0"/>
                </a:cxn>
                <a:cxn ang="0">
                  <a:pos x="51" y="0"/>
                </a:cxn>
                <a:cxn ang="0">
                  <a:pos x="40" y="0"/>
                </a:cxn>
                <a:cxn ang="0">
                  <a:pos x="31" y="0"/>
                </a:cxn>
                <a:cxn ang="0">
                  <a:pos x="22" y="1"/>
                </a:cxn>
                <a:cxn ang="0">
                  <a:pos x="14" y="3"/>
                </a:cxn>
                <a:cxn ang="0">
                  <a:pos x="7" y="5"/>
                </a:cxn>
                <a:cxn ang="0">
                  <a:pos x="3" y="9"/>
                </a:cxn>
                <a:cxn ang="0">
                  <a:pos x="0" y="10"/>
                </a:cxn>
                <a:cxn ang="0">
                  <a:pos x="0" y="14"/>
                </a:cxn>
                <a:cxn ang="0">
                  <a:pos x="0" y="18"/>
                </a:cxn>
                <a:cxn ang="0">
                  <a:pos x="3" y="19"/>
                </a:cxn>
                <a:cxn ang="0">
                  <a:pos x="7" y="21"/>
                </a:cxn>
                <a:cxn ang="0">
                  <a:pos x="14" y="25"/>
                </a:cxn>
                <a:cxn ang="0">
                  <a:pos x="22" y="27"/>
                </a:cxn>
                <a:cxn ang="0">
                  <a:pos x="31" y="29"/>
                </a:cxn>
                <a:cxn ang="0">
                  <a:pos x="40" y="29"/>
                </a:cxn>
                <a:cxn ang="0">
                  <a:pos x="51" y="29"/>
                </a:cxn>
              </a:cxnLst>
              <a:rect l="0" t="0" r="r" b="b"/>
              <a:pathLst>
                <a:path w="103" h="30">
                  <a:moveTo>
                    <a:pt x="51" y="29"/>
                  </a:moveTo>
                  <a:lnTo>
                    <a:pt x="61" y="29"/>
                  </a:lnTo>
                  <a:lnTo>
                    <a:pt x="70" y="29"/>
                  </a:lnTo>
                  <a:lnTo>
                    <a:pt x="79" y="27"/>
                  </a:lnTo>
                  <a:lnTo>
                    <a:pt x="87" y="25"/>
                  </a:lnTo>
                  <a:lnTo>
                    <a:pt x="94" y="21"/>
                  </a:lnTo>
                  <a:lnTo>
                    <a:pt x="100" y="19"/>
                  </a:lnTo>
                  <a:lnTo>
                    <a:pt x="102" y="18"/>
                  </a:lnTo>
                  <a:lnTo>
                    <a:pt x="102" y="14"/>
                  </a:lnTo>
                  <a:lnTo>
                    <a:pt x="102" y="10"/>
                  </a:lnTo>
                  <a:lnTo>
                    <a:pt x="100" y="9"/>
                  </a:lnTo>
                  <a:lnTo>
                    <a:pt x="94" y="5"/>
                  </a:lnTo>
                  <a:lnTo>
                    <a:pt x="87" y="3"/>
                  </a:lnTo>
                  <a:lnTo>
                    <a:pt x="79" y="1"/>
                  </a:lnTo>
                  <a:lnTo>
                    <a:pt x="70" y="0"/>
                  </a:lnTo>
                  <a:lnTo>
                    <a:pt x="61" y="0"/>
                  </a:lnTo>
                  <a:lnTo>
                    <a:pt x="51" y="0"/>
                  </a:lnTo>
                  <a:lnTo>
                    <a:pt x="40" y="0"/>
                  </a:lnTo>
                  <a:lnTo>
                    <a:pt x="31" y="0"/>
                  </a:lnTo>
                  <a:lnTo>
                    <a:pt x="22" y="1"/>
                  </a:lnTo>
                  <a:lnTo>
                    <a:pt x="14" y="3"/>
                  </a:lnTo>
                  <a:lnTo>
                    <a:pt x="7" y="5"/>
                  </a:lnTo>
                  <a:lnTo>
                    <a:pt x="3" y="9"/>
                  </a:lnTo>
                  <a:lnTo>
                    <a:pt x="0" y="10"/>
                  </a:lnTo>
                  <a:lnTo>
                    <a:pt x="0" y="14"/>
                  </a:lnTo>
                  <a:lnTo>
                    <a:pt x="0" y="18"/>
                  </a:lnTo>
                  <a:lnTo>
                    <a:pt x="3" y="19"/>
                  </a:lnTo>
                  <a:lnTo>
                    <a:pt x="7" y="21"/>
                  </a:lnTo>
                  <a:lnTo>
                    <a:pt x="14" y="25"/>
                  </a:lnTo>
                  <a:lnTo>
                    <a:pt x="22" y="27"/>
                  </a:lnTo>
                  <a:lnTo>
                    <a:pt x="31" y="29"/>
                  </a:lnTo>
                  <a:lnTo>
                    <a:pt x="40" y="29"/>
                  </a:lnTo>
                  <a:lnTo>
                    <a:pt x="51" y="29"/>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60" name="Freeform 60"/>
            <p:cNvSpPr/>
            <p:nvPr/>
          </p:nvSpPr>
          <p:spPr bwMode="auto">
            <a:xfrm>
              <a:off x="1788" y="1690"/>
              <a:ext cx="84" cy="70"/>
            </a:xfrm>
            <a:custGeom>
              <a:avLst/>
              <a:gdLst/>
              <a:ahLst/>
              <a:cxnLst>
                <a:cxn ang="0">
                  <a:pos x="83" y="0"/>
                </a:cxn>
                <a:cxn ang="0">
                  <a:pos x="83" y="7"/>
                </a:cxn>
                <a:cxn ang="0">
                  <a:pos x="83" y="16"/>
                </a:cxn>
                <a:cxn ang="0">
                  <a:pos x="83" y="26"/>
                </a:cxn>
                <a:cxn ang="0">
                  <a:pos x="83" y="35"/>
                </a:cxn>
                <a:cxn ang="0">
                  <a:pos x="83" y="42"/>
                </a:cxn>
                <a:cxn ang="0">
                  <a:pos x="83" y="48"/>
                </a:cxn>
                <a:cxn ang="0">
                  <a:pos x="83" y="54"/>
                </a:cxn>
                <a:cxn ang="0">
                  <a:pos x="83" y="54"/>
                </a:cxn>
                <a:cxn ang="0">
                  <a:pos x="81" y="54"/>
                </a:cxn>
                <a:cxn ang="0">
                  <a:pos x="79" y="55"/>
                </a:cxn>
                <a:cxn ang="0">
                  <a:pos x="77" y="59"/>
                </a:cxn>
                <a:cxn ang="0">
                  <a:pos x="73" y="61"/>
                </a:cxn>
                <a:cxn ang="0">
                  <a:pos x="69" y="63"/>
                </a:cxn>
                <a:cxn ang="0">
                  <a:pos x="62" y="67"/>
                </a:cxn>
                <a:cxn ang="0">
                  <a:pos x="52" y="69"/>
                </a:cxn>
                <a:cxn ang="0">
                  <a:pos x="43" y="69"/>
                </a:cxn>
                <a:cxn ang="0">
                  <a:pos x="32" y="69"/>
                </a:cxn>
                <a:cxn ang="0">
                  <a:pos x="22" y="67"/>
                </a:cxn>
                <a:cxn ang="0">
                  <a:pos x="15" y="65"/>
                </a:cxn>
                <a:cxn ang="0">
                  <a:pos x="9" y="61"/>
                </a:cxn>
                <a:cxn ang="0">
                  <a:pos x="5" y="59"/>
                </a:cxn>
                <a:cxn ang="0">
                  <a:pos x="1" y="57"/>
                </a:cxn>
                <a:cxn ang="0">
                  <a:pos x="0" y="55"/>
                </a:cxn>
                <a:cxn ang="0">
                  <a:pos x="0" y="54"/>
                </a:cxn>
                <a:cxn ang="0">
                  <a:pos x="0" y="54"/>
                </a:cxn>
                <a:cxn ang="0">
                  <a:pos x="0" y="48"/>
                </a:cxn>
                <a:cxn ang="0">
                  <a:pos x="0" y="42"/>
                </a:cxn>
                <a:cxn ang="0">
                  <a:pos x="0" y="33"/>
                </a:cxn>
                <a:cxn ang="0">
                  <a:pos x="0" y="24"/>
                </a:cxn>
                <a:cxn ang="0">
                  <a:pos x="0" y="16"/>
                </a:cxn>
                <a:cxn ang="0">
                  <a:pos x="0" y="7"/>
                </a:cxn>
                <a:cxn ang="0">
                  <a:pos x="0" y="0"/>
                </a:cxn>
                <a:cxn ang="0">
                  <a:pos x="83" y="0"/>
                </a:cxn>
              </a:cxnLst>
              <a:rect l="0" t="0" r="r" b="b"/>
              <a:pathLst>
                <a:path w="84" h="70">
                  <a:moveTo>
                    <a:pt x="83" y="0"/>
                  </a:moveTo>
                  <a:lnTo>
                    <a:pt x="83" y="7"/>
                  </a:lnTo>
                  <a:lnTo>
                    <a:pt x="83" y="16"/>
                  </a:lnTo>
                  <a:lnTo>
                    <a:pt x="83" y="26"/>
                  </a:lnTo>
                  <a:lnTo>
                    <a:pt x="83" y="35"/>
                  </a:lnTo>
                  <a:lnTo>
                    <a:pt x="83" y="42"/>
                  </a:lnTo>
                  <a:lnTo>
                    <a:pt x="83" y="48"/>
                  </a:lnTo>
                  <a:lnTo>
                    <a:pt x="83" y="54"/>
                  </a:lnTo>
                  <a:lnTo>
                    <a:pt x="83" y="54"/>
                  </a:lnTo>
                  <a:lnTo>
                    <a:pt x="81" y="54"/>
                  </a:lnTo>
                  <a:lnTo>
                    <a:pt x="79" y="55"/>
                  </a:lnTo>
                  <a:lnTo>
                    <a:pt x="77" y="59"/>
                  </a:lnTo>
                  <a:lnTo>
                    <a:pt x="73" y="61"/>
                  </a:lnTo>
                  <a:lnTo>
                    <a:pt x="69" y="63"/>
                  </a:lnTo>
                  <a:lnTo>
                    <a:pt x="62" y="67"/>
                  </a:lnTo>
                  <a:lnTo>
                    <a:pt x="52" y="69"/>
                  </a:lnTo>
                  <a:lnTo>
                    <a:pt x="43" y="69"/>
                  </a:lnTo>
                  <a:lnTo>
                    <a:pt x="32" y="69"/>
                  </a:lnTo>
                  <a:lnTo>
                    <a:pt x="22" y="67"/>
                  </a:lnTo>
                  <a:lnTo>
                    <a:pt x="15" y="65"/>
                  </a:lnTo>
                  <a:lnTo>
                    <a:pt x="9" y="61"/>
                  </a:lnTo>
                  <a:lnTo>
                    <a:pt x="5" y="59"/>
                  </a:lnTo>
                  <a:lnTo>
                    <a:pt x="1" y="57"/>
                  </a:lnTo>
                  <a:lnTo>
                    <a:pt x="0" y="55"/>
                  </a:lnTo>
                  <a:lnTo>
                    <a:pt x="0" y="54"/>
                  </a:lnTo>
                  <a:lnTo>
                    <a:pt x="0" y="54"/>
                  </a:lnTo>
                  <a:lnTo>
                    <a:pt x="0" y="48"/>
                  </a:lnTo>
                  <a:lnTo>
                    <a:pt x="0" y="42"/>
                  </a:lnTo>
                  <a:lnTo>
                    <a:pt x="0" y="33"/>
                  </a:lnTo>
                  <a:lnTo>
                    <a:pt x="0" y="24"/>
                  </a:lnTo>
                  <a:lnTo>
                    <a:pt x="0" y="16"/>
                  </a:lnTo>
                  <a:lnTo>
                    <a:pt x="0" y="7"/>
                  </a:lnTo>
                  <a:lnTo>
                    <a:pt x="0" y="0"/>
                  </a:lnTo>
                  <a:lnTo>
                    <a:pt x="83" y="0"/>
                  </a:lnTo>
                </a:path>
              </a:pathLst>
            </a:custGeom>
            <a:solidFill>
              <a:srgbClr val="FF0033"/>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61" name="Freeform 61"/>
            <p:cNvSpPr/>
            <p:nvPr/>
          </p:nvSpPr>
          <p:spPr bwMode="auto">
            <a:xfrm>
              <a:off x="1788" y="1682"/>
              <a:ext cx="82" cy="29"/>
            </a:xfrm>
            <a:custGeom>
              <a:avLst/>
              <a:gdLst/>
              <a:ahLst/>
              <a:cxnLst>
                <a:cxn ang="0">
                  <a:pos x="41" y="28"/>
                </a:cxn>
                <a:cxn ang="0">
                  <a:pos x="48" y="28"/>
                </a:cxn>
                <a:cxn ang="0">
                  <a:pos x="56" y="25"/>
                </a:cxn>
                <a:cxn ang="0">
                  <a:pos x="64" y="25"/>
                </a:cxn>
                <a:cxn ang="0">
                  <a:pos x="69" y="22"/>
                </a:cxn>
                <a:cxn ang="0">
                  <a:pos x="73" y="20"/>
                </a:cxn>
                <a:cxn ang="0">
                  <a:pos x="77" y="17"/>
                </a:cxn>
                <a:cxn ang="0">
                  <a:pos x="79" y="15"/>
                </a:cxn>
                <a:cxn ang="0">
                  <a:pos x="81" y="12"/>
                </a:cxn>
                <a:cxn ang="0">
                  <a:pos x="79" y="10"/>
                </a:cxn>
                <a:cxn ang="0">
                  <a:pos x="77" y="7"/>
                </a:cxn>
                <a:cxn ang="0">
                  <a:pos x="73" y="5"/>
                </a:cxn>
                <a:cxn ang="0">
                  <a:pos x="69" y="2"/>
                </a:cxn>
                <a:cxn ang="0">
                  <a:pos x="64" y="2"/>
                </a:cxn>
                <a:cxn ang="0">
                  <a:pos x="56" y="0"/>
                </a:cxn>
                <a:cxn ang="0">
                  <a:pos x="48" y="0"/>
                </a:cxn>
                <a:cxn ang="0">
                  <a:pos x="41" y="0"/>
                </a:cxn>
                <a:cxn ang="0">
                  <a:pos x="32" y="0"/>
                </a:cxn>
                <a:cxn ang="0">
                  <a:pos x="24" y="0"/>
                </a:cxn>
                <a:cxn ang="0">
                  <a:pos x="16" y="2"/>
                </a:cxn>
                <a:cxn ang="0">
                  <a:pos x="11" y="2"/>
                </a:cxn>
                <a:cxn ang="0">
                  <a:pos x="7" y="5"/>
                </a:cxn>
                <a:cxn ang="0">
                  <a:pos x="3" y="7"/>
                </a:cxn>
                <a:cxn ang="0">
                  <a:pos x="1" y="10"/>
                </a:cxn>
                <a:cxn ang="0">
                  <a:pos x="0" y="12"/>
                </a:cxn>
                <a:cxn ang="0">
                  <a:pos x="1" y="15"/>
                </a:cxn>
                <a:cxn ang="0">
                  <a:pos x="3" y="17"/>
                </a:cxn>
                <a:cxn ang="0">
                  <a:pos x="7" y="20"/>
                </a:cxn>
                <a:cxn ang="0">
                  <a:pos x="11" y="22"/>
                </a:cxn>
                <a:cxn ang="0">
                  <a:pos x="16" y="25"/>
                </a:cxn>
                <a:cxn ang="0">
                  <a:pos x="24" y="25"/>
                </a:cxn>
                <a:cxn ang="0">
                  <a:pos x="32" y="28"/>
                </a:cxn>
                <a:cxn ang="0">
                  <a:pos x="41" y="28"/>
                </a:cxn>
              </a:cxnLst>
              <a:rect l="0" t="0" r="r" b="b"/>
              <a:pathLst>
                <a:path w="82" h="29">
                  <a:moveTo>
                    <a:pt x="41" y="28"/>
                  </a:moveTo>
                  <a:lnTo>
                    <a:pt x="48" y="28"/>
                  </a:lnTo>
                  <a:lnTo>
                    <a:pt x="56" y="25"/>
                  </a:lnTo>
                  <a:lnTo>
                    <a:pt x="64" y="25"/>
                  </a:lnTo>
                  <a:lnTo>
                    <a:pt x="69" y="22"/>
                  </a:lnTo>
                  <a:lnTo>
                    <a:pt x="73" y="20"/>
                  </a:lnTo>
                  <a:lnTo>
                    <a:pt x="77" y="17"/>
                  </a:lnTo>
                  <a:lnTo>
                    <a:pt x="79" y="15"/>
                  </a:lnTo>
                  <a:lnTo>
                    <a:pt x="81" y="12"/>
                  </a:lnTo>
                  <a:lnTo>
                    <a:pt x="79" y="10"/>
                  </a:lnTo>
                  <a:lnTo>
                    <a:pt x="77" y="7"/>
                  </a:lnTo>
                  <a:lnTo>
                    <a:pt x="73" y="5"/>
                  </a:lnTo>
                  <a:lnTo>
                    <a:pt x="69" y="2"/>
                  </a:lnTo>
                  <a:lnTo>
                    <a:pt x="64" y="2"/>
                  </a:lnTo>
                  <a:lnTo>
                    <a:pt x="56" y="0"/>
                  </a:lnTo>
                  <a:lnTo>
                    <a:pt x="48" y="0"/>
                  </a:lnTo>
                  <a:lnTo>
                    <a:pt x="41" y="0"/>
                  </a:lnTo>
                  <a:lnTo>
                    <a:pt x="32" y="0"/>
                  </a:lnTo>
                  <a:lnTo>
                    <a:pt x="24" y="0"/>
                  </a:lnTo>
                  <a:lnTo>
                    <a:pt x="16" y="2"/>
                  </a:lnTo>
                  <a:lnTo>
                    <a:pt x="11" y="2"/>
                  </a:lnTo>
                  <a:lnTo>
                    <a:pt x="7" y="5"/>
                  </a:lnTo>
                  <a:lnTo>
                    <a:pt x="3" y="7"/>
                  </a:lnTo>
                  <a:lnTo>
                    <a:pt x="1" y="10"/>
                  </a:lnTo>
                  <a:lnTo>
                    <a:pt x="0" y="12"/>
                  </a:lnTo>
                  <a:lnTo>
                    <a:pt x="1" y="15"/>
                  </a:lnTo>
                  <a:lnTo>
                    <a:pt x="3" y="17"/>
                  </a:lnTo>
                  <a:lnTo>
                    <a:pt x="7" y="20"/>
                  </a:lnTo>
                  <a:lnTo>
                    <a:pt x="11" y="22"/>
                  </a:lnTo>
                  <a:lnTo>
                    <a:pt x="16" y="25"/>
                  </a:lnTo>
                  <a:lnTo>
                    <a:pt x="24" y="25"/>
                  </a:lnTo>
                  <a:lnTo>
                    <a:pt x="32" y="28"/>
                  </a:lnTo>
                  <a:lnTo>
                    <a:pt x="41" y="28"/>
                  </a:lnTo>
                </a:path>
              </a:pathLst>
            </a:custGeom>
            <a:solidFill>
              <a:srgbClr val="FF99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62" name="Freeform 62"/>
            <p:cNvSpPr/>
            <p:nvPr/>
          </p:nvSpPr>
          <p:spPr bwMode="auto">
            <a:xfrm>
              <a:off x="1786" y="1584"/>
              <a:ext cx="30" cy="162"/>
            </a:xfrm>
            <a:custGeom>
              <a:avLst/>
              <a:gdLst/>
              <a:ahLst/>
              <a:cxnLst>
                <a:cxn ang="0">
                  <a:pos x="0" y="0"/>
                </a:cxn>
                <a:cxn ang="0">
                  <a:pos x="0" y="0"/>
                </a:cxn>
                <a:cxn ang="0">
                  <a:pos x="3" y="1"/>
                </a:cxn>
                <a:cxn ang="0">
                  <a:pos x="7" y="3"/>
                </a:cxn>
                <a:cxn ang="0">
                  <a:pos x="7" y="5"/>
                </a:cxn>
                <a:cxn ang="0">
                  <a:pos x="7" y="9"/>
                </a:cxn>
                <a:cxn ang="0">
                  <a:pos x="7" y="14"/>
                </a:cxn>
                <a:cxn ang="0">
                  <a:pos x="7" y="27"/>
                </a:cxn>
                <a:cxn ang="0">
                  <a:pos x="7" y="45"/>
                </a:cxn>
                <a:cxn ang="0">
                  <a:pos x="7" y="69"/>
                </a:cxn>
                <a:cxn ang="0">
                  <a:pos x="7" y="95"/>
                </a:cxn>
                <a:cxn ang="0">
                  <a:pos x="7" y="120"/>
                </a:cxn>
                <a:cxn ang="0">
                  <a:pos x="7" y="140"/>
                </a:cxn>
                <a:cxn ang="0">
                  <a:pos x="7" y="155"/>
                </a:cxn>
                <a:cxn ang="0">
                  <a:pos x="7" y="159"/>
                </a:cxn>
                <a:cxn ang="0">
                  <a:pos x="18" y="161"/>
                </a:cxn>
                <a:cxn ang="0">
                  <a:pos x="18" y="16"/>
                </a:cxn>
                <a:cxn ang="0">
                  <a:pos x="21" y="16"/>
                </a:cxn>
                <a:cxn ang="0">
                  <a:pos x="21" y="16"/>
                </a:cxn>
                <a:cxn ang="0">
                  <a:pos x="25" y="14"/>
                </a:cxn>
                <a:cxn ang="0">
                  <a:pos x="29" y="12"/>
                </a:cxn>
                <a:cxn ang="0">
                  <a:pos x="29" y="10"/>
                </a:cxn>
                <a:cxn ang="0">
                  <a:pos x="29" y="9"/>
                </a:cxn>
                <a:cxn ang="0">
                  <a:pos x="25" y="9"/>
                </a:cxn>
                <a:cxn ang="0">
                  <a:pos x="21" y="7"/>
                </a:cxn>
                <a:cxn ang="0">
                  <a:pos x="14" y="5"/>
                </a:cxn>
                <a:cxn ang="0">
                  <a:pos x="10" y="3"/>
                </a:cxn>
                <a:cxn ang="0">
                  <a:pos x="7" y="3"/>
                </a:cxn>
                <a:cxn ang="0">
                  <a:pos x="3" y="1"/>
                </a:cxn>
                <a:cxn ang="0">
                  <a:pos x="0" y="1"/>
                </a:cxn>
                <a:cxn ang="0">
                  <a:pos x="0" y="0"/>
                </a:cxn>
                <a:cxn ang="0">
                  <a:pos x="0" y="0"/>
                </a:cxn>
              </a:cxnLst>
              <a:rect l="0" t="0" r="r" b="b"/>
              <a:pathLst>
                <a:path w="30" h="162">
                  <a:moveTo>
                    <a:pt x="0" y="0"/>
                  </a:moveTo>
                  <a:lnTo>
                    <a:pt x="0" y="0"/>
                  </a:lnTo>
                  <a:lnTo>
                    <a:pt x="3" y="1"/>
                  </a:lnTo>
                  <a:lnTo>
                    <a:pt x="7" y="3"/>
                  </a:lnTo>
                  <a:lnTo>
                    <a:pt x="7" y="5"/>
                  </a:lnTo>
                  <a:lnTo>
                    <a:pt x="7" y="9"/>
                  </a:lnTo>
                  <a:lnTo>
                    <a:pt x="7" y="14"/>
                  </a:lnTo>
                  <a:lnTo>
                    <a:pt x="7" y="27"/>
                  </a:lnTo>
                  <a:lnTo>
                    <a:pt x="7" y="45"/>
                  </a:lnTo>
                  <a:lnTo>
                    <a:pt x="7" y="69"/>
                  </a:lnTo>
                  <a:lnTo>
                    <a:pt x="7" y="95"/>
                  </a:lnTo>
                  <a:lnTo>
                    <a:pt x="7" y="120"/>
                  </a:lnTo>
                  <a:lnTo>
                    <a:pt x="7" y="140"/>
                  </a:lnTo>
                  <a:lnTo>
                    <a:pt x="7" y="155"/>
                  </a:lnTo>
                  <a:lnTo>
                    <a:pt x="7" y="159"/>
                  </a:lnTo>
                  <a:lnTo>
                    <a:pt x="18" y="161"/>
                  </a:lnTo>
                  <a:lnTo>
                    <a:pt x="18" y="16"/>
                  </a:lnTo>
                  <a:lnTo>
                    <a:pt x="21" y="16"/>
                  </a:lnTo>
                  <a:lnTo>
                    <a:pt x="21" y="16"/>
                  </a:lnTo>
                  <a:lnTo>
                    <a:pt x="25" y="14"/>
                  </a:lnTo>
                  <a:lnTo>
                    <a:pt x="29" y="12"/>
                  </a:lnTo>
                  <a:lnTo>
                    <a:pt x="29" y="10"/>
                  </a:lnTo>
                  <a:lnTo>
                    <a:pt x="29" y="9"/>
                  </a:lnTo>
                  <a:lnTo>
                    <a:pt x="25" y="9"/>
                  </a:lnTo>
                  <a:lnTo>
                    <a:pt x="21" y="7"/>
                  </a:lnTo>
                  <a:lnTo>
                    <a:pt x="14" y="5"/>
                  </a:lnTo>
                  <a:lnTo>
                    <a:pt x="10" y="3"/>
                  </a:lnTo>
                  <a:lnTo>
                    <a:pt x="7" y="3"/>
                  </a:lnTo>
                  <a:lnTo>
                    <a:pt x="3" y="1"/>
                  </a:lnTo>
                  <a:lnTo>
                    <a:pt x="0" y="1"/>
                  </a:lnTo>
                  <a:lnTo>
                    <a:pt x="0" y="0"/>
                  </a:lnTo>
                  <a:lnTo>
                    <a:pt x="0"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63" name="Freeform 63"/>
            <p:cNvSpPr/>
            <p:nvPr/>
          </p:nvSpPr>
          <p:spPr bwMode="auto">
            <a:xfrm>
              <a:off x="2174" y="1611"/>
              <a:ext cx="118" cy="54"/>
            </a:xfrm>
            <a:custGeom>
              <a:avLst/>
              <a:gdLst/>
              <a:ahLst/>
              <a:cxnLst>
                <a:cxn ang="0">
                  <a:pos x="58" y="53"/>
                </a:cxn>
                <a:cxn ang="0">
                  <a:pos x="71" y="53"/>
                </a:cxn>
                <a:cxn ang="0">
                  <a:pos x="82" y="51"/>
                </a:cxn>
                <a:cxn ang="0">
                  <a:pos x="91" y="47"/>
                </a:cxn>
                <a:cxn ang="0">
                  <a:pos x="100" y="43"/>
                </a:cxn>
                <a:cxn ang="0">
                  <a:pos x="107" y="40"/>
                </a:cxn>
                <a:cxn ang="0">
                  <a:pos x="113" y="36"/>
                </a:cxn>
                <a:cxn ang="0">
                  <a:pos x="117" y="31"/>
                </a:cxn>
                <a:cxn ang="0">
                  <a:pos x="117" y="25"/>
                </a:cxn>
                <a:cxn ang="0">
                  <a:pos x="117" y="20"/>
                </a:cxn>
                <a:cxn ang="0">
                  <a:pos x="113" y="16"/>
                </a:cxn>
                <a:cxn ang="0">
                  <a:pos x="107" y="12"/>
                </a:cxn>
                <a:cxn ang="0">
                  <a:pos x="100" y="9"/>
                </a:cxn>
                <a:cxn ang="0">
                  <a:pos x="91" y="5"/>
                </a:cxn>
                <a:cxn ang="0">
                  <a:pos x="82" y="3"/>
                </a:cxn>
                <a:cxn ang="0">
                  <a:pos x="71" y="1"/>
                </a:cxn>
                <a:cxn ang="0">
                  <a:pos x="58" y="0"/>
                </a:cxn>
                <a:cxn ang="0">
                  <a:pos x="47" y="1"/>
                </a:cxn>
                <a:cxn ang="0">
                  <a:pos x="34" y="3"/>
                </a:cxn>
                <a:cxn ang="0">
                  <a:pos x="25" y="5"/>
                </a:cxn>
                <a:cxn ang="0">
                  <a:pos x="16" y="9"/>
                </a:cxn>
                <a:cxn ang="0">
                  <a:pos x="9" y="12"/>
                </a:cxn>
                <a:cxn ang="0">
                  <a:pos x="3" y="16"/>
                </a:cxn>
                <a:cxn ang="0">
                  <a:pos x="0" y="20"/>
                </a:cxn>
                <a:cxn ang="0">
                  <a:pos x="0" y="25"/>
                </a:cxn>
                <a:cxn ang="0">
                  <a:pos x="0" y="31"/>
                </a:cxn>
                <a:cxn ang="0">
                  <a:pos x="3" y="36"/>
                </a:cxn>
                <a:cxn ang="0">
                  <a:pos x="9" y="40"/>
                </a:cxn>
                <a:cxn ang="0">
                  <a:pos x="16" y="43"/>
                </a:cxn>
                <a:cxn ang="0">
                  <a:pos x="25" y="47"/>
                </a:cxn>
                <a:cxn ang="0">
                  <a:pos x="34" y="51"/>
                </a:cxn>
                <a:cxn ang="0">
                  <a:pos x="47" y="53"/>
                </a:cxn>
                <a:cxn ang="0">
                  <a:pos x="58" y="53"/>
                </a:cxn>
              </a:cxnLst>
              <a:rect l="0" t="0" r="r" b="b"/>
              <a:pathLst>
                <a:path w="118" h="54">
                  <a:moveTo>
                    <a:pt x="58" y="53"/>
                  </a:moveTo>
                  <a:lnTo>
                    <a:pt x="71" y="53"/>
                  </a:lnTo>
                  <a:lnTo>
                    <a:pt x="82" y="51"/>
                  </a:lnTo>
                  <a:lnTo>
                    <a:pt x="91" y="47"/>
                  </a:lnTo>
                  <a:lnTo>
                    <a:pt x="100" y="43"/>
                  </a:lnTo>
                  <a:lnTo>
                    <a:pt x="107" y="40"/>
                  </a:lnTo>
                  <a:lnTo>
                    <a:pt x="113" y="36"/>
                  </a:lnTo>
                  <a:lnTo>
                    <a:pt x="117" y="31"/>
                  </a:lnTo>
                  <a:lnTo>
                    <a:pt x="117" y="25"/>
                  </a:lnTo>
                  <a:lnTo>
                    <a:pt x="117" y="20"/>
                  </a:lnTo>
                  <a:lnTo>
                    <a:pt x="113" y="16"/>
                  </a:lnTo>
                  <a:lnTo>
                    <a:pt x="107" y="12"/>
                  </a:lnTo>
                  <a:lnTo>
                    <a:pt x="100" y="9"/>
                  </a:lnTo>
                  <a:lnTo>
                    <a:pt x="91" y="5"/>
                  </a:lnTo>
                  <a:lnTo>
                    <a:pt x="82" y="3"/>
                  </a:lnTo>
                  <a:lnTo>
                    <a:pt x="71" y="1"/>
                  </a:lnTo>
                  <a:lnTo>
                    <a:pt x="58" y="0"/>
                  </a:lnTo>
                  <a:lnTo>
                    <a:pt x="47" y="1"/>
                  </a:lnTo>
                  <a:lnTo>
                    <a:pt x="34" y="3"/>
                  </a:lnTo>
                  <a:lnTo>
                    <a:pt x="25" y="5"/>
                  </a:lnTo>
                  <a:lnTo>
                    <a:pt x="16" y="9"/>
                  </a:lnTo>
                  <a:lnTo>
                    <a:pt x="9" y="12"/>
                  </a:lnTo>
                  <a:lnTo>
                    <a:pt x="3" y="16"/>
                  </a:lnTo>
                  <a:lnTo>
                    <a:pt x="0" y="20"/>
                  </a:lnTo>
                  <a:lnTo>
                    <a:pt x="0" y="25"/>
                  </a:lnTo>
                  <a:lnTo>
                    <a:pt x="0" y="31"/>
                  </a:lnTo>
                  <a:lnTo>
                    <a:pt x="3" y="36"/>
                  </a:lnTo>
                  <a:lnTo>
                    <a:pt x="9" y="40"/>
                  </a:lnTo>
                  <a:lnTo>
                    <a:pt x="16" y="43"/>
                  </a:lnTo>
                  <a:lnTo>
                    <a:pt x="25" y="47"/>
                  </a:lnTo>
                  <a:lnTo>
                    <a:pt x="34" y="51"/>
                  </a:lnTo>
                  <a:lnTo>
                    <a:pt x="47" y="53"/>
                  </a:lnTo>
                  <a:lnTo>
                    <a:pt x="58" y="53"/>
                  </a:lnTo>
                </a:path>
              </a:pathLst>
            </a:custGeom>
            <a:solidFill>
              <a:srgbClr val="000000"/>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64" name="Freeform 64"/>
            <p:cNvSpPr/>
            <p:nvPr/>
          </p:nvSpPr>
          <p:spPr bwMode="auto">
            <a:xfrm>
              <a:off x="2178" y="1467"/>
              <a:ext cx="112" cy="187"/>
            </a:xfrm>
            <a:custGeom>
              <a:avLst/>
              <a:gdLst/>
              <a:ahLst/>
              <a:cxnLst>
                <a:cxn ang="0">
                  <a:pos x="111" y="0"/>
                </a:cxn>
                <a:cxn ang="0">
                  <a:pos x="111" y="0"/>
                </a:cxn>
                <a:cxn ang="0">
                  <a:pos x="109" y="1"/>
                </a:cxn>
                <a:cxn ang="0">
                  <a:pos x="109" y="3"/>
                </a:cxn>
                <a:cxn ang="0">
                  <a:pos x="107" y="5"/>
                </a:cxn>
                <a:cxn ang="0">
                  <a:pos x="105" y="7"/>
                </a:cxn>
                <a:cxn ang="0">
                  <a:pos x="103" y="11"/>
                </a:cxn>
                <a:cxn ang="0">
                  <a:pos x="101" y="16"/>
                </a:cxn>
                <a:cxn ang="0">
                  <a:pos x="101" y="20"/>
                </a:cxn>
                <a:cxn ang="0">
                  <a:pos x="101" y="33"/>
                </a:cxn>
                <a:cxn ang="0">
                  <a:pos x="101" y="51"/>
                </a:cxn>
                <a:cxn ang="0">
                  <a:pos x="101" y="77"/>
                </a:cxn>
                <a:cxn ang="0">
                  <a:pos x="101" y="103"/>
                </a:cxn>
                <a:cxn ang="0">
                  <a:pos x="101" y="128"/>
                </a:cxn>
                <a:cxn ang="0">
                  <a:pos x="101" y="151"/>
                </a:cxn>
                <a:cxn ang="0">
                  <a:pos x="101" y="163"/>
                </a:cxn>
                <a:cxn ang="0">
                  <a:pos x="101" y="171"/>
                </a:cxn>
                <a:cxn ang="0">
                  <a:pos x="101" y="171"/>
                </a:cxn>
                <a:cxn ang="0">
                  <a:pos x="99" y="173"/>
                </a:cxn>
                <a:cxn ang="0">
                  <a:pos x="98" y="174"/>
                </a:cxn>
                <a:cxn ang="0">
                  <a:pos x="92" y="178"/>
                </a:cxn>
                <a:cxn ang="0">
                  <a:pos x="88" y="182"/>
                </a:cxn>
                <a:cxn ang="0">
                  <a:pos x="81" y="182"/>
                </a:cxn>
                <a:cxn ang="0">
                  <a:pos x="70" y="186"/>
                </a:cxn>
                <a:cxn ang="0">
                  <a:pos x="59" y="186"/>
                </a:cxn>
                <a:cxn ang="0">
                  <a:pos x="48" y="186"/>
                </a:cxn>
                <a:cxn ang="0">
                  <a:pos x="37" y="182"/>
                </a:cxn>
                <a:cxn ang="0">
                  <a:pos x="29" y="182"/>
                </a:cxn>
                <a:cxn ang="0">
                  <a:pos x="22" y="178"/>
                </a:cxn>
                <a:cxn ang="0">
                  <a:pos x="16" y="174"/>
                </a:cxn>
                <a:cxn ang="0">
                  <a:pos x="14" y="173"/>
                </a:cxn>
                <a:cxn ang="0">
                  <a:pos x="11" y="171"/>
                </a:cxn>
                <a:cxn ang="0">
                  <a:pos x="11" y="171"/>
                </a:cxn>
                <a:cxn ang="0">
                  <a:pos x="11" y="163"/>
                </a:cxn>
                <a:cxn ang="0">
                  <a:pos x="11" y="151"/>
                </a:cxn>
                <a:cxn ang="0">
                  <a:pos x="11" y="128"/>
                </a:cxn>
                <a:cxn ang="0">
                  <a:pos x="11" y="103"/>
                </a:cxn>
                <a:cxn ang="0">
                  <a:pos x="11" y="77"/>
                </a:cxn>
                <a:cxn ang="0">
                  <a:pos x="11" y="51"/>
                </a:cxn>
                <a:cxn ang="0">
                  <a:pos x="11" y="33"/>
                </a:cxn>
                <a:cxn ang="0">
                  <a:pos x="11" y="22"/>
                </a:cxn>
                <a:cxn ang="0">
                  <a:pos x="11" y="16"/>
                </a:cxn>
                <a:cxn ang="0">
                  <a:pos x="11" y="12"/>
                </a:cxn>
                <a:cxn ang="0">
                  <a:pos x="9" y="9"/>
                </a:cxn>
                <a:cxn ang="0">
                  <a:pos x="5" y="5"/>
                </a:cxn>
                <a:cxn ang="0">
                  <a:pos x="3" y="3"/>
                </a:cxn>
                <a:cxn ang="0">
                  <a:pos x="1" y="1"/>
                </a:cxn>
                <a:cxn ang="0">
                  <a:pos x="0" y="0"/>
                </a:cxn>
                <a:cxn ang="0">
                  <a:pos x="111" y="0"/>
                </a:cxn>
              </a:cxnLst>
              <a:rect l="0" t="0" r="r" b="b"/>
              <a:pathLst>
                <a:path w="112" h="187">
                  <a:moveTo>
                    <a:pt x="111" y="0"/>
                  </a:moveTo>
                  <a:lnTo>
                    <a:pt x="111" y="0"/>
                  </a:lnTo>
                  <a:lnTo>
                    <a:pt x="109" y="1"/>
                  </a:lnTo>
                  <a:lnTo>
                    <a:pt x="109" y="3"/>
                  </a:lnTo>
                  <a:lnTo>
                    <a:pt x="107" y="5"/>
                  </a:lnTo>
                  <a:lnTo>
                    <a:pt x="105" y="7"/>
                  </a:lnTo>
                  <a:lnTo>
                    <a:pt x="103" y="11"/>
                  </a:lnTo>
                  <a:lnTo>
                    <a:pt x="101" y="16"/>
                  </a:lnTo>
                  <a:lnTo>
                    <a:pt x="101" y="20"/>
                  </a:lnTo>
                  <a:lnTo>
                    <a:pt x="101" y="33"/>
                  </a:lnTo>
                  <a:lnTo>
                    <a:pt x="101" y="51"/>
                  </a:lnTo>
                  <a:lnTo>
                    <a:pt x="101" y="77"/>
                  </a:lnTo>
                  <a:lnTo>
                    <a:pt x="101" y="103"/>
                  </a:lnTo>
                  <a:lnTo>
                    <a:pt x="101" y="128"/>
                  </a:lnTo>
                  <a:lnTo>
                    <a:pt x="101" y="151"/>
                  </a:lnTo>
                  <a:lnTo>
                    <a:pt x="101" y="163"/>
                  </a:lnTo>
                  <a:lnTo>
                    <a:pt x="101" y="171"/>
                  </a:lnTo>
                  <a:lnTo>
                    <a:pt x="101" y="171"/>
                  </a:lnTo>
                  <a:lnTo>
                    <a:pt x="99" y="173"/>
                  </a:lnTo>
                  <a:lnTo>
                    <a:pt x="98" y="174"/>
                  </a:lnTo>
                  <a:lnTo>
                    <a:pt x="92" y="178"/>
                  </a:lnTo>
                  <a:lnTo>
                    <a:pt x="88" y="182"/>
                  </a:lnTo>
                  <a:lnTo>
                    <a:pt x="81" y="182"/>
                  </a:lnTo>
                  <a:lnTo>
                    <a:pt x="70" y="186"/>
                  </a:lnTo>
                  <a:lnTo>
                    <a:pt x="59" y="186"/>
                  </a:lnTo>
                  <a:lnTo>
                    <a:pt x="48" y="186"/>
                  </a:lnTo>
                  <a:lnTo>
                    <a:pt x="37" y="182"/>
                  </a:lnTo>
                  <a:lnTo>
                    <a:pt x="29" y="182"/>
                  </a:lnTo>
                  <a:lnTo>
                    <a:pt x="22" y="178"/>
                  </a:lnTo>
                  <a:lnTo>
                    <a:pt x="16" y="174"/>
                  </a:lnTo>
                  <a:lnTo>
                    <a:pt x="14" y="173"/>
                  </a:lnTo>
                  <a:lnTo>
                    <a:pt x="11" y="171"/>
                  </a:lnTo>
                  <a:lnTo>
                    <a:pt x="11" y="171"/>
                  </a:lnTo>
                  <a:lnTo>
                    <a:pt x="11" y="163"/>
                  </a:lnTo>
                  <a:lnTo>
                    <a:pt x="11" y="151"/>
                  </a:lnTo>
                  <a:lnTo>
                    <a:pt x="11" y="128"/>
                  </a:lnTo>
                  <a:lnTo>
                    <a:pt x="11" y="103"/>
                  </a:lnTo>
                  <a:lnTo>
                    <a:pt x="11" y="77"/>
                  </a:lnTo>
                  <a:lnTo>
                    <a:pt x="11" y="51"/>
                  </a:lnTo>
                  <a:lnTo>
                    <a:pt x="11" y="33"/>
                  </a:lnTo>
                  <a:lnTo>
                    <a:pt x="11" y="22"/>
                  </a:lnTo>
                  <a:lnTo>
                    <a:pt x="11" y="16"/>
                  </a:lnTo>
                  <a:lnTo>
                    <a:pt x="11" y="12"/>
                  </a:lnTo>
                  <a:lnTo>
                    <a:pt x="9" y="9"/>
                  </a:lnTo>
                  <a:lnTo>
                    <a:pt x="5" y="5"/>
                  </a:lnTo>
                  <a:lnTo>
                    <a:pt x="3" y="3"/>
                  </a:lnTo>
                  <a:lnTo>
                    <a:pt x="1" y="1"/>
                  </a:lnTo>
                  <a:lnTo>
                    <a:pt x="0" y="0"/>
                  </a:lnTo>
                  <a:lnTo>
                    <a:pt x="111" y="0"/>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65" name="Freeform 65"/>
            <p:cNvSpPr/>
            <p:nvPr/>
          </p:nvSpPr>
          <p:spPr bwMode="auto">
            <a:xfrm>
              <a:off x="2175" y="1446"/>
              <a:ext cx="116" cy="34"/>
            </a:xfrm>
            <a:custGeom>
              <a:avLst/>
              <a:gdLst/>
              <a:ahLst/>
              <a:cxnLst>
                <a:cxn ang="0">
                  <a:pos x="57" y="33"/>
                </a:cxn>
                <a:cxn ang="0">
                  <a:pos x="70" y="33"/>
                </a:cxn>
                <a:cxn ang="0">
                  <a:pos x="79" y="33"/>
                </a:cxn>
                <a:cxn ang="0">
                  <a:pos x="90" y="31"/>
                </a:cxn>
                <a:cxn ang="0">
                  <a:pos x="98" y="29"/>
                </a:cxn>
                <a:cxn ang="0">
                  <a:pos x="105" y="25"/>
                </a:cxn>
                <a:cxn ang="0">
                  <a:pos x="111" y="23"/>
                </a:cxn>
                <a:cxn ang="0">
                  <a:pos x="113" y="20"/>
                </a:cxn>
                <a:cxn ang="0">
                  <a:pos x="115" y="16"/>
                </a:cxn>
                <a:cxn ang="0">
                  <a:pos x="113" y="14"/>
                </a:cxn>
                <a:cxn ang="0">
                  <a:pos x="111" y="11"/>
                </a:cxn>
                <a:cxn ang="0">
                  <a:pos x="105" y="7"/>
                </a:cxn>
                <a:cxn ang="0">
                  <a:pos x="98" y="5"/>
                </a:cxn>
                <a:cxn ang="0">
                  <a:pos x="90" y="3"/>
                </a:cxn>
                <a:cxn ang="0">
                  <a:pos x="79" y="1"/>
                </a:cxn>
                <a:cxn ang="0">
                  <a:pos x="70" y="0"/>
                </a:cxn>
                <a:cxn ang="0">
                  <a:pos x="57" y="0"/>
                </a:cxn>
                <a:cxn ang="0">
                  <a:pos x="46" y="0"/>
                </a:cxn>
                <a:cxn ang="0">
                  <a:pos x="35" y="1"/>
                </a:cxn>
                <a:cxn ang="0">
                  <a:pos x="25" y="3"/>
                </a:cxn>
                <a:cxn ang="0">
                  <a:pos x="16" y="5"/>
                </a:cxn>
                <a:cxn ang="0">
                  <a:pos x="11" y="7"/>
                </a:cxn>
                <a:cxn ang="0">
                  <a:pos x="5" y="11"/>
                </a:cxn>
                <a:cxn ang="0">
                  <a:pos x="1" y="14"/>
                </a:cxn>
                <a:cxn ang="0">
                  <a:pos x="0" y="16"/>
                </a:cxn>
                <a:cxn ang="0">
                  <a:pos x="1" y="20"/>
                </a:cxn>
                <a:cxn ang="0">
                  <a:pos x="5" y="23"/>
                </a:cxn>
                <a:cxn ang="0">
                  <a:pos x="11" y="25"/>
                </a:cxn>
                <a:cxn ang="0">
                  <a:pos x="16" y="29"/>
                </a:cxn>
                <a:cxn ang="0">
                  <a:pos x="25" y="31"/>
                </a:cxn>
                <a:cxn ang="0">
                  <a:pos x="35" y="33"/>
                </a:cxn>
                <a:cxn ang="0">
                  <a:pos x="46" y="33"/>
                </a:cxn>
                <a:cxn ang="0">
                  <a:pos x="57" y="33"/>
                </a:cxn>
              </a:cxnLst>
              <a:rect l="0" t="0" r="r" b="b"/>
              <a:pathLst>
                <a:path w="116" h="34">
                  <a:moveTo>
                    <a:pt x="57" y="33"/>
                  </a:moveTo>
                  <a:lnTo>
                    <a:pt x="70" y="33"/>
                  </a:lnTo>
                  <a:lnTo>
                    <a:pt x="79" y="33"/>
                  </a:lnTo>
                  <a:lnTo>
                    <a:pt x="90" y="31"/>
                  </a:lnTo>
                  <a:lnTo>
                    <a:pt x="98" y="29"/>
                  </a:lnTo>
                  <a:lnTo>
                    <a:pt x="105" y="25"/>
                  </a:lnTo>
                  <a:lnTo>
                    <a:pt x="111" y="23"/>
                  </a:lnTo>
                  <a:lnTo>
                    <a:pt x="113" y="20"/>
                  </a:lnTo>
                  <a:lnTo>
                    <a:pt x="115" y="16"/>
                  </a:lnTo>
                  <a:lnTo>
                    <a:pt x="113" y="14"/>
                  </a:lnTo>
                  <a:lnTo>
                    <a:pt x="111" y="11"/>
                  </a:lnTo>
                  <a:lnTo>
                    <a:pt x="105" y="7"/>
                  </a:lnTo>
                  <a:lnTo>
                    <a:pt x="98" y="5"/>
                  </a:lnTo>
                  <a:lnTo>
                    <a:pt x="90" y="3"/>
                  </a:lnTo>
                  <a:lnTo>
                    <a:pt x="79" y="1"/>
                  </a:lnTo>
                  <a:lnTo>
                    <a:pt x="70" y="0"/>
                  </a:lnTo>
                  <a:lnTo>
                    <a:pt x="57" y="0"/>
                  </a:lnTo>
                  <a:lnTo>
                    <a:pt x="46" y="0"/>
                  </a:lnTo>
                  <a:lnTo>
                    <a:pt x="35" y="1"/>
                  </a:lnTo>
                  <a:lnTo>
                    <a:pt x="25" y="3"/>
                  </a:lnTo>
                  <a:lnTo>
                    <a:pt x="16" y="5"/>
                  </a:lnTo>
                  <a:lnTo>
                    <a:pt x="11" y="7"/>
                  </a:lnTo>
                  <a:lnTo>
                    <a:pt x="5" y="11"/>
                  </a:lnTo>
                  <a:lnTo>
                    <a:pt x="1" y="14"/>
                  </a:lnTo>
                  <a:lnTo>
                    <a:pt x="0" y="16"/>
                  </a:lnTo>
                  <a:lnTo>
                    <a:pt x="1" y="20"/>
                  </a:lnTo>
                  <a:lnTo>
                    <a:pt x="5" y="23"/>
                  </a:lnTo>
                  <a:lnTo>
                    <a:pt x="11" y="25"/>
                  </a:lnTo>
                  <a:lnTo>
                    <a:pt x="16" y="29"/>
                  </a:lnTo>
                  <a:lnTo>
                    <a:pt x="25" y="31"/>
                  </a:lnTo>
                  <a:lnTo>
                    <a:pt x="35" y="33"/>
                  </a:lnTo>
                  <a:lnTo>
                    <a:pt x="46" y="33"/>
                  </a:lnTo>
                  <a:lnTo>
                    <a:pt x="57" y="33"/>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66" name="Freeform 66"/>
            <p:cNvSpPr/>
            <p:nvPr/>
          </p:nvSpPr>
          <p:spPr bwMode="auto">
            <a:xfrm>
              <a:off x="2183" y="1450"/>
              <a:ext cx="103" cy="30"/>
            </a:xfrm>
            <a:custGeom>
              <a:avLst/>
              <a:gdLst/>
              <a:ahLst/>
              <a:cxnLst>
                <a:cxn ang="0">
                  <a:pos x="51" y="29"/>
                </a:cxn>
                <a:cxn ang="0">
                  <a:pos x="61" y="29"/>
                </a:cxn>
                <a:cxn ang="0">
                  <a:pos x="71" y="29"/>
                </a:cxn>
                <a:cxn ang="0">
                  <a:pos x="80" y="27"/>
                </a:cxn>
                <a:cxn ang="0">
                  <a:pos x="85" y="25"/>
                </a:cxn>
                <a:cxn ang="0">
                  <a:pos x="92" y="23"/>
                </a:cxn>
                <a:cxn ang="0">
                  <a:pos x="98" y="21"/>
                </a:cxn>
                <a:cxn ang="0">
                  <a:pos x="100" y="18"/>
                </a:cxn>
                <a:cxn ang="0">
                  <a:pos x="102" y="14"/>
                </a:cxn>
                <a:cxn ang="0">
                  <a:pos x="100" y="10"/>
                </a:cxn>
                <a:cxn ang="0">
                  <a:pos x="98" y="9"/>
                </a:cxn>
                <a:cxn ang="0">
                  <a:pos x="92" y="7"/>
                </a:cxn>
                <a:cxn ang="0">
                  <a:pos x="85" y="3"/>
                </a:cxn>
                <a:cxn ang="0">
                  <a:pos x="80" y="3"/>
                </a:cxn>
                <a:cxn ang="0">
                  <a:pos x="71" y="1"/>
                </a:cxn>
                <a:cxn ang="0">
                  <a:pos x="61" y="0"/>
                </a:cxn>
                <a:cxn ang="0">
                  <a:pos x="51" y="0"/>
                </a:cxn>
                <a:cxn ang="0">
                  <a:pos x="41" y="0"/>
                </a:cxn>
                <a:cxn ang="0">
                  <a:pos x="30" y="1"/>
                </a:cxn>
                <a:cxn ang="0">
                  <a:pos x="21" y="3"/>
                </a:cxn>
                <a:cxn ang="0">
                  <a:pos x="14" y="3"/>
                </a:cxn>
                <a:cxn ang="0">
                  <a:pos x="9" y="7"/>
                </a:cxn>
                <a:cxn ang="0">
                  <a:pos x="3" y="9"/>
                </a:cxn>
                <a:cxn ang="0">
                  <a:pos x="1" y="10"/>
                </a:cxn>
                <a:cxn ang="0">
                  <a:pos x="0" y="14"/>
                </a:cxn>
                <a:cxn ang="0">
                  <a:pos x="1" y="18"/>
                </a:cxn>
                <a:cxn ang="0">
                  <a:pos x="3" y="21"/>
                </a:cxn>
                <a:cxn ang="0">
                  <a:pos x="9" y="23"/>
                </a:cxn>
                <a:cxn ang="0">
                  <a:pos x="14" y="25"/>
                </a:cxn>
                <a:cxn ang="0">
                  <a:pos x="21" y="27"/>
                </a:cxn>
                <a:cxn ang="0">
                  <a:pos x="30" y="29"/>
                </a:cxn>
                <a:cxn ang="0">
                  <a:pos x="41" y="29"/>
                </a:cxn>
                <a:cxn ang="0">
                  <a:pos x="51" y="29"/>
                </a:cxn>
              </a:cxnLst>
              <a:rect l="0" t="0" r="r" b="b"/>
              <a:pathLst>
                <a:path w="103" h="30">
                  <a:moveTo>
                    <a:pt x="51" y="29"/>
                  </a:moveTo>
                  <a:lnTo>
                    <a:pt x="61" y="29"/>
                  </a:lnTo>
                  <a:lnTo>
                    <a:pt x="71" y="29"/>
                  </a:lnTo>
                  <a:lnTo>
                    <a:pt x="80" y="27"/>
                  </a:lnTo>
                  <a:lnTo>
                    <a:pt x="85" y="25"/>
                  </a:lnTo>
                  <a:lnTo>
                    <a:pt x="92" y="23"/>
                  </a:lnTo>
                  <a:lnTo>
                    <a:pt x="98" y="21"/>
                  </a:lnTo>
                  <a:lnTo>
                    <a:pt x="100" y="18"/>
                  </a:lnTo>
                  <a:lnTo>
                    <a:pt x="102" y="14"/>
                  </a:lnTo>
                  <a:lnTo>
                    <a:pt x="100" y="10"/>
                  </a:lnTo>
                  <a:lnTo>
                    <a:pt x="98" y="9"/>
                  </a:lnTo>
                  <a:lnTo>
                    <a:pt x="92" y="7"/>
                  </a:lnTo>
                  <a:lnTo>
                    <a:pt x="85" y="3"/>
                  </a:lnTo>
                  <a:lnTo>
                    <a:pt x="80" y="3"/>
                  </a:lnTo>
                  <a:lnTo>
                    <a:pt x="71" y="1"/>
                  </a:lnTo>
                  <a:lnTo>
                    <a:pt x="61" y="0"/>
                  </a:lnTo>
                  <a:lnTo>
                    <a:pt x="51" y="0"/>
                  </a:lnTo>
                  <a:lnTo>
                    <a:pt x="41" y="0"/>
                  </a:lnTo>
                  <a:lnTo>
                    <a:pt x="30" y="1"/>
                  </a:lnTo>
                  <a:lnTo>
                    <a:pt x="21" y="3"/>
                  </a:lnTo>
                  <a:lnTo>
                    <a:pt x="14" y="3"/>
                  </a:lnTo>
                  <a:lnTo>
                    <a:pt x="9" y="7"/>
                  </a:lnTo>
                  <a:lnTo>
                    <a:pt x="3" y="9"/>
                  </a:lnTo>
                  <a:lnTo>
                    <a:pt x="1" y="10"/>
                  </a:lnTo>
                  <a:lnTo>
                    <a:pt x="0" y="14"/>
                  </a:lnTo>
                  <a:lnTo>
                    <a:pt x="1" y="18"/>
                  </a:lnTo>
                  <a:lnTo>
                    <a:pt x="3" y="21"/>
                  </a:lnTo>
                  <a:lnTo>
                    <a:pt x="9" y="23"/>
                  </a:lnTo>
                  <a:lnTo>
                    <a:pt x="14" y="25"/>
                  </a:lnTo>
                  <a:lnTo>
                    <a:pt x="21" y="27"/>
                  </a:lnTo>
                  <a:lnTo>
                    <a:pt x="30" y="29"/>
                  </a:lnTo>
                  <a:lnTo>
                    <a:pt x="41" y="29"/>
                  </a:lnTo>
                  <a:lnTo>
                    <a:pt x="51" y="29"/>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67" name="Freeform 67"/>
            <p:cNvSpPr/>
            <p:nvPr/>
          </p:nvSpPr>
          <p:spPr bwMode="auto">
            <a:xfrm>
              <a:off x="2194" y="1586"/>
              <a:ext cx="79" cy="68"/>
            </a:xfrm>
            <a:custGeom>
              <a:avLst/>
              <a:gdLst/>
              <a:ahLst/>
              <a:cxnLst>
                <a:cxn ang="0">
                  <a:pos x="78" y="0"/>
                </a:cxn>
                <a:cxn ang="0">
                  <a:pos x="78" y="7"/>
                </a:cxn>
                <a:cxn ang="0">
                  <a:pos x="78" y="16"/>
                </a:cxn>
                <a:cxn ang="0">
                  <a:pos x="78" y="25"/>
                </a:cxn>
                <a:cxn ang="0">
                  <a:pos x="78" y="34"/>
                </a:cxn>
                <a:cxn ang="0">
                  <a:pos x="78" y="43"/>
                </a:cxn>
                <a:cxn ang="0">
                  <a:pos x="78" y="48"/>
                </a:cxn>
                <a:cxn ang="0">
                  <a:pos x="78" y="52"/>
                </a:cxn>
                <a:cxn ang="0">
                  <a:pos x="78" y="54"/>
                </a:cxn>
                <a:cxn ang="0">
                  <a:pos x="78" y="54"/>
                </a:cxn>
                <a:cxn ang="0">
                  <a:pos x="76" y="56"/>
                </a:cxn>
                <a:cxn ang="0">
                  <a:pos x="74" y="57"/>
                </a:cxn>
                <a:cxn ang="0">
                  <a:pos x="72" y="59"/>
                </a:cxn>
                <a:cxn ang="0">
                  <a:pos x="67" y="63"/>
                </a:cxn>
                <a:cxn ang="0">
                  <a:pos x="59" y="65"/>
                </a:cxn>
                <a:cxn ang="0">
                  <a:pos x="52" y="67"/>
                </a:cxn>
                <a:cxn ang="0">
                  <a:pos x="41" y="67"/>
                </a:cxn>
                <a:cxn ang="0">
                  <a:pos x="30" y="67"/>
                </a:cxn>
                <a:cxn ang="0">
                  <a:pos x="21" y="65"/>
                </a:cxn>
                <a:cxn ang="0">
                  <a:pos x="14" y="63"/>
                </a:cxn>
                <a:cxn ang="0">
                  <a:pos x="9" y="61"/>
                </a:cxn>
                <a:cxn ang="0">
                  <a:pos x="5" y="59"/>
                </a:cxn>
                <a:cxn ang="0">
                  <a:pos x="1" y="56"/>
                </a:cxn>
                <a:cxn ang="0">
                  <a:pos x="0" y="56"/>
                </a:cxn>
                <a:cxn ang="0">
                  <a:pos x="0" y="54"/>
                </a:cxn>
                <a:cxn ang="0">
                  <a:pos x="0" y="52"/>
                </a:cxn>
                <a:cxn ang="0">
                  <a:pos x="0" y="48"/>
                </a:cxn>
                <a:cxn ang="0">
                  <a:pos x="0" y="41"/>
                </a:cxn>
                <a:cxn ang="0">
                  <a:pos x="0" y="32"/>
                </a:cxn>
                <a:cxn ang="0">
                  <a:pos x="0" y="25"/>
                </a:cxn>
                <a:cxn ang="0">
                  <a:pos x="0" y="16"/>
                </a:cxn>
                <a:cxn ang="0">
                  <a:pos x="0" y="7"/>
                </a:cxn>
                <a:cxn ang="0">
                  <a:pos x="0" y="1"/>
                </a:cxn>
                <a:cxn ang="0">
                  <a:pos x="78" y="0"/>
                </a:cxn>
              </a:cxnLst>
              <a:rect l="0" t="0" r="r" b="b"/>
              <a:pathLst>
                <a:path w="79" h="68">
                  <a:moveTo>
                    <a:pt x="78" y="0"/>
                  </a:moveTo>
                  <a:lnTo>
                    <a:pt x="78" y="7"/>
                  </a:lnTo>
                  <a:lnTo>
                    <a:pt x="78" y="16"/>
                  </a:lnTo>
                  <a:lnTo>
                    <a:pt x="78" y="25"/>
                  </a:lnTo>
                  <a:lnTo>
                    <a:pt x="78" y="34"/>
                  </a:lnTo>
                  <a:lnTo>
                    <a:pt x="78" y="43"/>
                  </a:lnTo>
                  <a:lnTo>
                    <a:pt x="78" y="48"/>
                  </a:lnTo>
                  <a:lnTo>
                    <a:pt x="78" y="52"/>
                  </a:lnTo>
                  <a:lnTo>
                    <a:pt x="78" y="54"/>
                  </a:lnTo>
                  <a:lnTo>
                    <a:pt x="78" y="54"/>
                  </a:lnTo>
                  <a:lnTo>
                    <a:pt x="76" y="56"/>
                  </a:lnTo>
                  <a:lnTo>
                    <a:pt x="74" y="57"/>
                  </a:lnTo>
                  <a:lnTo>
                    <a:pt x="72" y="59"/>
                  </a:lnTo>
                  <a:lnTo>
                    <a:pt x="67" y="63"/>
                  </a:lnTo>
                  <a:lnTo>
                    <a:pt x="59" y="65"/>
                  </a:lnTo>
                  <a:lnTo>
                    <a:pt x="52" y="67"/>
                  </a:lnTo>
                  <a:lnTo>
                    <a:pt x="41" y="67"/>
                  </a:lnTo>
                  <a:lnTo>
                    <a:pt x="30" y="67"/>
                  </a:lnTo>
                  <a:lnTo>
                    <a:pt x="21" y="65"/>
                  </a:lnTo>
                  <a:lnTo>
                    <a:pt x="14" y="63"/>
                  </a:lnTo>
                  <a:lnTo>
                    <a:pt x="9" y="61"/>
                  </a:lnTo>
                  <a:lnTo>
                    <a:pt x="5" y="59"/>
                  </a:lnTo>
                  <a:lnTo>
                    <a:pt x="1" y="56"/>
                  </a:lnTo>
                  <a:lnTo>
                    <a:pt x="0" y="56"/>
                  </a:lnTo>
                  <a:lnTo>
                    <a:pt x="0" y="54"/>
                  </a:lnTo>
                  <a:lnTo>
                    <a:pt x="0" y="52"/>
                  </a:lnTo>
                  <a:lnTo>
                    <a:pt x="0" y="48"/>
                  </a:lnTo>
                  <a:lnTo>
                    <a:pt x="0" y="41"/>
                  </a:lnTo>
                  <a:lnTo>
                    <a:pt x="0" y="32"/>
                  </a:lnTo>
                  <a:lnTo>
                    <a:pt x="0" y="25"/>
                  </a:lnTo>
                  <a:lnTo>
                    <a:pt x="0" y="16"/>
                  </a:lnTo>
                  <a:lnTo>
                    <a:pt x="0" y="7"/>
                  </a:lnTo>
                  <a:lnTo>
                    <a:pt x="0" y="1"/>
                  </a:lnTo>
                  <a:lnTo>
                    <a:pt x="78" y="0"/>
                  </a:lnTo>
                </a:path>
              </a:pathLst>
            </a:custGeom>
            <a:solidFill>
              <a:srgbClr val="FF0033"/>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68" name="Freeform 68"/>
            <p:cNvSpPr/>
            <p:nvPr/>
          </p:nvSpPr>
          <p:spPr bwMode="auto">
            <a:xfrm>
              <a:off x="2194" y="1576"/>
              <a:ext cx="79" cy="31"/>
            </a:xfrm>
            <a:custGeom>
              <a:avLst/>
              <a:gdLst/>
              <a:ahLst/>
              <a:cxnLst>
                <a:cxn ang="0">
                  <a:pos x="39" y="30"/>
                </a:cxn>
                <a:cxn ang="0">
                  <a:pos x="47" y="30"/>
                </a:cxn>
                <a:cxn ang="0">
                  <a:pos x="54" y="27"/>
                </a:cxn>
                <a:cxn ang="0">
                  <a:pos x="61" y="27"/>
                </a:cxn>
                <a:cxn ang="0">
                  <a:pos x="67" y="24"/>
                </a:cxn>
                <a:cxn ang="0">
                  <a:pos x="72" y="24"/>
                </a:cxn>
                <a:cxn ang="0">
                  <a:pos x="74" y="21"/>
                </a:cxn>
                <a:cxn ang="0">
                  <a:pos x="78" y="19"/>
                </a:cxn>
                <a:cxn ang="0">
                  <a:pos x="78" y="16"/>
                </a:cxn>
                <a:cxn ang="0">
                  <a:pos x="78" y="13"/>
                </a:cxn>
                <a:cxn ang="0">
                  <a:pos x="74" y="10"/>
                </a:cxn>
                <a:cxn ang="0">
                  <a:pos x="72" y="5"/>
                </a:cxn>
                <a:cxn ang="0">
                  <a:pos x="67" y="5"/>
                </a:cxn>
                <a:cxn ang="0">
                  <a:pos x="61" y="2"/>
                </a:cxn>
                <a:cxn ang="0">
                  <a:pos x="54" y="0"/>
                </a:cxn>
                <a:cxn ang="0">
                  <a:pos x="47" y="0"/>
                </a:cxn>
                <a:cxn ang="0">
                  <a:pos x="39" y="0"/>
                </a:cxn>
                <a:cxn ang="0">
                  <a:pos x="32" y="0"/>
                </a:cxn>
                <a:cxn ang="0">
                  <a:pos x="25" y="0"/>
                </a:cxn>
                <a:cxn ang="0">
                  <a:pos x="18" y="2"/>
                </a:cxn>
                <a:cxn ang="0">
                  <a:pos x="12" y="5"/>
                </a:cxn>
                <a:cxn ang="0">
                  <a:pos x="7" y="5"/>
                </a:cxn>
                <a:cxn ang="0">
                  <a:pos x="3" y="10"/>
                </a:cxn>
                <a:cxn ang="0">
                  <a:pos x="1" y="13"/>
                </a:cxn>
                <a:cxn ang="0">
                  <a:pos x="0" y="16"/>
                </a:cxn>
                <a:cxn ang="0">
                  <a:pos x="1" y="19"/>
                </a:cxn>
                <a:cxn ang="0">
                  <a:pos x="3" y="21"/>
                </a:cxn>
                <a:cxn ang="0">
                  <a:pos x="7" y="24"/>
                </a:cxn>
                <a:cxn ang="0">
                  <a:pos x="12" y="24"/>
                </a:cxn>
                <a:cxn ang="0">
                  <a:pos x="18" y="27"/>
                </a:cxn>
                <a:cxn ang="0">
                  <a:pos x="25" y="27"/>
                </a:cxn>
                <a:cxn ang="0">
                  <a:pos x="32" y="30"/>
                </a:cxn>
                <a:cxn ang="0">
                  <a:pos x="39" y="30"/>
                </a:cxn>
              </a:cxnLst>
              <a:rect l="0" t="0" r="r" b="b"/>
              <a:pathLst>
                <a:path w="79" h="31">
                  <a:moveTo>
                    <a:pt x="39" y="30"/>
                  </a:moveTo>
                  <a:lnTo>
                    <a:pt x="47" y="30"/>
                  </a:lnTo>
                  <a:lnTo>
                    <a:pt x="54" y="27"/>
                  </a:lnTo>
                  <a:lnTo>
                    <a:pt x="61" y="27"/>
                  </a:lnTo>
                  <a:lnTo>
                    <a:pt x="67" y="24"/>
                  </a:lnTo>
                  <a:lnTo>
                    <a:pt x="72" y="24"/>
                  </a:lnTo>
                  <a:lnTo>
                    <a:pt x="74" y="21"/>
                  </a:lnTo>
                  <a:lnTo>
                    <a:pt x="78" y="19"/>
                  </a:lnTo>
                  <a:lnTo>
                    <a:pt x="78" y="16"/>
                  </a:lnTo>
                  <a:lnTo>
                    <a:pt x="78" y="13"/>
                  </a:lnTo>
                  <a:lnTo>
                    <a:pt x="74" y="10"/>
                  </a:lnTo>
                  <a:lnTo>
                    <a:pt x="72" y="5"/>
                  </a:lnTo>
                  <a:lnTo>
                    <a:pt x="67" y="5"/>
                  </a:lnTo>
                  <a:lnTo>
                    <a:pt x="61" y="2"/>
                  </a:lnTo>
                  <a:lnTo>
                    <a:pt x="54" y="0"/>
                  </a:lnTo>
                  <a:lnTo>
                    <a:pt x="47" y="0"/>
                  </a:lnTo>
                  <a:lnTo>
                    <a:pt x="39" y="0"/>
                  </a:lnTo>
                  <a:lnTo>
                    <a:pt x="32" y="0"/>
                  </a:lnTo>
                  <a:lnTo>
                    <a:pt x="25" y="0"/>
                  </a:lnTo>
                  <a:lnTo>
                    <a:pt x="18" y="2"/>
                  </a:lnTo>
                  <a:lnTo>
                    <a:pt x="12" y="5"/>
                  </a:lnTo>
                  <a:lnTo>
                    <a:pt x="7" y="5"/>
                  </a:lnTo>
                  <a:lnTo>
                    <a:pt x="3" y="10"/>
                  </a:lnTo>
                  <a:lnTo>
                    <a:pt x="1" y="13"/>
                  </a:lnTo>
                  <a:lnTo>
                    <a:pt x="0" y="16"/>
                  </a:lnTo>
                  <a:lnTo>
                    <a:pt x="1" y="19"/>
                  </a:lnTo>
                  <a:lnTo>
                    <a:pt x="3" y="21"/>
                  </a:lnTo>
                  <a:lnTo>
                    <a:pt x="7" y="24"/>
                  </a:lnTo>
                  <a:lnTo>
                    <a:pt x="12" y="24"/>
                  </a:lnTo>
                  <a:lnTo>
                    <a:pt x="18" y="27"/>
                  </a:lnTo>
                  <a:lnTo>
                    <a:pt x="25" y="27"/>
                  </a:lnTo>
                  <a:lnTo>
                    <a:pt x="32" y="30"/>
                  </a:lnTo>
                  <a:lnTo>
                    <a:pt x="39" y="30"/>
                  </a:lnTo>
                </a:path>
              </a:pathLst>
            </a:custGeom>
            <a:solidFill>
              <a:srgbClr val="FF99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69" name="Freeform 69"/>
            <p:cNvSpPr/>
            <p:nvPr/>
          </p:nvSpPr>
          <p:spPr bwMode="auto">
            <a:xfrm>
              <a:off x="2191" y="1479"/>
              <a:ext cx="29" cy="165"/>
            </a:xfrm>
            <a:custGeom>
              <a:avLst/>
              <a:gdLst/>
              <a:ahLst/>
              <a:cxnLst>
                <a:cxn ang="0">
                  <a:pos x="0" y="0"/>
                </a:cxn>
                <a:cxn ang="0">
                  <a:pos x="3" y="1"/>
                </a:cxn>
                <a:cxn ang="0">
                  <a:pos x="3" y="1"/>
                </a:cxn>
                <a:cxn ang="0">
                  <a:pos x="7" y="3"/>
                </a:cxn>
                <a:cxn ang="0">
                  <a:pos x="7" y="5"/>
                </a:cxn>
                <a:cxn ang="0">
                  <a:pos x="7" y="9"/>
                </a:cxn>
                <a:cxn ang="0">
                  <a:pos x="10" y="16"/>
                </a:cxn>
                <a:cxn ang="0">
                  <a:pos x="10" y="27"/>
                </a:cxn>
                <a:cxn ang="0">
                  <a:pos x="10" y="46"/>
                </a:cxn>
                <a:cxn ang="0">
                  <a:pos x="10" y="70"/>
                </a:cxn>
                <a:cxn ang="0">
                  <a:pos x="10" y="95"/>
                </a:cxn>
                <a:cxn ang="0">
                  <a:pos x="10" y="121"/>
                </a:cxn>
                <a:cxn ang="0">
                  <a:pos x="10" y="141"/>
                </a:cxn>
                <a:cxn ang="0">
                  <a:pos x="10" y="156"/>
                </a:cxn>
                <a:cxn ang="0">
                  <a:pos x="10" y="162"/>
                </a:cxn>
                <a:cxn ang="0">
                  <a:pos x="17" y="164"/>
                </a:cxn>
                <a:cxn ang="0">
                  <a:pos x="17" y="18"/>
                </a:cxn>
                <a:cxn ang="0">
                  <a:pos x="21" y="16"/>
                </a:cxn>
                <a:cxn ang="0">
                  <a:pos x="24" y="16"/>
                </a:cxn>
                <a:cxn ang="0">
                  <a:pos x="24" y="14"/>
                </a:cxn>
                <a:cxn ang="0">
                  <a:pos x="24" y="12"/>
                </a:cxn>
                <a:cxn ang="0">
                  <a:pos x="28" y="12"/>
                </a:cxn>
                <a:cxn ang="0">
                  <a:pos x="24" y="11"/>
                </a:cxn>
                <a:cxn ang="0">
                  <a:pos x="24" y="9"/>
                </a:cxn>
                <a:cxn ang="0">
                  <a:pos x="21" y="7"/>
                </a:cxn>
                <a:cxn ang="0">
                  <a:pos x="17" y="5"/>
                </a:cxn>
                <a:cxn ang="0">
                  <a:pos x="10" y="5"/>
                </a:cxn>
                <a:cxn ang="0">
                  <a:pos x="7" y="3"/>
                </a:cxn>
                <a:cxn ang="0">
                  <a:pos x="3" y="1"/>
                </a:cxn>
                <a:cxn ang="0">
                  <a:pos x="3" y="1"/>
                </a:cxn>
                <a:cxn ang="0">
                  <a:pos x="0" y="1"/>
                </a:cxn>
                <a:cxn ang="0">
                  <a:pos x="0" y="0"/>
                </a:cxn>
              </a:cxnLst>
              <a:rect l="0" t="0" r="r" b="b"/>
              <a:pathLst>
                <a:path w="29" h="165">
                  <a:moveTo>
                    <a:pt x="0" y="0"/>
                  </a:moveTo>
                  <a:lnTo>
                    <a:pt x="3" y="1"/>
                  </a:lnTo>
                  <a:lnTo>
                    <a:pt x="3" y="1"/>
                  </a:lnTo>
                  <a:lnTo>
                    <a:pt x="7" y="3"/>
                  </a:lnTo>
                  <a:lnTo>
                    <a:pt x="7" y="5"/>
                  </a:lnTo>
                  <a:lnTo>
                    <a:pt x="7" y="9"/>
                  </a:lnTo>
                  <a:lnTo>
                    <a:pt x="10" y="16"/>
                  </a:lnTo>
                  <a:lnTo>
                    <a:pt x="10" y="27"/>
                  </a:lnTo>
                  <a:lnTo>
                    <a:pt x="10" y="46"/>
                  </a:lnTo>
                  <a:lnTo>
                    <a:pt x="10" y="70"/>
                  </a:lnTo>
                  <a:lnTo>
                    <a:pt x="10" y="95"/>
                  </a:lnTo>
                  <a:lnTo>
                    <a:pt x="10" y="121"/>
                  </a:lnTo>
                  <a:lnTo>
                    <a:pt x="10" y="141"/>
                  </a:lnTo>
                  <a:lnTo>
                    <a:pt x="10" y="156"/>
                  </a:lnTo>
                  <a:lnTo>
                    <a:pt x="10" y="162"/>
                  </a:lnTo>
                  <a:lnTo>
                    <a:pt x="17" y="164"/>
                  </a:lnTo>
                  <a:lnTo>
                    <a:pt x="17" y="18"/>
                  </a:lnTo>
                  <a:lnTo>
                    <a:pt x="21" y="16"/>
                  </a:lnTo>
                  <a:lnTo>
                    <a:pt x="24" y="16"/>
                  </a:lnTo>
                  <a:lnTo>
                    <a:pt x="24" y="14"/>
                  </a:lnTo>
                  <a:lnTo>
                    <a:pt x="24" y="12"/>
                  </a:lnTo>
                  <a:lnTo>
                    <a:pt x="28" y="12"/>
                  </a:lnTo>
                  <a:lnTo>
                    <a:pt x="24" y="11"/>
                  </a:lnTo>
                  <a:lnTo>
                    <a:pt x="24" y="9"/>
                  </a:lnTo>
                  <a:lnTo>
                    <a:pt x="21" y="7"/>
                  </a:lnTo>
                  <a:lnTo>
                    <a:pt x="17" y="5"/>
                  </a:lnTo>
                  <a:lnTo>
                    <a:pt x="10" y="5"/>
                  </a:lnTo>
                  <a:lnTo>
                    <a:pt x="7" y="3"/>
                  </a:lnTo>
                  <a:lnTo>
                    <a:pt x="3" y="1"/>
                  </a:lnTo>
                  <a:lnTo>
                    <a:pt x="3" y="1"/>
                  </a:lnTo>
                  <a:lnTo>
                    <a:pt x="0" y="1"/>
                  </a:lnTo>
                  <a:lnTo>
                    <a:pt x="0"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70" name="Freeform 70"/>
            <p:cNvSpPr/>
            <p:nvPr/>
          </p:nvSpPr>
          <p:spPr bwMode="auto">
            <a:xfrm>
              <a:off x="2027" y="1532"/>
              <a:ext cx="120" cy="53"/>
            </a:xfrm>
            <a:custGeom>
              <a:avLst/>
              <a:gdLst/>
              <a:ahLst/>
              <a:cxnLst>
                <a:cxn ang="0">
                  <a:pos x="60" y="52"/>
                </a:cxn>
                <a:cxn ang="0">
                  <a:pos x="71" y="52"/>
                </a:cxn>
                <a:cxn ang="0">
                  <a:pos x="82" y="50"/>
                </a:cxn>
                <a:cxn ang="0">
                  <a:pos x="91" y="46"/>
                </a:cxn>
                <a:cxn ang="0">
                  <a:pos x="102" y="44"/>
                </a:cxn>
                <a:cxn ang="0">
                  <a:pos x="108" y="40"/>
                </a:cxn>
                <a:cxn ang="0">
                  <a:pos x="113" y="37"/>
                </a:cxn>
                <a:cxn ang="0">
                  <a:pos x="117" y="31"/>
                </a:cxn>
                <a:cxn ang="0">
                  <a:pos x="119" y="26"/>
                </a:cxn>
                <a:cxn ang="0">
                  <a:pos x="117" y="20"/>
                </a:cxn>
                <a:cxn ang="0">
                  <a:pos x="113" y="16"/>
                </a:cxn>
                <a:cxn ang="0">
                  <a:pos x="108" y="11"/>
                </a:cxn>
                <a:cxn ang="0">
                  <a:pos x="102" y="7"/>
                </a:cxn>
                <a:cxn ang="0">
                  <a:pos x="91" y="5"/>
                </a:cxn>
                <a:cxn ang="0">
                  <a:pos x="82" y="1"/>
                </a:cxn>
                <a:cxn ang="0">
                  <a:pos x="71" y="1"/>
                </a:cxn>
                <a:cxn ang="0">
                  <a:pos x="60" y="0"/>
                </a:cxn>
                <a:cxn ang="0">
                  <a:pos x="45" y="1"/>
                </a:cxn>
                <a:cxn ang="0">
                  <a:pos x="36" y="1"/>
                </a:cxn>
                <a:cxn ang="0">
                  <a:pos x="25" y="5"/>
                </a:cxn>
                <a:cxn ang="0">
                  <a:pos x="16" y="7"/>
                </a:cxn>
                <a:cxn ang="0">
                  <a:pos x="9" y="11"/>
                </a:cxn>
                <a:cxn ang="0">
                  <a:pos x="5" y="16"/>
                </a:cxn>
                <a:cxn ang="0">
                  <a:pos x="1" y="20"/>
                </a:cxn>
                <a:cxn ang="0">
                  <a:pos x="0" y="26"/>
                </a:cxn>
                <a:cxn ang="0">
                  <a:pos x="1" y="31"/>
                </a:cxn>
                <a:cxn ang="0">
                  <a:pos x="5" y="37"/>
                </a:cxn>
                <a:cxn ang="0">
                  <a:pos x="9" y="40"/>
                </a:cxn>
                <a:cxn ang="0">
                  <a:pos x="16" y="44"/>
                </a:cxn>
                <a:cxn ang="0">
                  <a:pos x="25" y="46"/>
                </a:cxn>
                <a:cxn ang="0">
                  <a:pos x="36" y="50"/>
                </a:cxn>
                <a:cxn ang="0">
                  <a:pos x="45" y="52"/>
                </a:cxn>
                <a:cxn ang="0">
                  <a:pos x="60" y="52"/>
                </a:cxn>
              </a:cxnLst>
              <a:rect l="0" t="0" r="r" b="b"/>
              <a:pathLst>
                <a:path w="120" h="53">
                  <a:moveTo>
                    <a:pt x="60" y="52"/>
                  </a:moveTo>
                  <a:lnTo>
                    <a:pt x="71" y="52"/>
                  </a:lnTo>
                  <a:lnTo>
                    <a:pt x="82" y="50"/>
                  </a:lnTo>
                  <a:lnTo>
                    <a:pt x="91" y="46"/>
                  </a:lnTo>
                  <a:lnTo>
                    <a:pt x="102" y="44"/>
                  </a:lnTo>
                  <a:lnTo>
                    <a:pt x="108" y="40"/>
                  </a:lnTo>
                  <a:lnTo>
                    <a:pt x="113" y="37"/>
                  </a:lnTo>
                  <a:lnTo>
                    <a:pt x="117" y="31"/>
                  </a:lnTo>
                  <a:lnTo>
                    <a:pt x="119" y="26"/>
                  </a:lnTo>
                  <a:lnTo>
                    <a:pt x="117" y="20"/>
                  </a:lnTo>
                  <a:lnTo>
                    <a:pt x="113" y="16"/>
                  </a:lnTo>
                  <a:lnTo>
                    <a:pt x="108" y="11"/>
                  </a:lnTo>
                  <a:lnTo>
                    <a:pt x="102" y="7"/>
                  </a:lnTo>
                  <a:lnTo>
                    <a:pt x="91" y="5"/>
                  </a:lnTo>
                  <a:lnTo>
                    <a:pt x="82" y="1"/>
                  </a:lnTo>
                  <a:lnTo>
                    <a:pt x="71" y="1"/>
                  </a:lnTo>
                  <a:lnTo>
                    <a:pt x="60" y="0"/>
                  </a:lnTo>
                  <a:lnTo>
                    <a:pt x="45" y="1"/>
                  </a:lnTo>
                  <a:lnTo>
                    <a:pt x="36" y="1"/>
                  </a:lnTo>
                  <a:lnTo>
                    <a:pt x="25" y="5"/>
                  </a:lnTo>
                  <a:lnTo>
                    <a:pt x="16" y="7"/>
                  </a:lnTo>
                  <a:lnTo>
                    <a:pt x="9" y="11"/>
                  </a:lnTo>
                  <a:lnTo>
                    <a:pt x="5" y="16"/>
                  </a:lnTo>
                  <a:lnTo>
                    <a:pt x="1" y="20"/>
                  </a:lnTo>
                  <a:lnTo>
                    <a:pt x="0" y="26"/>
                  </a:lnTo>
                  <a:lnTo>
                    <a:pt x="1" y="31"/>
                  </a:lnTo>
                  <a:lnTo>
                    <a:pt x="5" y="37"/>
                  </a:lnTo>
                  <a:lnTo>
                    <a:pt x="9" y="40"/>
                  </a:lnTo>
                  <a:lnTo>
                    <a:pt x="16" y="44"/>
                  </a:lnTo>
                  <a:lnTo>
                    <a:pt x="25" y="46"/>
                  </a:lnTo>
                  <a:lnTo>
                    <a:pt x="36" y="50"/>
                  </a:lnTo>
                  <a:lnTo>
                    <a:pt x="45" y="52"/>
                  </a:lnTo>
                  <a:lnTo>
                    <a:pt x="60" y="52"/>
                  </a:lnTo>
                </a:path>
              </a:pathLst>
            </a:custGeom>
            <a:solidFill>
              <a:srgbClr val="000000"/>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71" name="Freeform 71"/>
            <p:cNvSpPr/>
            <p:nvPr/>
          </p:nvSpPr>
          <p:spPr bwMode="auto">
            <a:xfrm>
              <a:off x="2031" y="1386"/>
              <a:ext cx="113" cy="188"/>
            </a:xfrm>
            <a:custGeom>
              <a:avLst/>
              <a:gdLst/>
              <a:ahLst/>
              <a:cxnLst>
                <a:cxn ang="0">
                  <a:pos x="112" y="0"/>
                </a:cxn>
                <a:cxn ang="0">
                  <a:pos x="110" y="1"/>
                </a:cxn>
                <a:cxn ang="0">
                  <a:pos x="110" y="1"/>
                </a:cxn>
                <a:cxn ang="0">
                  <a:pos x="108" y="3"/>
                </a:cxn>
                <a:cxn ang="0">
                  <a:pos x="106" y="5"/>
                </a:cxn>
                <a:cxn ang="0">
                  <a:pos x="104" y="9"/>
                </a:cxn>
                <a:cxn ang="0">
                  <a:pos x="102" y="12"/>
                </a:cxn>
                <a:cxn ang="0">
                  <a:pos x="102" y="16"/>
                </a:cxn>
                <a:cxn ang="0">
                  <a:pos x="102" y="22"/>
                </a:cxn>
                <a:cxn ang="0">
                  <a:pos x="102" y="35"/>
                </a:cxn>
                <a:cxn ang="0">
                  <a:pos x="102" y="53"/>
                </a:cxn>
                <a:cxn ang="0">
                  <a:pos x="102" y="77"/>
                </a:cxn>
                <a:cxn ang="0">
                  <a:pos x="102" y="105"/>
                </a:cxn>
                <a:cxn ang="0">
                  <a:pos x="102" y="129"/>
                </a:cxn>
                <a:cxn ang="0">
                  <a:pos x="102" y="151"/>
                </a:cxn>
                <a:cxn ang="0">
                  <a:pos x="102" y="166"/>
                </a:cxn>
                <a:cxn ang="0">
                  <a:pos x="102" y="172"/>
                </a:cxn>
                <a:cxn ang="0">
                  <a:pos x="100" y="172"/>
                </a:cxn>
                <a:cxn ang="0">
                  <a:pos x="100" y="174"/>
                </a:cxn>
                <a:cxn ang="0">
                  <a:pos x="98" y="175"/>
                </a:cxn>
                <a:cxn ang="0">
                  <a:pos x="93" y="179"/>
                </a:cxn>
                <a:cxn ang="0">
                  <a:pos x="87" y="183"/>
                </a:cxn>
                <a:cxn ang="0">
                  <a:pos x="80" y="185"/>
                </a:cxn>
                <a:cxn ang="0">
                  <a:pos x="70" y="187"/>
                </a:cxn>
                <a:cxn ang="0">
                  <a:pos x="59" y="187"/>
                </a:cxn>
                <a:cxn ang="0">
                  <a:pos x="44" y="187"/>
                </a:cxn>
                <a:cxn ang="0">
                  <a:pos x="35" y="185"/>
                </a:cxn>
                <a:cxn ang="0">
                  <a:pos x="28" y="183"/>
                </a:cxn>
                <a:cxn ang="0">
                  <a:pos x="20" y="179"/>
                </a:cxn>
                <a:cxn ang="0">
                  <a:pos x="16" y="177"/>
                </a:cxn>
                <a:cxn ang="0">
                  <a:pos x="13" y="175"/>
                </a:cxn>
                <a:cxn ang="0">
                  <a:pos x="11" y="172"/>
                </a:cxn>
                <a:cxn ang="0">
                  <a:pos x="11" y="166"/>
                </a:cxn>
                <a:cxn ang="0">
                  <a:pos x="11" y="151"/>
                </a:cxn>
                <a:cxn ang="0">
                  <a:pos x="11" y="129"/>
                </a:cxn>
                <a:cxn ang="0">
                  <a:pos x="11" y="103"/>
                </a:cxn>
                <a:cxn ang="0">
                  <a:pos x="11" y="77"/>
                </a:cxn>
                <a:cxn ang="0">
                  <a:pos x="11" y="53"/>
                </a:cxn>
                <a:cxn ang="0">
                  <a:pos x="11" y="35"/>
                </a:cxn>
                <a:cxn ang="0">
                  <a:pos x="11" y="24"/>
                </a:cxn>
                <a:cxn ang="0">
                  <a:pos x="11" y="18"/>
                </a:cxn>
                <a:cxn ang="0">
                  <a:pos x="9" y="14"/>
                </a:cxn>
                <a:cxn ang="0">
                  <a:pos x="7" y="11"/>
                </a:cxn>
                <a:cxn ang="0">
                  <a:pos x="5" y="7"/>
                </a:cxn>
                <a:cxn ang="0">
                  <a:pos x="1" y="3"/>
                </a:cxn>
                <a:cxn ang="0">
                  <a:pos x="1" y="1"/>
                </a:cxn>
                <a:cxn ang="0">
                  <a:pos x="0" y="0"/>
                </a:cxn>
                <a:cxn ang="0">
                  <a:pos x="112" y="0"/>
                </a:cxn>
              </a:cxnLst>
              <a:rect l="0" t="0" r="r" b="b"/>
              <a:pathLst>
                <a:path w="113" h="188">
                  <a:moveTo>
                    <a:pt x="112" y="0"/>
                  </a:moveTo>
                  <a:lnTo>
                    <a:pt x="110" y="1"/>
                  </a:lnTo>
                  <a:lnTo>
                    <a:pt x="110" y="1"/>
                  </a:lnTo>
                  <a:lnTo>
                    <a:pt x="108" y="3"/>
                  </a:lnTo>
                  <a:lnTo>
                    <a:pt x="106" y="5"/>
                  </a:lnTo>
                  <a:lnTo>
                    <a:pt x="104" y="9"/>
                  </a:lnTo>
                  <a:lnTo>
                    <a:pt x="102" y="12"/>
                  </a:lnTo>
                  <a:lnTo>
                    <a:pt x="102" y="16"/>
                  </a:lnTo>
                  <a:lnTo>
                    <a:pt x="102" y="22"/>
                  </a:lnTo>
                  <a:lnTo>
                    <a:pt x="102" y="35"/>
                  </a:lnTo>
                  <a:lnTo>
                    <a:pt x="102" y="53"/>
                  </a:lnTo>
                  <a:lnTo>
                    <a:pt x="102" y="77"/>
                  </a:lnTo>
                  <a:lnTo>
                    <a:pt x="102" y="105"/>
                  </a:lnTo>
                  <a:lnTo>
                    <a:pt x="102" y="129"/>
                  </a:lnTo>
                  <a:lnTo>
                    <a:pt x="102" y="151"/>
                  </a:lnTo>
                  <a:lnTo>
                    <a:pt x="102" y="166"/>
                  </a:lnTo>
                  <a:lnTo>
                    <a:pt x="102" y="172"/>
                  </a:lnTo>
                  <a:lnTo>
                    <a:pt x="100" y="172"/>
                  </a:lnTo>
                  <a:lnTo>
                    <a:pt x="100" y="174"/>
                  </a:lnTo>
                  <a:lnTo>
                    <a:pt x="98" y="175"/>
                  </a:lnTo>
                  <a:lnTo>
                    <a:pt x="93" y="179"/>
                  </a:lnTo>
                  <a:lnTo>
                    <a:pt x="87" y="183"/>
                  </a:lnTo>
                  <a:lnTo>
                    <a:pt x="80" y="185"/>
                  </a:lnTo>
                  <a:lnTo>
                    <a:pt x="70" y="187"/>
                  </a:lnTo>
                  <a:lnTo>
                    <a:pt x="59" y="187"/>
                  </a:lnTo>
                  <a:lnTo>
                    <a:pt x="44" y="187"/>
                  </a:lnTo>
                  <a:lnTo>
                    <a:pt x="35" y="185"/>
                  </a:lnTo>
                  <a:lnTo>
                    <a:pt x="28" y="183"/>
                  </a:lnTo>
                  <a:lnTo>
                    <a:pt x="20" y="179"/>
                  </a:lnTo>
                  <a:lnTo>
                    <a:pt x="16" y="177"/>
                  </a:lnTo>
                  <a:lnTo>
                    <a:pt x="13" y="175"/>
                  </a:lnTo>
                  <a:lnTo>
                    <a:pt x="11" y="172"/>
                  </a:lnTo>
                  <a:lnTo>
                    <a:pt x="11" y="166"/>
                  </a:lnTo>
                  <a:lnTo>
                    <a:pt x="11" y="151"/>
                  </a:lnTo>
                  <a:lnTo>
                    <a:pt x="11" y="129"/>
                  </a:lnTo>
                  <a:lnTo>
                    <a:pt x="11" y="103"/>
                  </a:lnTo>
                  <a:lnTo>
                    <a:pt x="11" y="77"/>
                  </a:lnTo>
                  <a:lnTo>
                    <a:pt x="11" y="53"/>
                  </a:lnTo>
                  <a:lnTo>
                    <a:pt x="11" y="35"/>
                  </a:lnTo>
                  <a:lnTo>
                    <a:pt x="11" y="24"/>
                  </a:lnTo>
                  <a:lnTo>
                    <a:pt x="11" y="18"/>
                  </a:lnTo>
                  <a:lnTo>
                    <a:pt x="9" y="14"/>
                  </a:lnTo>
                  <a:lnTo>
                    <a:pt x="7" y="11"/>
                  </a:lnTo>
                  <a:lnTo>
                    <a:pt x="5" y="7"/>
                  </a:lnTo>
                  <a:lnTo>
                    <a:pt x="1" y="3"/>
                  </a:lnTo>
                  <a:lnTo>
                    <a:pt x="1" y="1"/>
                  </a:lnTo>
                  <a:lnTo>
                    <a:pt x="0" y="0"/>
                  </a:lnTo>
                  <a:lnTo>
                    <a:pt x="112" y="0"/>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72" name="Freeform 72"/>
            <p:cNvSpPr/>
            <p:nvPr/>
          </p:nvSpPr>
          <p:spPr bwMode="auto">
            <a:xfrm>
              <a:off x="2030" y="1365"/>
              <a:ext cx="116" cy="35"/>
            </a:xfrm>
            <a:custGeom>
              <a:avLst/>
              <a:gdLst/>
              <a:ahLst/>
              <a:cxnLst>
                <a:cxn ang="0">
                  <a:pos x="57" y="34"/>
                </a:cxn>
                <a:cxn ang="0">
                  <a:pos x="68" y="34"/>
                </a:cxn>
                <a:cxn ang="0">
                  <a:pos x="79" y="32"/>
                </a:cxn>
                <a:cxn ang="0">
                  <a:pos x="89" y="30"/>
                </a:cxn>
                <a:cxn ang="0">
                  <a:pos x="98" y="28"/>
                </a:cxn>
                <a:cxn ang="0">
                  <a:pos x="103" y="26"/>
                </a:cxn>
                <a:cxn ang="0">
                  <a:pos x="109" y="23"/>
                </a:cxn>
                <a:cxn ang="0">
                  <a:pos x="113" y="19"/>
                </a:cxn>
                <a:cxn ang="0">
                  <a:pos x="115" y="17"/>
                </a:cxn>
                <a:cxn ang="0">
                  <a:pos x="113" y="14"/>
                </a:cxn>
                <a:cxn ang="0">
                  <a:pos x="109" y="10"/>
                </a:cxn>
                <a:cxn ang="0">
                  <a:pos x="103" y="8"/>
                </a:cxn>
                <a:cxn ang="0">
                  <a:pos x="98" y="5"/>
                </a:cxn>
                <a:cxn ang="0">
                  <a:pos x="89" y="3"/>
                </a:cxn>
                <a:cxn ang="0">
                  <a:pos x="79" y="1"/>
                </a:cxn>
                <a:cxn ang="0">
                  <a:pos x="68" y="1"/>
                </a:cxn>
                <a:cxn ang="0">
                  <a:pos x="57" y="0"/>
                </a:cxn>
                <a:cxn ang="0">
                  <a:pos x="44" y="1"/>
                </a:cxn>
                <a:cxn ang="0">
                  <a:pos x="35" y="1"/>
                </a:cxn>
                <a:cxn ang="0">
                  <a:pos x="24" y="3"/>
                </a:cxn>
                <a:cxn ang="0">
                  <a:pos x="16" y="5"/>
                </a:cxn>
                <a:cxn ang="0">
                  <a:pos x="9" y="8"/>
                </a:cxn>
                <a:cxn ang="0">
                  <a:pos x="3" y="10"/>
                </a:cxn>
                <a:cxn ang="0">
                  <a:pos x="1" y="14"/>
                </a:cxn>
                <a:cxn ang="0">
                  <a:pos x="0" y="17"/>
                </a:cxn>
                <a:cxn ang="0">
                  <a:pos x="1" y="19"/>
                </a:cxn>
                <a:cxn ang="0">
                  <a:pos x="3" y="23"/>
                </a:cxn>
                <a:cxn ang="0">
                  <a:pos x="9" y="26"/>
                </a:cxn>
                <a:cxn ang="0">
                  <a:pos x="16" y="28"/>
                </a:cxn>
                <a:cxn ang="0">
                  <a:pos x="24" y="30"/>
                </a:cxn>
                <a:cxn ang="0">
                  <a:pos x="35" y="32"/>
                </a:cxn>
                <a:cxn ang="0">
                  <a:pos x="44" y="34"/>
                </a:cxn>
                <a:cxn ang="0">
                  <a:pos x="57" y="34"/>
                </a:cxn>
              </a:cxnLst>
              <a:rect l="0" t="0" r="r" b="b"/>
              <a:pathLst>
                <a:path w="116" h="35">
                  <a:moveTo>
                    <a:pt x="57" y="34"/>
                  </a:moveTo>
                  <a:lnTo>
                    <a:pt x="68" y="34"/>
                  </a:lnTo>
                  <a:lnTo>
                    <a:pt x="79" y="32"/>
                  </a:lnTo>
                  <a:lnTo>
                    <a:pt x="89" y="30"/>
                  </a:lnTo>
                  <a:lnTo>
                    <a:pt x="98" y="28"/>
                  </a:lnTo>
                  <a:lnTo>
                    <a:pt x="103" y="26"/>
                  </a:lnTo>
                  <a:lnTo>
                    <a:pt x="109" y="23"/>
                  </a:lnTo>
                  <a:lnTo>
                    <a:pt x="113" y="19"/>
                  </a:lnTo>
                  <a:lnTo>
                    <a:pt x="115" y="17"/>
                  </a:lnTo>
                  <a:lnTo>
                    <a:pt x="113" y="14"/>
                  </a:lnTo>
                  <a:lnTo>
                    <a:pt x="109" y="10"/>
                  </a:lnTo>
                  <a:lnTo>
                    <a:pt x="103" y="8"/>
                  </a:lnTo>
                  <a:lnTo>
                    <a:pt x="98" y="5"/>
                  </a:lnTo>
                  <a:lnTo>
                    <a:pt x="89" y="3"/>
                  </a:lnTo>
                  <a:lnTo>
                    <a:pt x="79" y="1"/>
                  </a:lnTo>
                  <a:lnTo>
                    <a:pt x="68" y="1"/>
                  </a:lnTo>
                  <a:lnTo>
                    <a:pt x="57" y="0"/>
                  </a:lnTo>
                  <a:lnTo>
                    <a:pt x="44" y="1"/>
                  </a:lnTo>
                  <a:lnTo>
                    <a:pt x="35" y="1"/>
                  </a:lnTo>
                  <a:lnTo>
                    <a:pt x="24" y="3"/>
                  </a:lnTo>
                  <a:lnTo>
                    <a:pt x="16" y="5"/>
                  </a:lnTo>
                  <a:lnTo>
                    <a:pt x="9" y="8"/>
                  </a:lnTo>
                  <a:lnTo>
                    <a:pt x="3" y="10"/>
                  </a:lnTo>
                  <a:lnTo>
                    <a:pt x="1" y="14"/>
                  </a:lnTo>
                  <a:lnTo>
                    <a:pt x="0" y="17"/>
                  </a:lnTo>
                  <a:lnTo>
                    <a:pt x="1" y="19"/>
                  </a:lnTo>
                  <a:lnTo>
                    <a:pt x="3" y="23"/>
                  </a:lnTo>
                  <a:lnTo>
                    <a:pt x="9" y="26"/>
                  </a:lnTo>
                  <a:lnTo>
                    <a:pt x="16" y="28"/>
                  </a:lnTo>
                  <a:lnTo>
                    <a:pt x="24" y="30"/>
                  </a:lnTo>
                  <a:lnTo>
                    <a:pt x="35" y="32"/>
                  </a:lnTo>
                  <a:lnTo>
                    <a:pt x="44" y="34"/>
                  </a:lnTo>
                  <a:lnTo>
                    <a:pt x="57" y="34"/>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73" name="Freeform 73"/>
            <p:cNvSpPr/>
            <p:nvPr/>
          </p:nvSpPr>
          <p:spPr bwMode="auto">
            <a:xfrm>
              <a:off x="2037" y="1367"/>
              <a:ext cx="104" cy="33"/>
            </a:xfrm>
            <a:custGeom>
              <a:avLst/>
              <a:gdLst/>
              <a:ahLst/>
              <a:cxnLst>
                <a:cxn ang="0">
                  <a:pos x="50" y="32"/>
                </a:cxn>
                <a:cxn ang="0">
                  <a:pos x="61" y="32"/>
                </a:cxn>
                <a:cxn ang="0">
                  <a:pos x="70" y="30"/>
                </a:cxn>
                <a:cxn ang="0">
                  <a:pos x="79" y="30"/>
                </a:cxn>
                <a:cxn ang="0">
                  <a:pos x="86" y="26"/>
                </a:cxn>
                <a:cxn ang="0">
                  <a:pos x="93" y="24"/>
                </a:cxn>
                <a:cxn ang="0">
                  <a:pos x="97" y="22"/>
                </a:cxn>
                <a:cxn ang="0">
                  <a:pos x="101" y="18"/>
                </a:cxn>
                <a:cxn ang="0">
                  <a:pos x="103" y="15"/>
                </a:cxn>
                <a:cxn ang="0">
                  <a:pos x="101" y="13"/>
                </a:cxn>
                <a:cxn ang="0">
                  <a:pos x="97" y="11"/>
                </a:cxn>
                <a:cxn ang="0">
                  <a:pos x="93" y="7"/>
                </a:cxn>
                <a:cxn ang="0">
                  <a:pos x="86" y="5"/>
                </a:cxn>
                <a:cxn ang="0">
                  <a:pos x="79" y="3"/>
                </a:cxn>
                <a:cxn ang="0">
                  <a:pos x="70" y="1"/>
                </a:cxn>
                <a:cxn ang="0">
                  <a:pos x="61" y="1"/>
                </a:cxn>
                <a:cxn ang="0">
                  <a:pos x="50" y="0"/>
                </a:cxn>
                <a:cxn ang="0">
                  <a:pos x="39" y="1"/>
                </a:cxn>
                <a:cxn ang="0">
                  <a:pos x="30" y="1"/>
                </a:cxn>
                <a:cxn ang="0">
                  <a:pos x="23" y="3"/>
                </a:cxn>
                <a:cxn ang="0">
                  <a:pos x="16" y="5"/>
                </a:cxn>
                <a:cxn ang="0">
                  <a:pos x="9" y="7"/>
                </a:cxn>
                <a:cxn ang="0">
                  <a:pos x="3" y="11"/>
                </a:cxn>
                <a:cxn ang="0">
                  <a:pos x="1" y="13"/>
                </a:cxn>
                <a:cxn ang="0">
                  <a:pos x="0" y="15"/>
                </a:cxn>
                <a:cxn ang="0">
                  <a:pos x="1" y="18"/>
                </a:cxn>
                <a:cxn ang="0">
                  <a:pos x="3" y="22"/>
                </a:cxn>
                <a:cxn ang="0">
                  <a:pos x="9" y="24"/>
                </a:cxn>
                <a:cxn ang="0">
                  <a:pos x="16" y="26"/>
                </a:cxn>
                <a:cxn ang="0">
                  <a:pos x="23" y="30"/>
                </a:cxn>
                <a:cxn ang="0">
                  <a:pos x="30" y="30"/>
                </a:cxn>
                <a:cxn ang="0">
                  <a:pos x="39" y="32"/>
                </a:cxn>
                <a:cxn ang="0">
                  <a:pos x="50" y="32"/>
                </a:cxn>
              </a:cxnLst>
              <a:rect l="0" t="0" r="r" b="b"/>
              <a:pathLst>
                <a:path w="104" h="33">
                  <a:moveTo>
                    <a:pt x="50" y="32"/>
                  </a:moveTo>
                  <a:lnTo>
                    <a:pt x="61" y="32"/>
                  </a:lnTo>
                  <a:lnTo>
                    <a:pt x="70" y="30"/>
                  </a:lnTo>
                  <a:lnTo>
                    <a:pt x="79" y="30"/>
                  </a:lnTo>
                  <a:lnTo>
                    <a:pt x="86" y="26"/>
                  </a:lnTo>
                  <a:lnTo>
                    <a:pt x="93" y="24"/>
                  </a:lnTo>
                  <a:lnTo>
                    <a:pt x="97" y="22"/>
                  </a:lnTo>
                  <a:lnTo>
                    <a:pt x="101" y="18"/>
                  </a:lnTo>
                  <a:lnTo>
                    <a:pt x="103" y="15"/>
                  </a:lnTo>
                  <a:lnTo>
                    <a:pt x="101" y="13"/>
                  </a:lnTo>
                  <a:lnTo>
                    <a:pt x="97" y="11"/>
                  </a:lnTo>
                  <a:lnTo>
                    <a:pt x="93" y="7"/>
                  </a:lnTo>
                  <a:lnTo>
                    <a:pt x="86" y="5"/>
                  </a:lnTo>
                  <a:lnTo>
                    <a:pt x="79" y="3"/>
                  </a:lnTo>
                  <a:lnTo>
                    <a:pt x="70" y="1"/>
                  </a:lnTo>
                  <a:lnTo>
                    <a:pt x="61" y="1"/>
                  </a:lnTo>
                  <a:lnTo>
                    <a:pt x="50" y="0"/>
                  </a:lnTo>
                  <a:lnTo>
                    <a:pt x="39" y="1"/>
                  </a:lnTo>
                  <a:lnTo>
                    <a:pt x="30" y="1"/>
                  </a:lnTo>
                  <a:lnTo>
                    <a:pt x="23" y="3"/>
                  </a:lnTo>
                  <a:lnTo>
                    <a:pt x="16" y="5"/>
                  </a:lnTo>
                  <a:lnTo>
                    <a:pt x="9" y="7"/>
                  </a:lnTo>
                  <a:lnTo>
                    <a:pt x="3" y="11"/>
                  </a:lnTo>
                  <a:lnTo>
                    <a:pt x="1" y="13"/>
                  </a:lnTo>
                  <a:lnTo>
                    <a:pt x="0" y="15"/>
                  </a:lnTo>
                  <a:lnTo>
                    <a:pt x="1" y="18"/>
                  </a:lnTo>
                  <a:lnTo>
                    <a:pt x="3" y="22"/>
                  </a:lnTo>
                  <a:lnTo>
                    <a:pt x="9" y="24"/>
                  </a:lnTo>
                  <a:lnTo>
                    <a:pt x="16" y="26"/>
                  </a:lnTo>
                  <a:lnTo>
                    <a:pt x="23" y="30"/>
                  </a:lnTo>
                  <a:lnTo>
                    <a:pt x="30" y="30"/>
                  </a:lnTo>
                  <a:lnTo>
                    <a:pt x="39" y="32"/>
                  </a:lnTo>
                  <a:lnTo>
                    <a:pt x="50" y="32"/>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74" name="Freeform 74"/>
            <p:cNvSpPr/>
            <p:nvPr/>
          </p:nvSpPr>
          <p:spPr bwMode="auto">
            <a:xfrm>
              <a:off x="2049" y="1506"/>
              <a:ext cx="79" cy="68"/>
            </a:xfrm>
            <a:custGeom>
              <a:avLst/>
              <a:gdLst/>
              <a:ahLst/>
              <a:cxnLst>
                <a:cxn ang="0">
                  <a:pos x="78" y="0"/>
                </a:cxn>
                <a:cxn ang="0">
                  <a:pos x="78" y="7"/>
                </a:cxn>
                <a:cxn ang="0">
                  <a:pos x="78" y="16"/>
                </a:cxn>
                <a:cxn ang="0">
                  <a:pos x="78" y="26"/>
                </a:cxn>
                <a:cxn ang="0">
                  <a:pos x="78" y="35"/>
                </a:cxn>
                <a:cxn ang="0">
                  <a:pos x="78" y="42"/>
                </a:cxn>
                <a:cxn ang="0">
                  <a:pos x="78" y="48"/>
                </a:cxn>
                <a:cxn ang="0">
                  <a:pos x="78" y="52"/>
                </a:cxn>
                <a:cxn ang="0">
                  <a:pos x="78" y="53"/>
                </a:cxn>
                <a:cxn ang="0">
                  <a:pos x="78" y="55"/>
                </a:cxn>
                <a:cxn ang="0">
                  <a:pos x="76" y="55"/>
                </a:cxn>
                <a:cxn ang="0">
                  <a:pos x="74" y="59"/>
                </a:cxn>
                <a:cxn ang="0">
                  <a:pos x="70" y="61"/>
                </a:cxn>
                <a:cxn ang="0">
                  <a:pos x="65" y="63"/>
                </a:cxn>
                <a:cxn ang="0">
                  <a:pos x="59" y="67"/>
                </a:cxn>
                <a:cxn ang="0">
                  <a:pos x="50" y="67"/>
                </a:cxn>
                <a:cxn ang="0">
                  <a:pos x="41" y="67"/>
                </a:cxn>
                <a:cxn ang="0">
                  <a:pos x="29" y="67"/>
                </a:cxn>
                <a:cxn ang="0">
                  <a:pos x="21" y="67"/>
                </a:cxn>
                <a:cxn ang="0">
                  <a:pos x="14" y="63"/>
                </a:cxn>
                <a:cxn ang="0">
                  <a:pos x="7" y="61"/>
                </a:cxn>
                <a:cxn ang="0">
                  <a:pos x="3" y="59"/>
                </a:cxn>
                <a:cxn ang="0">
                  <a:pos x="1" y="55"/>
                </a:cxn>
                <a:cxn ang="0">
                  <a:pos x="0" y="55"/>
                </a:cxn>
                <a:cxn ang="0">
                  <a:pos x="0" y="53"/>
                </a:cxn>
                <a:cxn ang="0">
                  <a:pos x="0" y="52"/>
                </a:cxn>
                <a:cxn ang="0">
                  <a:pos x="0" y="48"/>
                </a:cxn>
                <a:cxn ang="0">
                  <a:pos x="0" y="42"/>
                </a:cxn>
                <a:cxn ang="0">
                  <a:pos x="0" y="33"/>
                </a:cxn>
                <a:cxn ang="0">
                  <a:pos x="0" y="24"/>
                </a:cxn>
                <a:cxn ang="0">
                  <a:pos x="0" y="14"/>
                </a:cxn>
                <a:cxn ang="0">
                  <a:pos x="0" y="7"/>
                </a:cxn>
                <a:cxn ang="0">
                  <a:pos x="0" y="0"/>
                </a:cxn>
                <a:cxn ang="0">
                  <a:pos x="78" y="0"/>
                </a:cxn>
              </a:cxnLst>
              <a:rect l="0" t="0" r="r" b="b"/>
              <a:pathLst>
                <a:path w="79" h="68">
                  <a:moveTo>
                    <a:pt x="78" y="0"/>
                  </a:moveTo>
                  <a:lnTo>
                    <a:pt x="78" y="7"/>
                  </a:lnTo>
                  <a:lnTo>
                    <a:pt x="78" y="16"/>
                  </a:lnTo>
                  <a:lnTo>
                    <a:pt x="78" y="26"/>
                  </a:lnTo>
                  <a:lnTo>
                    <a:pt x="78" y="35"/>
                  </a:lnTo>
                  <a:lnTo>
                    <a:pt x="78" y="42"/>
                  </a:lnTo>
                  <a:lnTo>
                    <a:pt x="78" y="48"/>
                  </a:lnTo>
                  <a:lnTo>
                    <a:pt x="78" y="52"/>
                  </a:lnTo>
                  <a:lnTo>
                    <a:pt x="78" y="53"/>
                  </a:lnTo>
                  <a:lnTo>
                    <a:pt x="78" y="55"/>
                  </a:lnTo>
                  <a:lnTo>
                    <a:pt x="76" y="55"/>
                  </a:lnTo>
                  <a:lnTo>
                    <a:pt x="74" y="59"/>
                  </a:lnTo>
                  <a:lnTo>
                    <a:pt x="70" y="61"/>
                  </a:lnTo>
                  <a:lnTo>
                    <a:pt x="65" y="63"/>
                  </a:lnTo>
                  <a:lnTo>
                    <a:pt x="59" y="67"/>
                  </a:lnTo>
                  <a:lnTo>
                    <a:pt x="50" y="67"/>
                  </a:lnTo>
                  <a:lnTo>
                    <a:pt x="41" y="67"/>
                  </a:lnTo>
                  <a:lnTo>
                    <a:pt x="29" y="67"/>
                  </a:lnTo>
                  <a:lnTo>
                    <a:pt x="21" y="67"/>
                  </a:lnTo>
                  <a:lnTo>
                    <a:pt x="14" y="63"/>
                  </a:lnTo>
                  <a:lnTo>
                    <a:pt x="7" y="61"/>
                  </a:lnTo>
                  <a:lnTo>
                    <a:pt x="3" y="59"/>
                  </a:lnTo>
                  <a:lnTo>
                    <a:pt x="1" y="55"/>
                  </a:lnTo>
                  <a:lnTo>
                    <a:pt x="0" y="55"/>
                  </a:lnTo>
                  <a:lnTo>
                    <a:pt x="0" y="53"/>
                  </a:lnTo>
                  <a:lnTo>
                    <a:pt x="0" y="52"/>
                  </a:lnTo>
                  <a:lnTo>
                    <a:pt x="0" y="48"/>
                  </a:lnTo>
                  <a:lnTo>
                    <a:pt x="0" y="42"/>
                  </a:lnTo>
                  <a:lnTo>
                    <a:pt x="0" y="33"/>
                  </a:lnTo>
                  <a:lnTo>
                    <a:pt x="0" y="24"/>
                  </a:lnTo>
                  <a:lnTo>
                    <a:pt x="0" y="14"/>
                  </a:lnTo>
                  <a:lnTo>
                    <a:pt x="0" y="7"/>
                  </a:lnTo>
                  <a:lnTo>
                    <a:pt x="0" y="0"/>
                  </a:lnTo>
                  <a:lnTo>
                    <a:pt x="78" y="0"/>
                  </a:lnTo>
                </a:path>
              </a:pathLst>
            </a:custGeom>
            <a:solidFill>
              <a:srgbClr val="FFCC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75" name="Freeform 75"/>
            <p:cNvSpPr/>
            <p:nvPr/>
          </p:nvSpPr>
          <p:spPr bwMode="auto">
            <a:xfrm>
              <a:off x="2049" y="1497"/>
              <a:ext cx="79" cy="28"/>
            </a:xfrm>
            <a:custGeom>
              <a:avLst/>
              <a:gdLst/>
              <a:ahLst/>
              <a:cxnLst>
                <a:cxn ang="0">
                  <a:pos x="38" y="27"/>
                </a:cxn>
                <a:cxn ang="0">
                  <a:pos x="45" y="27"/>
                </a:cxn>
                <a:cxn ang="0">
                  <a:pos x="52" y="27"/>
                </a:cxn>
                <a:cxn ang="0">
                  <a:pos x="59" y="27"/>
                </a:cxn>
                <a:cxn ang="0">
                  <a:pos x="65" y="24"/>
                </a:cxn>
                <a:cxn ang="0">
                  <a:pos x="70" y="22"/>
                </a:cxn>
                <a:cxn ang="0">
                  <a:pos x="74" y="19"/>
                </a:cxn>
                <a:cxn ang="0">
                  <a:pos x="76" y="17"/>
                </a:cxn>
                <a:cxn ang="0">
                  <a:pos x="78" y="14"/>
                </a:cxn>
                <a:cxn ang="0">
                  <a:pos x="76" y="12"/>
                </a:cxn>
                <a:cxn ang="0">
                  <a:pos x="74" y="9"/>
                </a:cxn>
                <a:cxn ang="0">
                  <a:pos x="70" y="7"/>
                </a:cxn>
                <a:cxn ang="0">
                  <a:pos x="65" y="4"/>
                </a:cxn>
                <a:cxn ang="0">
                  <a:pos x="59" y="2"/>
                </a:cxn>
                <a:cxn ang="0">
                  <a:pos x="52" y="2"/>
                </a:cxn>
                <a:cxn ang="0">
                  <a:pos x="45" y="2"/>
                </a:cxn>
                <a:cxn ang="0">
                  <a:pos x="38" y="0"/>
                </a:cxn>
                <a:cxn ang="0">
                  <a:pos x="30" y="2"/>
                </a:cxn>
                <a:cxn ang="0">
                  <a:pos x="23" y="2"/>
                </a:cxn>
                <a:cxn ang="0">
                  <a:pos x="16" y="2"/>
                </a:cxn>
                <a:cxn ang="0">
                  <a:pos x="10" y="4"/>
                </a:cxn>
                <a:cxn ang="0">
                  <a:pos x="5" y="7"/>
                </a:cxn>
                <a:cxn ang="0">
                  <a:pos x="3" y="9"/>
                </a:cxn>
                <a:cxn ang="0">
                  <a:pos x="0" y="12"/>
                </a:cxn>
                <a:cxn ang="0">
                  <a:pos x="0" y="14"/>
                </a:cxn>
                <a:cxn ang="0">
                  <a:pos x="0" y="17"/>
                </a:cxn>
                <a:cxn ang="0">
                  <a:pos x="3" y="19"/>
                </a:cxn>
                <a:cxn ang="0">
                  <a:pos x="5" y="22"/>
                </a:cxn>
                <a:cxn ang="0">
                  <a:pos x="10" y="24"/>
                </a:cxn>
                <a:cxn ang="0">
                  <a:pos x="16" y="27"/>
                </a:cxn>
                <a:cxn ang="0">
                  <a:pos x="23" y="27"/>
                </a:cxn>
                <a:cxn ang="0">
                  <a:pos x="30" y="27"/>
                </a:cxn>
                <a:cxn ang="0">
                  <a:pos x="38" y="27"/>
                </a:cxn>
              </a:cxnLst>
              <a:rect l="0" t="0" r="r" b="b"/>
              <a:pathLst>
                <a:path w="79" h="28">
                  <a:moveTo>
                    <a:pt x="38" y="27"/>
                  </a:moveTo>
                  <a:lnTo>
                    <a:pt x="45" y="27"/>
                  </a:lnTo>
                  <a:lnTo>
                    <a:pt x="52" y="27"/>
                  </a:lnTo>
                  <a:lnTo>
                    <a:pt x="59" y="27"/>
                  </a:lnTo>
                  <a:lnTo>
                    <a:pt x="65" y="24"/>
                  </a:lnTo>
                  <a:lnTo>
                    <a:pt x="70" y="22"/>
                  </a:lnTo>
                  <a:lnTo>
                    <a:pt x="74" y="19"/>
                  </a:lnTo>
                  <a:lnTo>
                    <a:pt x="76" y="17"/>
                  </a:lnTo>
                  <a:lnTo>
                    <a:pt x="78" y="14"/>
                  </a:lnTo>
                  <a:lnTo>
                    <a:pt x="76" y="12"/>
                  </a:lnTo>
                  <a:lnTo>
                    <a:pt x="74" y="9"/>
                  </a:lnTo>
                  <a:lnTo>
                    <a:pt x="70" y="7"/>
                  </a:lnTo>
                  <a:lnTo>
                    <a:pt x="65" y="4"/>
                  </a:lnTo>
                  <a:lnTo>
                    <a:pt x="59" y="2"/>
                  </a:lnTo>
                  <a:lnTo>
                    <a:pt x="52" y="2"/>
                  </a:lnTo>
                  <a:lnTo>
                    <a:pt x="45" y="2"/>
                  </a:lnTo>
                  <a:lnTo>
                    <a:pt x="38" y="0"/>
                  </a:lnTo>
                  <a:lnTo>
                    <a:pt x="30" y="2"/>
                  </a:lnTo>
                  <a:lnTo>
                    <a:pt x="23" y="2"/>
                  </a:lnTo>
                  <a:lnTo>
                    <a:pt x="16" y="2"/>
                  </a:lnTo>
                  <a:lnTo>
                    <a:pt x="10" y="4"/>
                  </a:lnTo>
                  <a:lnTo>
                    <a:pt x="5" y="7"/>
                  </a:lnTo>
                  <a:lnTo>
                    <a:pt x="3" y="9"/>
                  </a:lnTo>
                  <a:lnTo>
                    <a:pt x="0" y="12"/>
                  </a:lnTo>
                  <a:lnTo>
                    <a:pt x="0" y="14"/>
                  </a:lnTo>
                  <a:lnTo>
                    <a:pt x="0" y="17"/>
                  </a:lnTo>
                  <a:lnTo>
                    <a:pt x="3" y="19"/>
                  </a:lnTo>
                  <a:lnTo>
                    <a:pt x="5" y="22"/>
                  </a:lnTo>
                  <a:lnTo>
                    <a:pt x="10" y="24"/>
                  </a:lnTo>
                  <a:lnTo>
                    <a:pt x="16" y="27"/>
                  </a:lnTo>
                  <a:lnTo>
                    <a:pt x="23" y="27"/>
                  </a:lnTo>
                  <a:lnTo>
                    <a:pt x="30" y="27"/>
                  </a:lnTo>
                  <a:lnTo>
                    <a:pt x="38" y="27"/>
                  </a:lnTo>
                </a:path>
              </a:pathLst>
            </a:custGeom>
            <a:solidFill>
              <a:srgbClr val="FFFF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76" name="Freeform 76"/>
            <p:cNvSpPr/>
            <p:nvPr/>
          </p:nvSpPr>
          <p:spPr bwMode="auto">
            <a:xfrm>
              <a:off x="2046" y="1399"/>
              <a:ext cx="29" cy="164"/>
            </a:xfrm>
            <a:custGeom>
              <a:avLst/>
              <a:gdLst/>
              <a:ahLst/>
              <a:cxnLst>
                <a:cxn ang="0">
                  <a:pos x="0" y="0"/>
                </a:cxn>
                <a:cxn ang="0">
                  <a:pos x="0" y="0"/>
                </a:cxn>
                <a:cxn ang="0">
                  <a:pos x="4" y="1"/>
                </a:cxn>
                <a:cxn ang="0">
                  <a:pos x="4" y="1"/>
                </a:cxn>
                <a:cxn ang="0">
                  <a:pos x="8" y="3"/>
                </a:cxn>
                <a:cxn ang="0">
                  <a:pos x="8" y="9"/>
                </a:cxn>
                <a:cxn ang="0">
                  <a:pos x="8" y="14"/>
                </a:cxn>
                <a:cxn ang="0">
                  <a:pos x="8" y="25"/>
                </a:cxn>
                <a:cxn ang="0">
                  <a:pos x="8" y="46"/>
                </a:cxn>
                <a:cxn ang="0">
                  <a:pos x="8" y="70"/>
                </a:cxn>
                <a:cxn ang="0">
                  <a:pos x="8" y="96"/>
                </a:cxn>
                <a:cxn ang="0">
                  <a:pos x="8" y="120"/>
                </a:cxn>
                <a:cxn ang="0">
                  <a:pos x="8" y="142"/>
                </a:cxn>
                <a:cxn ang="0">
                  <a:pos x="8" y="155"/>
                </a:cxn>
                <a:cxn ang="0">
                  <a:pos x="8" y="161"/>
                </a:cxn>
                <a:cxn ang="0">
                  <a:pos x="16" y="163"/>
                </a:cxn>
                <a:cxn ang="0">
                  <a:pos x="16" y="16"/>
                </a:cxn>
                <a:cxn ang="0">
                  <a:pos x="20" y="16"/>
                </a:cxn>
                <a:cxn ang="0">
                  <a:pos x="24" y="14"/>
                </a:cxn>
                <a:cxn ang="0">
                  <a:pos x="24" y="14"/>
                </a:cxn>
                <a:cxn ang="0">
                  <a:pos x="28" y="12"/>
                </a:cxn>
                <a:cxn ang="0">
                  <a:pos x="28" y="11"/>
                </a:cxn>
                <a:cxn ang="0">
                  <a:pos x="28" y="9"/>
                </a:cxn>
                <a:cxn ang="0">
                  <a:pos x="24" y="7"/>
                </a:cxn>
                <a:cxn ang="0">
                  <a:pos x="20" y="5"/>
                </a:cxn>
                <a:cxn ang="0">
                  <a:pos x="16" y="3"/>
                </a:cxn>
                <a:cxn ang="0">
                  <a:pos x="12" y="3"/>
                </a:cxn>
                <a:cxn ang="0">
                  <a:pos x="8" y="1"/>
                </a:cxn>
                <a:cxn ang="0">
                  <a:pos x="4" y="1"/>
                </a:cxn>
                <a:cxn ang="0">
                  <a:pos x="0" y="1"/>
                </a:cxn>
                <a:cxn ang="0">
                  <a:pos x="0" y="1"/>
                </a:cxn>
                <a:cxn ang="0">
                  <a:pos x="0" y="0"/>
                </a:cxn>
              </a:cxnLst>
              <a:rect l="0" t="0" r="r" b="b"/>
              <a:pathLst>
                <a:path w="29" h="164">
                  <a:moveTo>
                    <a:pt x="0" y="0"/>
                  </a:moveTo>
                  <a:lnTo>
                    <a:pt x="0" y="0"/>
                  </a:lnTo>
                  <a:lnTo>
                    <a:pt x="4" y="1"/>
                  </a:lnTo>
                  <a:lnTo>
                    <a:pt x="4" y="1"/>
                  </a:lnTo>
                  <a:lnTo>
                    <a:pt x="8" y="3"/>
                  </a:lnTo>
                  <a:lnTo>
                    <a:pt x="8" y="9"/>
                  </a:lnTo>
                  <a:lnTo>
                    <a:pt x="8" y="14"/>
                  </a:lnTo>
                  <a:lnTo>
                    <a:pt x="8" y="25"/>
                  </a:lnTo>
                  <a:lnTo>
                    <a:pt x="8" y="46"/>
                  </a:lnTo>
                  <a:lnTo>
                    <a:pt x="8" y="70"/>
                  </a:lnTo>
                  <a:lnTo>
                    <a:pt x="8" y="96"/>
                  </a:lnTo>
                  <a:lnTo>
                    <a:pt x="8" y="120"/>
                  </a:lnTo>
                  <a:lnTo>
                    <a:pt x="8" y="142"/>
                  </a:lnTo>
                  <a:lnTo>
                    <a:pt x="8" y="155"/>
                  </a:lnTo>
                  <a:lnTo>
                    <a:pt x="8" y="161"/>
                  </a:lnTo>
                  <a:lnTo>
                    <a:pt x="16" y="163"/>
                  </a:lnTo>
                  <a:lnTo>
                    <a:pt x="16" y="16"/>
                  </a:lnTo>
                  <a:lnTo>
                    <a:pt x="20" y="16"/>
                  </a:lnTo>
                  <a:lnTo>
                    <a:pt x="24" y="14"/>
                  </a:lnTo>
                  <a:lnTo>
                    <a:pt x="24" y="14"/>
                  </a:lnTo>
                  <a:lnTo>
                    <a:pt x="28" y="12"/>
                  </a:lnTo>
                  <a:lnTo>
                    <a:pt x="28" y="11"/>
                  </a:lnTo>
                  <a:lnTo>
                    <a:pt x="28" y="9"/>
                  </a:lnTo>
                  <a:lnTo>
                    <a:pt x="24" y="7"/>
                  </a:lnTo>
                  <a:lnTo>
                    <a:pt x="20" y="5"/>
                  </a:lnTo>
                  <a:lnTo>
                    <a:pt x="16" y="3"/>
                  </a:lnTo>
                  <a:lnTo>
                    <a:pt x="12" y="3"/>
                  </a:lnTo>
                  <a:lnTo>
                    <a:pt x="8" y="1"/>
                  </a:lnTo>
                  <a:lnTo>
                    <a:pt x="4" y="1"/>
                  </a:lnTo>
                  <a:lnTo>
                    <a:pt x="0" y="1"/>
                  </a:lnTo>
                  <a:lnTo>
                    <a:pt x="0" y="1"/>
                  </a:lnTo>
                  <a:lnTo>
                    <a:pt x="0"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77" name="Freeform 77"/>
            <p:cNvSpPr/>
            <p:nvPr/>
          </p:nvSpPr>
          <p:spPr bwMode="auto">
            <a:xfrm>
              <a:off x="1972" y="1664"/>
              <a:ext cx="121" cy="53"/>
            </a:xfrm>
            <a:custGeom>
              <a:avLst/>
              <a:gdLst/>
              <a:ahLst/>
              <a:cxnLst>
                <a:cxn ang="0">
                  <a:pos x="59" y="52"/>
                </a:cxn>
                <a:cxn ang="0">
                  <a:pos x="70" y="52"/>
                </a:cxn>
                <a:cxn ang="0">
                  <a:pos x="81" y="50"/>
                </a:cxn>
                <a:cxn ang="0">
                  <a:pos x="92" y="46"/>
                </a:cxn>
                <a:cxn ang="0">
                  <a:pos x="101" y="44"/>
                </a:cxn>
                <a:cxn ang="0">
                  <a:pos x="108" y="40"/>
                </a:cxn>
                <a:cxn ang="0">
                  <a:pos x="114" y="37"/>
                </a:cxn>
                <a:cxn ang="0">
                  <a:pos x="118" y="31"/>
                </a:cxn>
                <a:cxn ang="0">
                  <a:pos x="120" y="26"/>
                </a:cxn>
                <a:cxn ang="0">
                  <a:pos x="118" y="20"/>
                </a:cxn>
                <a:cxn ang="0">
                  <a:pos x="114" y="16"/>
                </a:cxn>
                <a:cxn ang="0">
                  <a:pos x="108" y="11"/>
                </a:cxn>
                <a:cxn ang="0">
                  <a:pos x="101" y="7"/>
                </a:cxn>
                <a:cxn ang="0">
                  <a:pos x="92" y="3"/>
                </a:cxn>
                <a:cxn ang="0">
                  <a:pos x="81" y="1"/>
                </a:cxn>
                <a:cxn ang="0">
                  <a:pos x="70" y="0"/>
                </a:cxn>
                <a:cxn ang="0">
                  <a:pos x="59" y="0"/>
                </a:cxn>
                <a:cxn ang="0">
                  <a:pos x="46" y="0"/>
                </a:cxn>
                <a:cxn ang="0">
                  <a:pos x="35" y="1"/>
                </a:cxn>
                <a:cxn ang="0">
                  <a:pos x="24" y="3"/>
                </a:cxn>
                <a:cxn ang="0">
                  <a:pos x="16" y="7"/>
                </a:cxn>
                <a:cxn ang="0">
                  <a:pos x="9" y="11"/>
                </a:cxn>
                <a:cxn ang="0">
                  <a:pos x="3" y="16"/>
                </a:cxn>
                <a:cxn ang="0">
                  <a:pos x="0" y="20"/>
                </a:cxn>
                <a:cxn ang="0">
                  <a:pos x="0" y="26"/>
                </a:cxn>
                <a:cxn ang="0">
                  <a:pos x="0" y="31"/>
                </a:cxn>
                <a:cxn ang="0">
                  <a:pos x="3" y="37"/>
                </a:cxn>
                <a:cxn ang="0">
                  <a:pos x="9" y="40"/>
                </a:cxn>
                <a:cxn ang="0">
                  <a:pos x="16" y="44"/>
                </a:cxn>
                <a:cxn ang="0">
                  <a:pos x="24" y="46"/>
                </a:cxn>
                <a:cxn ang="0">
                  <a:pos x="35" y="50"/>
                </a:cxn>
                <a:cxn ang="0">
                  <a:pos x="46" y="52"/>
                </a:cxn>
                <a:cxn ang="0">
                  <a:pos x="59" y="52"/>
                </a:cxn>
              </a:cxnLst>
              <a:rect l="0" t="0" r="r" b="b"/>
              <a:pathLst>
                <a:path w="121" h="53">
                  <a:moveTo>
                    <a:pt x="59" y="52"/>
                  </a:moveTo>
                  <a:lnTo>
                    <a:pt x="70" y="52"/>
                  </a:lnTo>
                  <a:lnTo>
                    <a:pt x="81" y="50"/>
                  </a:lnTo>
                  <a:lnTo>
                    <a:pt x="92" y="46"/>
                  </a:lnTo>
                  <a:lnTo>
                    <a:pt x="101" y="44"/>
                  </a:lnTo>
                  <a:lnTo>
                    <a:pt x="108" y="40"/>
                  </a:lnTo>
                  <a:lnTo>
                    <a:pt x="114" y="37"/>
                  </a:lnTo>
                  <a:lnTo>
                    <a:pt x="118" y="31"/>
                  </a:lnTo>
                  <a:lnTo>
                    <a:pt x="120" y="26"/>
                  </a:lnTo>
                  <a:lnTo>
                    <a:pt x="118" y="20"/>
                  </a:lnTo>
                  <a:lnTo>
                    <a:pt x="114" y="16"/>
                  </a:lnTo>
                  <a:lnTo>
                    <a:pt x="108" y="11"/>
                  </a:lnTo>
                  <a:lnTo>
                    <a:pt x="101" y="7"/>
                  </a:lnTo>
                  <a:lnTo>
                    <a:pt x="92" y="3"/>
                  </a:lnTo>
                  <a:lnTo>
                    <a:pt x="81" y="1"/>
                  </a:lnTo>
                  <a:lnTo>
                    <a:pt x="70" y="0"/>
                  </a:lnTo>
                  <a:lnTo>
                    <a:pt x="59" y="0"/>
                  </a:lnTo>
                  <a:lnTo>
                    <a:pt x="46" y="0"/>
                  </a:lnTo>
                  <a:lnTo>
                    <a:pt x="35" y="1"/>
                  </a:lnTo>
                  <a:lnTo>
                    <a:pt x="24" y="3"/>
                  </a:lnTo>
                  <a:lnTo>
                    <a:pt x="16" y="7"/>
                  </a:lnTo>
                  <a:lnTo>
                    <a:pt x="9" y="11"/>
                  </a:lnTo>
                  <a:lnTo>
                    <a:pt x="3" y="16"/>
                  </a:lnTo>
                  <a:lnTo>
                    <a:pt x="0" y="20"/>
                  </a:lnTo>
                  <a:lnTo>
                    <a:pt x="0" y="26"/>
                  </a:lnTo>
                  <a:lnTo>
                    <a:pt x="0" y="31"/>
                  </a:lnTo>
                  <a:lnTo>
                    <a:pt x="3" y="37"/>
                  </a:lnTo>
                  <a:lnTo>
                    <a:pt x="9" y="40"/>
                  </a:lnTo>
                  <a:lnTo>
                    <a:pt x="16" y="44"/>
                  </a:lnTo>
                  <a:lnTo>
                    <a:pt x="24" y="46"/>
                  </a:lnTo>
                  <a:lnTo>
                    <a:pt x="35" y="50"/>
                  </a:lnTo>
                  <a:lnTo>
                    <a:pt x="46" y="52"/>
                  </a:lnTo>
                  <a:lnTo>
                    <a:pt x="59" y="52"/>
                  </a:lnTo>
                </a:path>
              </a:pathLst>
            </a:custGeom>
            <a:solidFill>
              <a:srgbClr val="000000"/>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78" name="Freeform 78"/>
            <p:cNvSpPr/>
            <p:nvPr/>
          </p:nvSpPr>
          <p:spPr bwMode="auto">
            <a:xfrm>
              <a:off x="1974" y="1519"/>
              <a:ext cx="112" cy="190"/>
            </a:xfrm>
            <a:custGeom>
              <a:avLst/>
              <a:gdLst/>
              <a:ahLst/>
              <a:cxnLst>
                <a:cxn ang="0">
                  <a:pos x="111" y="0"/>
                </a:cxn>
                <a:cxn ang="0">
                  <a:pos x="111" y="0"/>
                </a:cxn>
                <a:cxn ang="0">
                  <a:pos x="109" y="1"/>
                </a:cxn>
                <a:cxn ang="0">
                  <a:pos x="107" y="3"/>
                </a:cxn>
                <a:cxn ang="0">
                  <a:pos x="105" y="5"/>
                </a:cxn>
                <a:cxn ang="0">
                  <a:pos x="105" y="7"/>
                </a:cxn>
                <a:cxn ang="0">
                  <a:pos x="103" y="12"/>
                </a:cxn>
                <a:cxn ang="0">
                  <a:pos x="101" y="16"/>
                </a:cxn>
                <a:cxn ang="0">
                  <a:pos x="101" y="22"/>
                </a:cxn>
                <a:cxn ang="0">
                  <a:pos x="101" y="33"/>
                </a:cxn>
                <a:cxn ang="0">
                  <a:pos x="101" y="53"/>
                </a:cxn>
                <a:cxn ang="0">
                  <a:pos x="101" y="77"/>
                </a:cxn>
                <a:cxn ang="0">
                  <a:pos x="101" y="103"/>
                </a:cxn>
                <a:cxn ang="0">
                  <a:pos x="101" y="129"/>
                </a:cxn>
                <a:cxn ang="0">
                  <a:pos x="101" y="151"/>
                </a:cxn>
                <a:cxn ang="0">
                  <a:pos x="101" y="166"/>
                </a:cxn>
                <a:cxn ang="0">
                  <a:pos x="101" y="172"/>
                </a:cxn>
                <a:cxn ang="0">
                  <a:pos x="101" y="172"/>
                </a:cxn>
                <a:cxn ang="0">
                  <a:pos x="99" y="174"/>
                </a:cxn>
                <a:cxn ang="0">
                  <a:pos x="98" y="177"/>
                </a:cxn>
                <a:cxn ang="0">
                  <a:pos x="94" y="179"/>
                </a:cxn>
                <a:cxn ang="0">
                  <a:pos x="88" y="183"/>
                </a:cxn>
                <a:cxn ang="0">
                  <a:pos x="81" y="185"/>
                </a:cxn>
                <a:cxn ang="0">
                  <a:pos x="70" y="189"/>
                </a:cxn>
                <a:cxn ang="0">
                  <a:pos x="59" y="189"/>
                </a:cxn>
                <a:cxn ang="0">
                  <a:pos x="46" y="189"/>
                </a:cxn>
                <a:cxn ang="0">
                  <a:pos x="37" y="185"/>
                </a:cxn>
                <a:cxn ang="0">
                  <a:pos x="27" y="183"/>
                </a:cxn>
                <a:cxn ang="0">
                  <a:pos x="22" y="179"/>
                </a:cxn>
                <a:cxn ang="0">
                  <a:pos x="18" y="177"/>
                </a:cxn>
                <a:cxn ang="0">
                  <a:pos x="14" y="174"/>
                </a:cxn>
                <a:cxn ang="0">
                  <a:pos x="12" y="172"/>
                </a:cxn>
                <a:cxn ang="0">
                  <a:pos x="12" y="172"/>
                </a:cxn>
                <a:cxn ang="0">
                  <a:pos x="12" y="166"/>
                </a:cxn>
                <a:cxn ang="0">
                  <a:pos x="12" y="151"/>
                </a:cxn>
                <a:cxn ang="0">
                  <a:pos x="12" y="129"/>
                </a:cxn>
                <a:cxn ang="0">
                  <a:pos x="12" y="103"/>
                </a:cxn>
                <a:cxn ang="0">
                  <a:pos x="12" y="77"/>
                </a:cxn>
                <a:cxn ang="0">
                  <a:pos x="12" y="53"/>
                </a:cxn>
                <a:cxn ang="0">
                  <a:pos x="12" y="35"/>
                </a:cxn>
                <a:cxn ang="0">
                  <a:pos x="12" y="22"/>
                </a:cxn>
                <a:cxn ang="0">
                  <a:pos x="11" y="18"/>
                </a:cxn>
                <a:cxn ang="0">
                  <a:pos x="11" y="12"/>
                </a:cxn>
                <a:cxn ang="0">
                  <a:pos x="7" y="9"/>
                </a:cxn>
                <a:cxn ang="0">
                  <a:pos x="5" y="5"/>
                </a:cxn>
                <a:cxn ang="0">
                  <a:pos x="3" y="3"/>
                </a:cxn>
                <a:cxn ang="0">
                  <a:pos x="1" y="1"/>
                </a:cxn>
                <a:cxn ang="0">
                  <a:pos x="0" y="0"/>
                </a:cxn>
                <a:cxn ang="0">
                  <a:pos x="0" y="0"/>
                </a:cxn>
                <a:cxn ang="0">
                  <a:pos x="111" y="0"/>
                </a:cxn>
              </a:cxnLst>
              <a:rect l="0" t="0" r="r" b="b"/>
              <a:pathLst>
                <a:path w="112" h="190">
                  <a:moveTo>
                    <a:pt x="111" y="0"/>
                  </a:moveTo>
                  <a:lnTo>
                    <a:pt x="111" y="0"/>
                  </a:lnTo>
                  <a:lnTo>
                    <a:pt x="109" y="1"/>
                  </a:lnTo>
                  <a:lnTo>
                    <a:pt x="107" y="3"/>
                  </a:lnTo>
                  <a:lnTo>
                    <a:pt x="105" y="5"/>
                  </a:lnTo>
                  <a:lnTo>
                    <a:pt x="105" y="7"/>
                  </a:lnTo>
                  <a:lnTo>
                    <a:pt x="103" y="12"/>
                  </a:lnTo>
                  <a:lnTo>
                    <a:pt x="101" y="16"/>
                  </a:lnTo>
                  <a:lnTo>
                    <a:pt x="101" y="22"/>
                  </a:lnTo>
                  <a:lnTo>
                    <a:pt x="101" y="33"/>
                  </a:lnTo>
                  <a:lnTo>
                    <a:pt x="101" y="53"/>
                  </a:lnTo>
                  <a:lnTo>
                    <a:pt x="101" y="77"/>
                  </a:lnTo>
                  <a:lnTo>
                    <a:pt x="101" y="103"/>
                  </a:lnTo>
                  <a:lnTo>
                    <a:pt x="101" y="129"/>
                  </a:lnTo>
                  <a:lnTo>
                    <a:pt x="101" y="151"/>
                  </a:lnTo>
                  <a:lnTo>
                    <a:pt x="101" y="166"/>
                  </a:lnTo>
                  <a:lnTo>
                    <a:pt x="101" y="172"/>
                  </a:lnTo>
                  <a:lnTo>
                    <a:pt x="101" y="172"/>
                  </a:lnTo>
                  <a:lnTo>
                    <a:pt x="99" y="174"/>
                  </a:lnTo>
                  <a:lnTo>
                    <a:pt x="98" y="177"/>
                  </a:lnTo>
                  <a:lnTo>
                    <a:pt x="94" y="179"/>
                  </a:lnTo>
                  <a:lnTo>
                    <a:pt x="88" y="183"/>
                  </a:lnTo>
                  <a:lnTo>
                    <a:pt x="81" y="185"/>
                  </a:lnTo>
                  <a:lnTo>
                    <a:pt x="70" y="189"/>
                  </a:lnTo>
                  <a:lnTo>
                    <a:pt x="59" y="189"/>
                  </a:lnTo>
                  <a:lnTo>
                    <a:pt x="46" y="189"/>
                  </a:lnTo>
                  <a:lnTo>
                    <a:pt x="37" y="185"/>
                  </a:lnTo>
                  <a:lnTo>
                    <a:pt x="27" y="183"/>
                  </a:lnTo>
                  <a:lnTo>
                    <a:pt x="22" y="179"/>
                  </a:lnTo>
                  <a:lnTo>
                    <a:pt x="18" y="177"/>
                  </a:lnTo>
                  <a:lnTo>
                    <a:pt x="14" y="174"/>
                  </a:lnTo>
                  <a:lnTo>
                    <a:pt x="12" y="172"/>
                  </a:lnTo>
                  <a:lnTo>
                    <a:pt x="12" y="172"/>
                  </a:lnTo>
                  <a:lnTo>
                    <a:pt x="12" y="166"/>
                  </a:lnTo>
                  <a:lnTo>
                    <a:pt x="12" y="151"/>
                  </a:lnTo>
                  <a:lnTo>
                    <a:pt x="12" y="129"/>
                  </a:lnTo>
                  <a:lnTo>
                    <a:pt x="12" y="103"/>
                  </a:lnTo>
                  <a:lnTo>
                    <a:pt x="12" y="77"/>
                  </a:lnTo>
                  <a:lnTo>
                    <a:pt x="12" y="53"/>
                  </a:lnTo>
                  <a:lnTo>
                    <a:pt x="12" y="35"/>
                  </a:lnTo>
                  <a:lnTo>
                    <a:pt x="12" y="22"/>
                  </a:lnTo>
                  <a:lnTo>
                    <a:pt x="11" y="18"/>
                  </a:lnTo>
                  <a:lnTo>
                    <a:pt x="11" y="12"/>
                  </a:lnTo>
                  <a:lnTo>
                    <a:pt x="7" y="9"/>
                  </a:lnTo>
                  <a:lnTo>
                    <a:pt x="5" y="5"/>
                  </a:lnTo>
                  <a:lnTo>
                    <a:pt x="3" y="3"/>
                  </a:lnTo>
                  <a:lnTo>
                    <a:pt x="1" y="1"/>
                  </a:lnTo>
                  <a:lnTo>
                    <a:pt x="0" y="0"/>
                  </a:lnTo>
                  <a:lnTo>
                    <a:pt x="0" y="0"/>
                  </a:lnTo>
                  <a:lnTo>
                    <a:pt x="111" y="0"/>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79" name="Freeform 79"/>
            <p:cNvSpPr/>
            <p:nvPr/>
          </p:nvSpPr>
          <p:spPr bwMode="auto">
            <a:xfrm>
              <a:off x="1974" y="1498"/>
              <a:ext cx="114" cy="34"/>
            </a:xfrm>
            <a:custGeom>
              <a:avLst/>
              <a:gdLst/>
              <a:ahLst/>
              <a:cxnLst>
                <a:cxn ang="0">
                  <a:pos x="57" y="33"/>
                </a:cxn>
                <a:cxn ang="0">
                  <a:pos x="66" y="33"/>
                </a:cxn>
                <a:cxn ang="0">
                  <a:pos x="77" y="33"/>
                </a:cxn>
                <a:cxn ang="0">
                  <a:pos x="88" y="31"/>
                </a:cxn>
                <a:cxn ang="0">
                  <a:pos x="96" y="29"/>
                </a:cxn>
                <a:cxn ang="0">
                  <a:pos x="103" y="25"/>
                </a:cxn>
                <a:cxn ang="0">
                  <a:pos x="109" y="23"/>
                </a:cxn>
                <a:cxn ang="0">
                  <a:pos x="113" y="20"/>
                </a:cxn>
                <a:cxn ang="0">
                  <a:pos x="113" y="18"/>
                </a:cxn>
                <a:cxn ang="0">
                  <a:pos x="113" y="14"/>
                </a:cxn>
                <a:cxn ang="0">
                  <a:pos x="109" y="11"/>
                </a:cxn>
                <a:cxn ang="0">
                  <a:pos x="103" y="9"/>
                </a:cxn>
                <a:cxn ang="0">
                  <a:pos x="96" y="5"/>
                </a:cxn>
                <a:cxn ang="0">
                  <a:pos x="88" y="3"/>
                </a:cxn>
                <a:cxn ang="0">
                  <a:pos x="77" y="1"/>
                </a:cxn>
                <a:cxn ang="0">
                  <a:pos x="66" y="1"/>
                </a:cxn>
                <a:cxn ang="0">
                  <a:pos x="57" y="0"/>
                </a:cxn>
                <a:cxn ang="0">
                  <a:pos x="44" y="1"/>
                </a:cxn>
                <a:cxn ang="0">
                  <a:pos x="33" y="1"/>
                </a:cxn>
                <a:cxn ang="0">
                  <a:pos x="24" y="3"/>
                </a:cxn>
                <a:cxn ang="0">
                  <a:pos x="14" y="5"/>
                </a:cxn>
                <a:cxn ang="0">
                  <a:pos x="7" y="9"/>
                </a:cxn>
                <a:cxn ang="0">
                  <a:pos x="3" y="11"/>
                </a:cxn>
                <a:cxn ang="0">
                  <a:pos x="0" y="14"/>
                </a:cxn>
                <a:cxn ang="0">
                  <a:pos x="0" y="18"/>
                </a:cxn>
                <a:cxn ang="0">
                  <a:pos x="0" y="20"/>
                </a:cxn>
                <a:cxn ang="0">
                  <a:pos x="3" y="23"/>
                </a:cxn>
                <a:cxn ang="0">
                  <a:pos x="7" y="25"/>
                </a:cxn>
                <a:cxn ang="0">
                  <a:pos x="14" y="29"/>
                </a:cxn>
                <a:cxn ang="0">
                  <a:pos x="24" y="31"/>
                </a:cxn>
                <a:cxn ang="0">
                  <a:pos x="33" y="33"/>
                </a:cxn>
                <a:cxn ang="0">
                  <a:pos x="44" y="33"/>
                </a:cxn>
                <a:cxn ang="0">
                  <a:pos x="57" y="33"/>
                </a:cxn>
              </a:cxnLst>
              <a:rect l="0" t="0" r="r" b="b"/>
              <a:pathLst>
                <a:path w="114" h="34">
                  <a:moveTo>
                    <a:pt x="57" y="33"/>
                  </a:moveTo>
                  <a:lnTo>
                    <a:pt x="66" y="33"/>
                  </a:lnTo>
                  <a:lnTo>
                    <a:pt x="77" y="33"/>
                  </a:lnTo>
                  <a:lnTo>
                    <a:pt x="88" y="31"/>
                  </a:lnTo>
                  <a:lnTo>
                    <a:pt x="96" y="29"/>
                  </a:lnTo>
                  <a:lnTo>
                    <a:pt x="103" y="25"/>
                  </a:lnTo>
                  <a:lnTo>
                    <a:pt x="109" y="23"/>
                  </a:lnTo>
                  <a:lnTo>
                    <a:pt x="113" y="20"/>
                  </a:lnTo>
                  <a:lnTo>
                    <a:pt x="113" y="18"/>
                  </a:lnTo>
                  <a:lnTo>
                    <a:pt x="113" y="14"/>
                  </a:lnTo>
                  <a:lnTo>
                    <a:pt x="109" y="11"/>
                  </a:lnTo>
                  <a:lnTo>
                    <a:pt x="103" y="9"/>
                  </a:lnTo>
                  <a:lnTo>
                    <a:pt x="96" y="5"/>
                  </a:lnTo>
                  <a:lnTo>
                    <a:pt x="88" y="3"/>
                  </a:lnTo>
                  <a:lnTo>
                    <a:pt x="77" y="1"/>
                  </a:lnTo>
                  <a:lnTo>
                    <a:pt x="66" y="1"/>
                  </a:lnTo>
                  <a:lnTo>
                    <a:pt x="57" y="0"/>
                  </a:lnTo>
                  <a:lnTo>
                    <a:pt x="44" y="1"/>
                  </a:lnTo>
                  <a:lnTo>
                    <a:pt x="33" y="1"/>
                  </a:lnTo>
                  <a:lnTo>
                    <a:pt x="24" y="3"/>
                  </a:lnTo>
                  <a:lnTo>
                    <a:pt x="14" y="5"/>
                  </a:lnTo>
                  <a:lnTo>
                    <a:pt x="7" y="9"/>
                  </a:lnTo>
                  <a:lnTo>
                    <a:pt x="3" y="11"/>
                  </a:lnTo>
                  <a:lnTo>
                    <a:pt x="0" y="14"/>
                  </a:lnTo>
                  <a:lnTo>
                    <a:pt x="0" y="18"/>
                  </a:lnTo>
                  <a:lnTo>
                    <a:pt x="0" y="20"/>
                  </a:lnTo>
                  <a:lnTo>
                    <a:pt x="3" y="23"/>
                  </a:lnTo>
                  <a:lnTo>
                    <a:pt x="7" y="25"/>
                  </a:lnTo>
                  <a:lnTo>
                    <a:pt x="14" y="29"/>
                  </a:lnTo>
                  <a:lnTo>
                    <a:pt x="24" y="31"/>
                  </a:lnTo>
                  <a:lnTo>
                    <a:pt x="33" y="33"/>
                  </a:lnTo>
                  <a:lnTo>
                    <a:pt x="44" y="33"/>
                  </a:lnTo>
                  <a:lnTo>
                    <a:pt x="57" y="33"/>
                  </a:lnTo>
                </a:path>
              </a:pathLst>
            </a:custGeom>
            <a:solidFill>
              <a:srgbClr val="E5E5E5"/>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80" name="Freeform 80"/>
            <p:cNvSpPr/>
            <p:nvPr/>
          </p:nvSpPr>
          <p:spPr bwMode="auto">
            <a:xfrm>
              <a:off x="1980" y="1500"/>
              <a:ext cx="105" cy="33"/>
            </a:xfrm>
            <a:custGeom>
              <a:avLst/>
              <a:gdLst/>
              <a:ahLst/>
              <a:cxnLst>
                <a:cxn ang="0">
                  <a:pos x="52" y="32"/>
                </a:cxn>
                <a:cxn ang="0">
                  <a:pos x="61" y="32"/>
                </a:cxn>
                <a:cxn ang="0">
                  <a:pos x="72" y="30"/>
                </a:cxn>
                <a:cxn ang="0">
                  <a:pos x="79" y="30"/>
                </a:cxn>
                <a:cxn ang="0">
                  <a:pos x="89" y="26"/>
                </a:cxn>
                <a:cxn ang="0">
                  <a:pos x="94" y="24"/>
                </a:cxn>
                <a:cxn ang="0">
                  <a:pos x="100" y="22"/>
                </a:cxn>
                <a:cxn ang="0">
                  <a:pos x="102" y="18"/>
                </a:cxn>
                <a:cxn ang="0">
                  <a:pos x="104" y="15"/>
                </a:cxn>
                <a:cxn ang="0">
                  <a:pos x="102" y="13"/>
                </a:cxn>
                <a:cxn ang="0">
                  <a:pos x="100" y="11"/>
                </a:cxn>
                <a:cxn ang="0">
                  <a:pos x="94" y="7"/>
                </a:cxn>
                <a:cxn ang="0">
                  <a:pos x="89" y="5"/>
                </a:cxn>
                <a:cxn ang="0">
                  <a:pos x="79" y="3"/>
                </a:cxn>
                <a:cxn ang="0">
                  <a:pos x="72" y="1"/>
                </a:cxn>
                <a:cxn ang="0">
                  <a:pos x="61" y="1"/>
                </a:cxn>
                <a:cxn ang="0">
                  <a:pos x="52" y="0"/>
                </a:cxn>
                <a:cxn ang="0">
                  <a:pos x="40" y="1"/>
                </a:cxn>
                <a:cxn ang="0">
                  <a:pos x="31" y="1"/>
                </a:cxn>
                <a:cxn ang="0">
                  <a:pos x="22" y="3"/>
                </a:cxn>
                <a:cxn ang="0">
                  <a:pos x="14" y="5"/>
                </a:cxn>
                <a:cxn ang="0">
                  <a:pos x="9" y="7"/>
                </a:cxn>
                <a:cxn ang="0">
                  <a:pos x="3" y="11"/>
                </a:cxn>
                <a:cxn ang="0">
                  <a:pos x="0" y="13"/>
                </a:cxn>
                <a:cxn ang="0">
                  <a:pos x="0" y="15"/>
                </a:cxn>
                <a:cxn ang="0">
                  <a:pos x="0" y="18"/>
                </a:cxn>
                <a:cxn ang="0">
                  <a:pos x="3" y="22"/>
                </a:cxn>
                <a:cxn ang="0">
                  <a:pos x="9" y="24"/>
                </a:cxn>
                <a:cxn ang="0">
                  <a:pos x="14" y="26"/>
                </a:cxn>
                <a:cxn ang="0">
                  <a:pos x="22" y="30"/>
                </a:cxn>
                <a:cxn ang="0">
                  <a:pos x="31" y="30"/>
                </a:cxn>
                <a:cxn ang="0">
                  <a:pos x="40" y="32"/>
                </a:cxn>
                <a:cxn ang="0">
                  <a:pos x="52" y="32"/>
                </a:cxn>
              </a:cxnLst>
              <a:rect l="0" t="0" r="r" b="b"/>
              <a:pathLst>
                <a:path w="105" h="33">
                  <a:moveTo>
                    <a:pt x="52" y="32"/>
                  </a:moveTo>
                  <a:lnTo>
                    <a:pt x="61" y="32"/>
                  </a:lnTo>
                  <a:lnTo>
                    <a:pt x="72" y="30"/>
                  </a:lnTo>
                  <a:lnTo>
                    <a:pt x="79" y="30"/>
                  </a:lnTo>
                  <a:lnTo>
                    <a:pt x="89" y="26"/>
                  </a:lnTo>
                  <a:lnTo>
                    <a:pt x="94" y="24"/>
                  </a:lnTo>
                  <a:lnTo>
                    <a:pt x="100" y="22"/>
                  </a:lnTo>
                  <a:lnTo>
                    <a:pt x="102" y="18"/>
                  </a:lnTo>
                  <a:lnTo>
                    <a:pt x="104" y="15"/>
                  </a:lnTo>
                  <a:lnTo>
                    <a:pt x="102" y="13"/>
                  </a:lnTo>
                  <a:lnTo>
                    <a:pt x="100" y="11"/>
                  </a:lnTo>
                  <a:lnTo>
                    <a:pt x="94" y="7"/>
                  </a:lnTo>
                  <a:lnTo>
                    <a:pt x="89" y="5"/>
                  </a:lnTo>
                  <a:lnTo>
                    <a:pt x="79" y="3"/>
                  </a:lnTo>
                  <a:lnTo>
                    <a:pt x="72" y="1"/>
                  </a:lnTo>
                  <a:lnTo>
                    <a:pt x="61" y="1"/>
                  </a:lnTo>
                  <a:lnTo>
                    <a:pt x="52" y="0"/>
                  </a:lnTo>
                  <a:lnTo>
                    <a:pt x="40" y="1"/>
                  </a:lnTo>
                  <a:lnTo>
                    <a:pt x="31" y="1"/>
                  </a:lnTo>
                  <a:lnTo>
                    <a:pt x="22" y="3"/>
                  </a:lnTo>
                  <a:lnTo>
                    <a:pt x="14" y="5"/>
                  </a:lnTo>
                  <a:lnTo>
                    <a:pt x="9" y="7"/>
                  </a:lnTo>
                  <a:lnTo>
                    <a:pt x="3" y="11"/>
                  </a:lnTo>
                  <a:lnTo>
                    <a:pt x="0" y="13"/>
                  </a:lnTo>
                  <a:lnTo>
                    <a:pt x="0" y="15"/>
                  </a:lnTo>
                  <a:lnTo>
                    <a:pt x="0" y="18"/>
                  </a:lnTo>
                  <a:lnTo>
                    <a:pt x="3" y="22"/>
                  </a:lnTo>
                  <a:lnTo>
                    <a:pt x="9" y="24"/>
                  </a:lnTo>
                  <a:lnTo>
                    <a:pt x="14" y="26"/>
                  </a:lnTo>
                  <a:lnTo>
                    <a:pt x="22" y="30"/>
                  </a:lnTo>
                  <a:lnTo>
                    <a:pt x="31" y="30"/>
                  </a:lnTo>
                  <a:lnTo>
                    <a:pt x="40" y="32"/>
                  </a:lnTo>
                  <a:lnTo>
                    <a:pt x="52" y="32"/>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81" name="Freeform 81"/>
            <p:cNvSpPr/>
            <p:nvPr/>
          </p:nvSpPr>
          <p:spPr bwMode="auto">
            <a:xfrm>
              <a:off x="1993" y="1638"/>
              <a:ext cx="81" cy="71"/>
            </a:xfrm>
            <a:custGeom>
              <a:avLst/>
              <a:gdLst/>
              <a:ahLst/>
              <a:cxnLst>
                <a:cxn ang="0">
                  <a:pos x="80" y="0"/>
                </a:cxn>
                <a:cxn ang="0">
                  <a:pos x="80" y="9"/>
                </a:cxn>
                <a:cxn ang="0">
                  <a:pos x="80" y="16"/>
                </a:cxn>
                <a:cxn ang="0">
                  <a:pos x="80" y="27"/>
                </a:cxn>
                <a:cxn ang="0">
                  <a:pos x="80" y="35"/>
                </a:cxn>
                <a:cxn ang="0">
                  <a:pos x="80" y="44"/>
                </a:cxn>
                <a:cxn ang="0">
                  <a:pos x="80" y="49"/>
                </a:cxn>
                <a:cxn ang="0">
                  <a:pos x="80" y="53"/>
                </a:cxn>
                <a:cxn ang="0">
                  <a:pos x="80" y="55"/>
                </a:cxn>
                <a:cxn ang="0">
                  <a:pos x="78" y="55"/>
                </a:cxn>
                <a:cxn ang="0">
                  <a:pos x="78" y="57"/>
                </a:cxn>
                <a:cxn ang="0">
                  <a:pos x="74" y="60"/>
                </a:cxn>
                <a:cxn ang="0">
                  <a:pos x="70" y="62"/>
                </a:cxn>
                <a:cxn ang="0">
                  <a:pos x="66" y="64"/>
                </a:cxn>
                <a:cxn ang="0">
                  <a:pos x="59" y="68"/>
                </a:cxn>
                <a:cxn ang="0">
                  <a:pos x="52" y="70"/>
                </a:cxn>
                <a:cxn ang="0">
                  <a:pos x="40" y="70"/>
                </a:cxn>
                <a:cxn ang="0">
                  <a:pos x="29" y="70"/>
                </a:cxn>
                <a:cxn ang="0">
                  <a:pos x="20" y="68"/>
                </a:cxn>
                <a:cxn ang="0">
                  <a:pos x="13" y="66"/>
                </a:cxn>
                <a:cxn ang="0">
                  <a:pos x="7" y="62"/>
                </a:cxn>
                <a:cxn ang="0">
                  <a:pos x="1" y="60"/>
                </a:cxn>
                <a:cxn ang="0">
                  <a:pos x="0" y="58"/>
                </a:cxn>
                <a:cxn ang="0">
                  <a:pos x="0" y="57"/>
                </a:cxn>
                <a:cxn ang="0">
                  <a:pos x="0" y="55"/>
                </a:cxn>
                <a:cxn ang="0">
                  <a:pos x="0" y="55"/>
                </a:cxn>
                <a:cxn ang="0">
                  <a:pos x="0" y="49"/>
                </a:cxn>
                <a:cxn ang="0">
                  <a:pos x="0" y="42"/>
                </a:cxn>
                <a:cxn ang="0">
                  <a:pos x="0" y="33"/>
                </a:cxn>
                <a:cxn ang="0">
                  <a:pos x="0" y="25"/>
                </a:cxn>
                <a:cxn ang="0">
                  <a:pos x="0" y="16"/>
                </a:cxn>
                <a:cxn ang="0">
                  <a:pos x="0" y="9"/>
                </a:cxn>
                <a:cxn ang="0">
                  <a:pos x="0" y="1"/>
                </a:cxn>
                <a:cxn ang="0">
                  <a:pos x="80" y="0"/>
                </a:cxn>
              </a:cxnLst>
              <a:rect l="0" t="0" r="r" b="b"/>
              <a:pathLst>
                <a:path w="81" h="71">
                  <a:moveTo>
                    <a:pt x="80" y="0"/>
                  </a:moveTo>
                  <a:lnTo>
                    <a:pt x="80" y="9"/>
                  </a:lnTo>
                  <a:lnTo>
                    <a:pt x="80" y="16"/>
                  </a:lnTo>
                  <a:lnTo>
                    <a:pt x="80" y="27"/>
                  </a:lnTo>
                  <a:lnTo>
                    <a:pt x="80" y="35"/>
                  </a:lnTo>
                  <a:lnTo>
                    <a:pt x="80" y="44"/>
                  </a:lnTo>
                  <a:lnTo>
                    <a:pt x="80" y="49"/>
                  </a:lnTo>
                  <a:lnTo>
                    <a:pt x="80" y="53"/>
                  </a:lnTo>
                  <a:lnTo>
                    <a:pt x="80" y="55"/>
                  </a:lnTo>
                  <a:lnTo>
                    <a:pt x="78" y="55"/>
                  </a:lnTo>
                  <a:lnTo>
                    <a:pt x="78" y="57"/>
                  </a:lnTo>
                  <a:lnTo>
                    <a:pt x="74" y="60"/>
                  </a:lnTo>
                  <a:lnTo>
                    <a:pt x="70" y="62"/>
                  </a:lnTo>
                  <a:lnTo>
                    <a:pt x="66" y="64"/>
                  </a:lnTo>
                  <a:lnTo>
                    <a:pt x="59" y="68"/>
                  </a:lnTo>
                  <a:lnTo>
                    <a:pt x="52" y="70"/>
                  </a:lnTo>
                  <a:lnTo>
                    <a:pt x="40" y="70"/>
                  </a:lnTo>
                  <a:lnTo>
                    <a:pt x="29" y="70"/>
                  </a:lnTo>
                  <a:lnTo>
                    <a:pt x="20" y="68"/>
                  </a:lnTo>
                  <a:lnTo>
                    <a:pt x="13" y="66"/>
                  </a:lnTo>
                  <a:lnTo>
                    <a:pt x="7" y="62"/>
                  </a:lnTo>
                  <a:lnTo>
                    <a:pt x="1" y="60"/>
                  </a:lnTo>
                  <a:lnTo>
                    <a:pt x="0" y="58"/>
                  </a:lnTo>
                  <a:lnTo>
                    <a:pt x="0" y="57"/>
                  </a:lnTo>
                  <a:lnTo>
                    <a:pt x="0" y="55"/>
                  </a:lnTo>
                  <a:lnTo>
                    <a:pt x="0" y="55"/>
                  </a:lnTo>
                  <a:lnTo>
                    <a:pt x="0" y="49"/>
                  </a:lnTo>
                  <a:lnTo>
                    <a:pt x="0" y="42"/>
                  </a:lnTo>
                  <a:lnTo>
                    <a:pt x="0" y="33"/>
                  </a:lnTo>
                  <a:lnTo>
                    <a:pt x="0" y="25"/>
                  </a:lnTo>
                  <a:lnTo>
                    <a:pt x="0" y="16"/>
                  </a:lnTo>
                  <a:lnTo>
                    <a:pt x="0" y="9"/>
                  </a:lnTo>
                  <a:lnTo>
                    <a:pt x="0" y="1"/>
                  </a:lnTo>
                  <a:lnTo>
                    <a:pt x="80" y="0"/>
                  </a:lnTo>
                </a:path>
              </a:pathLst>
            </a:custGeom>
            <a:solidFill>
              <a:srgbClr val="FF0033"/>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82" name="Freeform 82"/>
            <p:cNvSpPr/>
            <p:nvPr/>
          </p:nvSpPr>
          <p:spPr bwMode="auto">
            <a:xfrm>
              <a:off x="1993" y="1628"/>
              <a:ext cx="81" cy="30"/>
            </a:xfrm>
            <a:custGeom>
              <a:avLst/>
              <a:gdLst/>
              <a:ahLst/>
              <a:cxnLst>
                <a:cxn ang="0">
                  <a:pos x="39" y="29"/>
                </a:cxn>
                <a:cxn ang="0">
                  <a:pos x="46" y="29"/>
                </a:cxn>
                <a:cxn ang="0">
                  <a:pos x="53" y="26"/>
                </a:cxn>
                <a:cxn ang="0">
                  <a:pos x="59" y="26"/>
                </a:cxn>
                <a:cxn ang="0">
                  <a:pos x="66" y="24"/>
                </a:cxn>
                <a:cxn ang="0">
                  <a:pos x="72" y="21"/>
                </a:cxn>
                <a:cxn ang="0">
                  <a:pos x="76" y="19"/>
                </a:cxn>
                <a:cxn ang="0">
                  <a:pos x="78" y="16"/>
                </a:cxn>
                <a:cxn ang="0">
                  <a:pos x="80" y="14"/>
                </a:cxn>
                <a:cxn ang="0">
                  <a:pos x="78" y="12"/>
                </a:cxn>
                <a:cxn ang="0">
                  <a:pos x="76" y="9"/>
                </a:cxn>
                <a:cxn ang="0">
                  <a:pos x="72" y="4"/>
                </a:cxn>
                <a:cxn ang="0">
                  <a:pos x="66" y="4"/>
                </a:cxn>
                <a:cxn ang="0">
                  <a:pos x="59" y="2"/>
                </a:cxn>
                <a:cxn ang="0">
                  <a:pos x="53" y="2"/>
                </a:cxn>
                <a:cxn ang="0">
                  <a:pos x="46" y="2"/>
                </a:cxn>
                <a:cxn ang="0">
                  <a:pos x="39" y="0"/>
                </a:cxn>
                <a:cxn ang="0">
                  <a:pos x="29" y="2"/>
                </a:cxn>
                <a:cxn ang="0">
                  <a:pos x="22" y="2"/>
                </a:cxn>
                <a:cxn ang="0">
                  <a:pos x="16" y="2"/>
                </a:cxn>
                <a:cxn ang="0">
                  <a:pos x="9" y="4"/>
                </a:cxn>
                <a:cxn ang="0">
                  <a:pos x="5" y="4"/>
                </a:cxn>
                <a:cxn ang="0">
                  <a:pos x="1" y="9"/>
                </a:cxn>
                <a:cxn ang="0">
                  <a:pos x="0" y="12"/>
                </a:cxn>
                <a:cxn ang="0">
                  <a:pos x="0" y="14"/>
                </a:cxn>
                <a:cxn ang="0">
                  <a:pos x="0" y="16"/>
                </a:cxn>
                <a:cxn ang="0">
                  <a:pos x="1" y="19"/>
                </a:cxn>
                <a:cxn ang="0">
                  <a:pos x="5" y="21"/>
                </a:cxn>
                <a:cxn ang="0">
                  <a:pos x="9" y="24"/>
                </a:cxn>
                <a:cxn ang="0">
                  <a:pos x="16" y="26"/>
                </a:cxn>
                <a:cxn ang="0">
                  <a:pos x="22" y="26"/>
                </a:cxn>
                <a:cxn ang="0">
                  <a:pos x="29" y="29"/>
                </a:cxn>
                <a:cxn ang="0">
                  <a:pos x="39" y="29"/>
                </a:cxn>
              </a:cxnLst>
              <a:rect l="0" t="0" r="r" b="b"/>
              <a:pathLst>
                <a:path w="81" h="30">
                  <a:moveTo>
                    <a:pt x="39" y="29"/>
                  </a:moveTo>
                  <a:lnTo>
                    <a:pt x="46" y="29"/>
                  </a:lnTo>
                  <a:lnTo>
                    <a:pt x="53" y="26"/>
                  </a:lnTo>
                  <a:lnTo>
                    <a:pt x="59" y="26"/>
                  </a:lnTo>
                  <a:lnTo>
                    <a:pt x="66" y="24"/>
                  </a:lnTo>
                  <a:lnTo>
                    <a:pt x="72" y="21"/>
                  </a:lnTo>
                  <a:lnTo>
                    <a:pt x="76" y="19"/>
                  </a:lnTo>
                  <a:lnTo>
                    <a:pt x="78" y="16"/>
                  </a:lnTo>
                  <a:lnTo>
                    <a:pt x="80" y="14"/>
                  </a:lnTo>
                  <a:lnTo>
                    <a:pt x="78" y="12"/>
                  </a:lnTo>
                  <a:lnTo>
                    <a:pt x="76" y="9"/>
                  </a:lnTo>
                  <a:lnTo>
                    <a:pt x="72" y="4"/>
                  </a:lnTo>
                  <a:lnTo>
                    <a:pt x="66" y="4"/>
                  </a:lnTo>
                  <a:lnTo>
                    <a:pt x="59" y="2"/>
                  </a:lnTo>
                  <a:lnTo>
                    <a:pt x="53" y="2"/>
                  </a:lnTo>
                  <a:lnTo>
                    <a:pt x="46" y="2"/>
                  </a:lnTo>
                  <a:lnTo>
                    <a:pt x="39" y="0"/>
                  </a:lnTo>
                  <a:lnTo>
                    <a:pt x="29" y="2"/>
                  </a:lnTo>
                  <a:lnTo>
                    <a:pt x="22" y="2"/>
                  </a:lnTo>
                  <a:lnTo>
                    <a:pt x="16" y="2"/>
                  </a:lnTo>
                  <a:lnTo>
                    <a:pt x="9" y="4"/>
                  </a:lnTo>
                  <a:lnTo>
                    <a:pt x="5" y="4"/>
                  </a:lnTo>
                  <a:lnTo>
                    <a:pt x="1" y="9"/>
                  </a:lnTo>
                  <a:lnTo>
                    <a:pt x="0" y="12"/>
                  </a:lnTo>
                  <a:lnTo>
                    <a:pt x="0" y="14"/>
                  </a:lnTo>
                  <a:lnTo>
                    <a:pt x="0" y="16"/>
                  </a:lnTo>
                  <a:lnTo>
                    <a:pt x="1" y="19"/>
                  </a:lnTo>
                  <a:lnTo>
                    <a:pt x="5" y="21"/>
                  </a:lnTo>
                  <a:lnTo>
                    <a:pt x="9" y="24"/>
                  </a:lnTo>
                  <a:lnTo>
                    <a:pt x="16" y="26"/>
                  </a:lnTo>
                  <a:lnTo>
                    <a:pt x="22" y="26"/>
                  </a:lnTo>
                  <a:lnTo>
                    <a:pt x="29" y="29"/>
                  </a:lnTo>
                  <a:lnTo>
                    <a:pt x="39" y="29"/>
                  </a:lnTo>
                </a:path>
              </a:pathLst>
            </a:custGeom>
            <a:solidFill>
              <a:srgbClr val="FF9966"/>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83" name="Freeform 83"/>
            <p:cNvSpPr/>
            <p:nvPr/>
          </p:nvSpPr>
          <p:spPr bwMode="auto">
            <a:xfrm>
              <a:off x="1987" y="1532"/>
              <a:ext cx="32" cy="164"/>
            </a:xfrm>
            <a:custGeom>
              <a:avLst/>
              <a:gdLst/>
              <a:ahLst/>
              <a:cxnLst>
                <a:cxn ang="0">
                  <a:pos x="0" y="0"/>
                </a:cxn>
                <a:cxn ang="0">
                  <a:pos x="3" y="0"/>
                </a:cxn>
                <a:cxn ang="0">
                  <a:pos x="3" y="1"/>
                </a:cxn>
                <a:cxn ang="0">
                  <a:pos x="7" y="1"/>
                </a:cxn>
                <a:cxn ang="0">
                  <a:pos x="7" y="5"/>
                </a:cxn>
                <a:cxn ang="0">
                  <a:pos x="7" y="9"/>
                </a:cxn>
                <a:cxn ang="0">
                  <a:pos x="11" y="14"/>
                </a:cxn>
                <a:cxn ang="0">
                  <a:pos x="11" y="25"/>
                </a:cxn>
                <a:cxn ang="0">
                  <a:pos x="11" y="46"/>
                </a:cxn>
                <a:cxn ang="0">
                  <a:pos x="11" y="70"/>
                </a:cxn>
                <a:cxn ang="0">
                  <a:pos x="11" y="96"/>
                </a:cxn>
                <a:cxn ang="0">
                  <a:pos x="11" y="120"/>
                </a:cxn>
                <a:cxn ang="0">
                  <a:pos x="11" y="142"/>
                </a:cxn>
                <a:cxn ang="0">
                  <a:pos x="11" y="157"/>
                </a:cxn>
                <a:cxn ang="0">
                  <a:pos x="11" y="161"/>
                </a:cxn>
                <a:cxn ang="0">
                  <a:pos x="19" y="163"/>
                </a:cxn>
                <a:cxn ang="0">
                  <a:pos x="19" y="16"/>
                </a:cxn>
                <a:cxn ang="0">
                  <a:pos x="19" y="16"/>
                </a:cxn>
                <a:cxn ang="0">
                  <a:pos x="23" y="16"/>
                </a:cxn>
                <a:cxn ang="0">
                  <a:pos x="27" y="14"/>
                </a:cxn>
                <a:cxn ang="0">
                  <a:pos x="27" y="12"/>
                </a:cxn>
                <a:cxn ang="0">
                  <a:pos x="31" y="11"/>
                </a:cxn>
                <a:cxn ang="0">
                  <a:pos x="27" y="9"/>
                </a:cxn>
                <a:cxn ang="0">
                  <a:pos x="27" y="7"/>
                </a:cxn>
                <a:cxn ang="0">
                  <a:pos x="23" y="5"/>
                </a:cxn>
                <a:cxn ang="0">
                  <a:pos x="15" y="5"/>
                </a:cxn>
                <a:cxn ang="0">
                  <a:pos x="11" y="3"/>
                </a:cxn>
                <a:cxn ang="0">
                  <a:pos x="11" y="1"/>
                </a:cxn>
                <a:cxn ang="0">
                  <a:pos x="3" y="1"/>
                </a:cxn>
                <a:cxn ang="0">
                  <a:pos x="3" y="1"/>
                </a:cxn>
                <a:cxn ang="0">
                  <a:pos x="0" y="0"/>
                </a:cxn>
                <a:cxn ang="0">
                  <a:pos x="0" y="0"/>
                </a:cxn>
              </a:cxnLst>
              <a:rect l="0" t="0" r="r" b="b"/>
              <a:pathLst>
                <a:path w="32" h="164">
                  <a:moveTo>
                    <a:pt x="0" y="0"/>
                  </a:moveTo>
                  <a:lnTo>
                    <a:pt x="3" y="0"/>
                  </a:lnTo>
                  <a:lnTo>
                    <a:pt x="3" y="1"/>
                  </a:lnTo>
                  <a:lnTo>
                    <a:pt x="7" y="1"/>
                  </a:lnTo>
                  <a:lnTo>
                    <a:pt x="7" y="5"/>
                  </a:lnTo>
                  <a:lnTo>
                    <a:pt x="7" y="9"/>
                  </a:lnTo>
                  <a:lnTo>
                    <a:pt x="11" y="14"/>
                  </a:lnTo>
                  <a:lnTo>
                    <a:pt x="11" y="25"/>
                  </a:lnTo>
                  <a:lnTo>
                    <a:pt x="11" y="46"/>
                  </a:lnTo>
                  <a:lnTo>
                    <a:pt x="11" y="70"/>
                  </a:lnTo>
                  <a:lnTo>
                    <a:pt x="11" y="96"/>
                  </a:lnTo>
                  <a:lnTo>
                    <a:pt x="11" y="120"/>
                  </a:lnTo>
                  <a:lnTo>
                    <a:pt x="11" y="142"/>
                  </a:lnTo>
                  <a:lnTo>
                    <a:pt x="11" y="157"/>
                  </a:lnTo>
                  <a:lnTo>
                    <a:pt x="11" y="161"/>
                  </a:lnTo>
                  <a:lnTo>
                    <a:pt x="19" y="163"/>
                  </a:lnTo>
                  <a:lnTo>
                    <a:pt x="19" y="16"/>
                  </a:lnTo>
                  <a:lnTo>
                    <a:pt x="19" y="16"/>
                  </a:lnTo>
                  <a:lnTo>
                    <a:pt x="23" y="16"/>
                  </a:lnTo>
                  <a:lnTo>
                    <a:pt x="27" y="14"/>
                  </a:lnTo>
                  <a:lnTo>
                    <a:pt x="27" y="12"/>
                  </a:lnTo>
                  <a:lnTo>
                    <a:pt x="31" y="11"/>
                  </a:lnTo>
                  <a:lnTo>
                    <a:pt x="27" y="9"/>
                  </a:lnTo>
                  <a:lnTo>
                    <a:pt x="27" y="7"/>
                  </a:lnTo>
                  <a:lnTo>
                    <a:pt x="23" y="5"/>
                  </a:lnTo>
                  <a:lnTo>
                    <a:pt x="15" y="5"/>
                  </a:lnTo>
                  <a:lnTo>
                    <a:pt x="11" y="3"/>
                  </a:lnTo>
                  <a:lnTo>
                    <a:pt x="11" y="1"/>
                  </a:lnTo>
                  <a:lnTo>
                    <a:pt x="3" y="1"/>
                  </a:lnTo>
                  <a:lnTo>
                    <a:pt x="3" y="1"/>
                  </a:lnTo>
                  <a:lnTo>
                    <a:pt x="0" y="0"/>
                  </a:lnTo>
                  <a:lnTo>
                    <a:pt x="0" y="0"/>
                  </a:lnTo>
                </a:path>
              </a:pathLst>
            </a:custGeom>
            <a:solidFill>
              <a:srgbClr val="FFFFF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84" name="Freeform 84"/>
            <p:cNvSpPr/>
            <p:nvPr/>
          </p:nvSpPr>
          <p:spPr bwMode="auto">
            <a:xfrm>
              <a:off x="1805" y="1829"/>
              <a:ext cx="29" cy="287"/>
            </a:xfrm>
            <a:custGeom>
              <a:avLst/>
              <a:gdLst/>
              <a:ahLst/>
              <a:cxnLst>
                <a:cxn ang="0">
                  <a:pos x="28" y="282"/>
                </a:cxn>
                <a:cxn ang="0">
                  <a:pos x="28" y="0"/>
                </a:cxn>
                <a:cxn ang="0">
                  <a:pos x="0" y="3"/>
                </a:cxn>
                <a:cxn ang="0">
                  <a:pos x="0" y="286"/>
                </a:cxn>
                <a:cxn ang="0">
                  <a:pos x="28" y="282"/>
                </a:cxn>
              </a:cxnLst>
              <a:rect l="0" t="0" r="r" b="b"/>
              <a:pathLst>
                <a:path w="29" h="287">
                  <a:moveTo>
                    <a:pt x="28" y="282"/>
                  </a:moveTo>
                  <a:lnTo>
                    <a:pt x="28" y="0"/>
                  </a:lnTo>
                  <a:lnTo>
                    <a:pt x="0" y="3"/>
                  </a:lnTo>
                  <a:lnTo>
                    <a:pt x="0" y="286"/>
                  </a:lnTo>
                  <a:lnTo>
                    <a:pt x="28" y="282"/>
                  </a:lnTo>
                </a:path>
              </a:pathLst>
            </a:custGeom>
            <a:solidFill>
              <a:srgbClr val="000000"/>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85" name="Freeform 85"/>
            <p:cNvSpPr/>
            <p:nvPr/>
          </p:nvSpPr>
          <p:spPr bwMode="auto">
            <a:xfrm>
              <a:off x="1516" y="1671"/>
              <a:ext cx="30" cy="293"/>
            </a:xfrm>
            <a:custGeom>
              <a:avLst/>
              <a:gdLst/>
              <a:ahLst/>
              <a:cxnLst>
                <a:cxn ang="0">
                  <a:pos x="29" y="292"/>
                </a:cxn>
                <a:cxn ang="0">
                  <a:pos x="29" y="9"/>
                </a:cxn>
                <a:cxn ang="0">
                  <a:pos x="0" y="0"/>
                </a:cxn>
                <a:cxn ang="0">
                  <a:pos x="0" y="284"/>
                </a:cxn>
                <a:cxn ang="0">
                  <a:pos x="29" y="292"/>
                </a:cxn>
              </a:cxnLst>
              <a:rect l="0" t="0" r="r" b="b"/>
              <a:pathLst>
                <a:path w="30" h="293">
                  <a:moveTo>
                    <a:pt x="29" y="292"/>
                  </a:moveTo>
                  <a:lnTo>
                    <a:pt x="29" y="9"/>
                  </a:lnTo>
                  <a:lnTo>
                    <a:pt x="0" y="0"/>
                  </a:lnTo>
                  <a:lnTo>
                    <a:pt x="0" y="284"/>
                  </a:lnTo>
                  <a:lnTo>
                    <a:pt x="29" y="292"/>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86" name="Freeform 86"/>
            <p:cNvSpPr/>
            <p:nvPr/>
          </p:nvSpPr>
          <p:spPr bwMode="auto">
            <a:xfrm>
              <a:off x="2362" y="1659"/>
              <a:ext cx="31" cy="293"/>
            </a:xfrm>
            <a:custGeom>
              <a:avLst/>
              <a:gdLst/>
              <a:ahLst/>
              <a:cxnLst>
                <a:cxn ang="0">
                  <a:pos x="30" y="292"/>
                </a:cxn>
                <a:cxn ang="0">
                  <a:pos x="30" y="9"/>
                </a:cxn>
                <a:cxn ang="0">
                  <a:pos x="0" y="0"/>
                </a:cxn>
                <a:cxn ang="0">
                  <a:pos x="0" y="284"/>
                </a:cxn>
                <a:cxn ang="0">
                  <a:pos x="30" y="292"/>
                </a:cxn>
              </a:cxnLst>
              <a:rect l="0" t="0" r="r" b="b"/>
              <a:pathLst>
                <a:path w="31" h="293">
                  <a:moveTo>
                    <a:pt x="30" y="292"/>
                  </a:moveTo>
                  <a:lnTo>
                    <a:pt x="30" y="9"/>
                  </a:lnTo>
                  <a:lnTo>
                    <a:pt x="0" y="0"/>
                  </a:lnTo>
                  <a:lnTo>
                    <a:pt x="0" y="284"/>
                  </a:lnTo>
                  <a:lnTo>
                    <a:pt x="30" y="292"/>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87" name="Freeform 87"/>
            <p:cNvSpPr/>
            <p:nvPr/>
          </p:nvSpPr>
          <p:spPr bwMode="auto">
            <a:xfrm>
              <a:off x="1788" y="1822"/>
              <a:ext cx="32" cy="294"/>
            </a:xfrm>
            <a:custGeom>
              <a:avLst/>
              <a:gdLst/>
              <a:ahLst/>
              <a:cxnLst>
                <a:cxn ang="0">
                  <a:pos x="31" y="293"/>
                </a:cxn>
                <a:cxn ang="0">
                  <a:pos x="31" y="9"/>
                </a:cxn>
                <a:cxn ang="0">
                  <a:pos x="0" y="0"/>
                </a:cxn>
                <a:cxn ang="0">
                  <a:pos x="0" y="285"/>
                </a:cxn>
                <a:cxn ang="0">
                  <a:pos x="31" y="293"/>
                </a:cxn>
              </a:cxnLst>
              <a:rect l="0" t="0" r="r" b="b"/>
              <a:pathLst>
                <a:path w="32" h="294">
                  <a:moveTo>
                    <a:pt x="31" y="293"/>
                  </a:moveTo>
                  <a:lnTo>
                    <a:pt x="31" y="9"/>
                  </a:lnTo>
                  <a:lnTo>
                    <a:pt x="0" y="0"/>
                  </a:lnTo>
                  <a:lnTo>
                    <a:pt x="0" y="285"/>
                  </a:lnTo>
                  <a:lnTo>
                    <a:pt x="31" y="293"/>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88" name="Freeform 88"/>
            <p:cNvSpPr/>
            <p:nvPr/>
          </p:nvSpPr>
          <p:spPr bwMode="auto">
            <a:xfrm>
              <a:off x="1785" y="1641"/>
              <a:ext cx="640" cy="208"/>
            </a:xfrm>
            <a:custGeom>
              <a:avLst/>
              <a:gdLst/>
              <a:ahLst/>
              <a:cxnLst>
                <a:cxn ang="0">
                  <a:pos x="639" y="24"/>
                </a:cxn>
                <a:cxn ang="0">
                  <a:pos x="639" y="0"/>
                </a:cxn>
                <a:cxn ang="0">
                  <a:pos x="0" y="182"/>
                </a:cxn>
                <a:cxn ang="0">
                  <a:pos x="0" y="207"/>
                </a:cxn>
                <a:cxn ang="0">
                  <a:pos x="639" y="24"/>
                </a:cxn>
              </a:cxnLst>
              <a:rect l="0" t="0" r="r" b="b"/>
              <a:pathLst>
                <a:path w="640" h="208">
                  <a:moveTo>
                    <a:pt x="639" y="24"/>
                  </a:moveTo>
                  <a:lnTo>
                    <a:pt x="639" y="0"/>
                  </a:lnTo>
                  <a:lnTo>
                    <a:pt x="0" y="182"/>
                  </a:lnTo>
                  <a:lnTo>
                    <a:pt x="0" y="207"/>
                  </a:lnTo>
                  <a:lnTo>
                    <a:pt x="639" y="24"/>
                  </a:lnTo>
                </a:path>
              </a:pathLst>
            </a:custGeom>
            <a:solidFill>
              <a:srgbClr val="4C4C4C"/>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89" name="Freeform 89"/>
            <p:cNvSpPr/>
            <p:nvPr/>
          </p:nvSpPr>
          <p:spPr bwMode="auto">
            <a:xfrm>
              <a:off x="1488" y="1652"/>
              <a:ext cx="298" cy="197"/>
            </a:xfrm>
            <a:custGeom>
              <a:avLst/>
              <a:gdLst/>
              <a:ahLst/>
              <a:cxnLst>
                <a:cxn ang="0">
                  <a:pos x="0" y="24"/>
                </a:cxn>
                <a:cxn ang="0">
                  <a:pos x="0" y="0"/>
                </a:cxn>
                <a:cxn ang="0">
                  <a:pos x="297" y="171"/>
                </a:cxn>
                <a:cxn ang="0">
                  <a:pos x="297" y="196"/>
                </a:cxn>
                <a:cxn ang="0">
                  <a:pos x="0" y="24"/>
                </a:cxn>
              </a:cxnLst>
              <a:rect l="0" t="0" r="r" b="b"/>
              <a:pathLst>
                <a:path w="298" h="197">
                  <a:moveTo>
                    <a:pt x="0" y="24"/>
                  </a:moveTo>
                  <a:lnTo>
                    <a:pt x="0" y="0"/>
                  </a:lnTo>
                  <a:lnTo>
                    <a:pt x="297" y="171"/>
                  </a:lnTo>
                  <a:lnTo>
                    <a:pt x="297" y="196"/>
                  </a:lnTo>
                  <a:lnTo>
                    <a:pt x="0" y="24"/>
                  </a:lnTo>
                </a:path>
              </a:pathLst>
            </a:custGeom>
            <a:solidFill>
              <a:srgbClr val="7F7F7F"/>
            </a:solidFill>
            <a:ln w="9525" cap="rnd">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492" name="矩形 491"/>
          <p:cNvSpPr/>
          <p:nvPr/>
        </p:nvSpPr>
        <p:spPr>
          <a:xfrm>
            <a:off x="1100138" y="2698750"/>
            <a:ext cx="2914650" cy="2559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物理爆炸</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85750" marR="0" lvl="0" indent="-285750" algn="l" defTabSz="914400" rtl="0" eaLnBrk="1" fontAlgn="base" latinLnBrk="0" hangingPunct="0">
              <a:lnSpc>
                <a:spcPct val="100000"/>
              </a:lnSpc>
              <a:spcBef>
                <a:spcPct val="20000"/>
              </a:spcBef>
              <a:spcAft>
                <a:spcPts val="1000"/>
              </a:spcAft>
              <a:buClrTx/>
              <a:buSzPct val="110000"/>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容器内的介质的物理变化</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a:t>
            </a: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如液化气体超装及温度升高引起体积增大</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85750" marR="0" lvl="0" indent="-285750" algn="l" defTabSz="914400" rtl="0" eaLnBrk="1" fontAlgn="base" latinLnBrk="0" hangingPunct="0">
              <a:lnSpc>
                <a:spcPct val="100000"/>
              </a:lnSpc>
              <a:spcBef>
                <a:spcPct val="20000"/>
              </a:spcBef>
              <a:spcAft>
                <a:spcPts val="1000"/>
              </a:spcAft>
              <a:buClrTx/>
              <a:buSzPct val="110000"/>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引起超压和容器材料机械性能不足</a:t>
            </a:r>
            <a:endPar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
        <p:nvSpPr>
          <p:cNvPr id="493" name="矩形 492"/>
          <p:cNvSpPr/>
          <p:nvPr/>
        </p:nvSpPr>
        <p:spPr>
          <a:xfrm>
            <a:off x="5164138" y="2698750"/>
            <a:ext cx="2914650" cy="225266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化学爆炸</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85750" marR="0" lvl="0" indent="-285750" algn="l" defTabSz="914400" rtl="0" eaLnBrk="1" fontAlgn="base" latinLnBrk="0" hangingPunct="0">
              <a:lnSpc>
                <a:spcPct val="100000"/>
              </a:lnSpc>
              <a:spcBef>
                <a:spcPct val="20000"/>
              </a:spcBef>
              <a:spcAft>
                <a:spcPts val="1000"/>
              </a:spcAft>
              <a:buClrTx/>
              <a:buSzPct val="110000"/>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容器内的介质起剧烈的燃烧氧化反应或聚合放热反应</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85750" marR="0" lvl="0" indent="-285750" algn="l" defTabSz="914400" rtl="0" eaLnBrk="1" fontAlgn="base" latinLnBrk="0" hangingPunct="0">
              <a:lnSpc>
                <a:spcPct val="100000"/>
              </a:lnSpc>
              <a:spcBef>
                <a:spcPct val="20000"/>
              </a:spcBef>
              <a:spcAft>
                <a:spcPts val="1000"/>
              </a:spcAft>
              <a:buClrTx/>
              <a:buSzPct val="110000"/>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反应能量来不及释放引起容器破坏</a:t>
            </a:r>
            <a:endPar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3 </a:t>
            </a:r>
            <a:r>
              <a:rPr lang="zh-CN" altLang="en-US" kern="1200" baseline="0" dirty="0">
                <a:latin typeface="Tahoma" panose="020B0604030504040204" pitchFamily="34" charset="0"/>
                <a:ea typeface="黑体" panose="02010609060101010101" pitchFamily="2" charset="-122"/>
                <a:cs typeface="+mj-cs"/>
              </a:rPr>
              <a:t>压力容器事故与危害</a:t>
            </a:r>
            <a:endParaRPr lang="zh-CN" altLang="en-US" kern="1200" baseline="0" dirty="0">
              <a:latin typeface="Tahoma" panose="020B0604030504040204" pitchFamily="34" charset="0"/>
              <a:ea typeface="黑体" panose="02010609060101010101" pitchFamily="2" charset="-122"/>
              <a:cs typeface="+mj-cs"/>
            </a:endParaRPr>
          </a:p>
        </p:txBody>
      </p:sp>
      <p:sp>
        <p:nvSpPr>
          <p:cNvPr id="62466" name="内容占位符 2"/>
          <p:cNvSpPr>
            <a:spLocks noGrp="1"/>
          </p:cNvSpPr>
          <p:nvPr userDrawn="1">
            <p:ph idx="1"/>
          </p:nvPr>
        </p:nvSpPr>
        <p:spPr>
          <a:xfrm>
            <a:off x="227013" y="982663"/>
            <a:ext cx="8653462" cy="620712"/>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压力容器爆炸事故的主要原因</a:t>
            </a:r>
            <a:endParaRPr lang="zh-CN" altLang="en-US" kern="1200" dirty="0">
              <a:latin typeface="Times New Roman" panose="02020603050405020304" pitchFamily="18" charset="0"/>
              <a:ea typeface="华文细黑" panose="02010600040101010101" pitchFamily="2" charset="-122"/>
              <a:cs typeface="+mn-cs"/>
            </a:endParaRPr>
          </a:p>
        </p:txBody>
      </p:sp>
      <p:grpSp>
        <p:nvGrpSpPr>
          <p:cNvPr id="2" name="组合 32"/>
          <p:cNvGrpSpPr/>
          <p:nvPr/>
        </p:nvGrpSpPr>
        <p:grpSpPr>
          <a:xfrm>
            <a:off x="3038475" y="2370138"/>
            <a:ext cx="3632200" cy="1249362"/>
            <a:chOff x="3204379" y="1645226"/>
            <a:chExt cx="3631367" cy="1249758"/>
          </a:xfrm>
        </p:grpSpPr>
        <p:sp>
          <p:nvSpPr>
            <p:cNvPr id="28" name="AutoShape 7"/>
            <p:cNvSpPr>
              <a:spLocks noChangeArrowheads="1"/>
            </p:cNvSpPr>
            <p:nvPr/>
          </p:nvSpPr>
          <p:spPr bwMode="gray">
            <a:xfrm>
              <a:off x="3204379" y="1645226"/>
              <a:ext cx="3631367" cy="1249758"/>
            </a:xfrm>
            <a:prstGeom prst="roundRect">
              <a:avLst>
                <a:gd name="adj" fmla="val 11505"/>
              </a:avLst>
            </a:prstGeom>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C71E0"/>
                </a:solidFill>
                <a:effectLst/>
                <a:uLnTx/>
                <a:uFillTx/>
                <a:latin typeface="Arial" panose="020B0604020202020204" pitchFamily="34" charset="0"/>
                <a:ea typeface="+mn-ea"/>
                <a:cs typeface="Arial" panose="020B0604020202020204" pitchFamily="34" charset="0"/>
              </a:endParaRPr>
            </a:p>
          </p:txBody>
        </p:sp>
        <p:sp>
          <p:nvSpPr>
            <p:cNvPr id="30" name="AutoShape 9"/>
            <p:cNvSpPr>
              <a:spLocks noChangeAspect="1" noChangeArrowheads="1"/>
            </p:cNvSpPr>
            <p:nvPr/>
          </p:nvSpPr>
          <p:spPr bwMode="gray">
            <a:xfrm>
              <a:off x="3220250" y="2053342"/>
              <a:ext cx="672946" cy="433525"/>
            </a:xfrm>
            <a:prstGeom prst="rightArrow">
              <a:avLst>
                <a:gd name="adj1" fmla="val 50000"/>
                <a:gd name="adj2" fmla="val 59422"/>
              </a:avLst>
            </a:prstGeom>
            <a:solidFill>
              <a:srgbClr val="F8F8F8"/>
            </a:solidFill>
            <a:ln w="9525">
              <a:noFill/>
              <a:miter lim="800000"/>
            </a:ln>
            <a:effectLst>
              <a:outerShdw dist="71842" dir="2700000" algn="ctr" rotWithShape="0">
                <a:srgbClr val="010101">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2470" name="TextBox 30"/>
            <p:cNvSpPr txBox="1"/>
            <p:nvPr/>
          </p:nvSpPr>
          <p:spPr>
            <a:xfrm>
              <a:off x="3805168" y="1854607"/>
              <a:ext cx="2994066" cy="830997"/>
            </a:xfrm>
            <a:prstGeom prst="rect">
              <a:avLst/>
            </a:prstGeom>
            <a:noFill/>
            <a:ln w="9525">
              <a:noFill/>
            </a:ln>
          </p:spPr>
          <p:txBody>
            <a:bodyPr anchor="t">
              <a:spAutoFit/>
            </a:bodyPr>
            <a:p>
              <a:r>
                <a:rPr lang="zh-CN" altLang="en-US" sz="2400" b="1" dirty="0">
                  <a:solidFill>
                    <a:schemeClr val="bg1"/>
                  </a:solidFill>
                  <a:latin typeface="Times New Roman" panose="02020603050405020304" pitchFamily="18" charset="0"/>
                  <a:ea typeface="华文细黑" panose="02010600040101010101" pitchFamily="2" charset="-122"/>
                </a:rPr>
                <a:t>容器内压力过高</a:t>
              </a:r>
              <a:endParaRPr lang="en-US" altLang="zh-CN" sz="2400" b="1" dirty="0">
                <a:solidFill>
                  <a:schemeClr val="bg1"/>
                </a:solidFill>
                <a:latin typeface="Times New Roman" panose="02020603050405020304" pitchFamily="18" charset="0"/>
                <a:ea typeface="华文细黑" panose="02010600040101010101" pitchFamily="2" charset="-122"/>
              </a:endParaRPr>
            </a:p>
            <a:p>
              <a:r>
                <a:rPr lang="zh-CN" altLang="en-US" sz="2400" b="1" dirty="0">
                  <a:solidFill>
                    <a:schemeClr val="bg1"/>
                  </a:solidFill>
                  <a:latin typeface="Times New Roman" panose="02020603050405020304" pitchFamily="18" charset="0"/>
                  <a:ea typeface="华文细黑" panose="02010600040101010101" pitchFamily="2" charset="-122"/>
                </a:rPr>
                <a:t>超过容器的耐压极限</a:t>
              </a:r>
              <a:endParaRPr lang="zh-CN" altLang="en-US" dirty="0">
                <a:solidFill>
                  <a:schemeClr val="bg1"/>
                </a:solidFill>
                <a:latin typeface="Arial" panose="020B0604020202020204" pitchFamily="34" charset="0"/>
                <a:ea typeface="宋体" panose="02010600030101010101" pitchFamily="2" charset="-122"/>
              </a:endParaRPr>
            </a:p>
          </p:txBody>
        </p:sp>
      </p:grpSp>
      <p:grpSp>
        <p:nvGrpSpPr>
          <p:cNvPr id="3" name="组合 33"/>
          <p:cNvGrpSpPr/>
          <p:nvPr/>
        </p:nvGrpSpPr>
        <p:grpSpPr>
          <a:xfrm>
            <a:off x="227013" y="2369812"/>
            <a:ext cx="3123477" cy="1249758"/>
            <a:chOff x="409518" y="1645226"/>
            <a:chExt cx="3123477" cy="1249758"/>
          </a:xfrm>
          <a:effectLst>
            <a:outerShdw blurRad="50800" dist="38100" dir="2700000" algn="tl" rotWithShape="0">
              <a:prstClr val="black">
                <a:alpha val="40000"/>
              </a:prstClr>
            </a:outerShdw>
          </a:effectLst>
        </p:grpSpPr>
        <p:grpSp>
          <p:nvGrpSpPr>
            <p:cNvPr id="4" name="组合 31"/>
            <p:cNvGrpSpPr/>
            <p:nvPr/>
          </p:nvGrpSpPr>
          <p:grpSpPr>
            <a:xfrm>
              <a:off x="940572" y="1645226"/>
              <a:ext cx="2592423" cy="1249758"/>
              <a:chOff x="701622" y="1895455"/>
              <a:chExt cx="2592423" cy="1249758"/>
            </a:xfrm>
          </p:grpSpPr>
          <p:sp>
            <p:nvSpPr>
              <p:cNvPr id="12" name="AutoShape 3"/>
              <p:cNvSpPr>
                <a:spLocks noChangeArrowheads="1"/>
              </p:cNvSpPr>
              <p:nvPr/>
            </p:nvSpPr>
            <p:spPr bwMode="gray">
              <a:xfrm>
                <a:off x="701622" y="1895455"/>
                <a:ext cx="2592423" cy="1249758"/>
              </a:xfrm>
              <a:prstGeom prst="roundRect">
                <a:avLst>
                  <a:gd name="adj" fmla="val 18673"/>
                </a:avLst>
              </a:prstGeom>
              <a:solidFill>
                <a:srgbClr val="8BC91B"/>
              </a:solidFill>
              <a:ln w="25400">
                <a:solidFill>
                  <a:srgbClr val="00B05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C71E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
            <p:nvSpPr>
              <p:cNvPr id="13" name="Text Box 4"/>
              <p:cNvSpPr txBox="1">
                <a:spLocks noChangeArrowheads="1"/>
              </p:cNvSpPr>
              <p:nvPr/>
            </p:nvSpPr>
            <p:spPr bwMode="white">
              <a:xfrm>
                <a:off x="1156419" y="1910916"/>
                <a:ext cx="912825" cy="1200329"/>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rPr>
                  <a:t>制造</a:t>
                </a:r>
                <a:endParaRPr kumimoji="0" lang="en-US" altLang="zh-CN"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rPr>
                  <a:t>购置</a:t>
                </a:r>
                <a:endParaRPr kumimoji="0" lang="en-US" altLang="zh-CN"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rPr>
                  <a:t>使用</a:t>
                </a:r>
                <a:endParaRPr kumimoji="0" lang="en-US" altLang="zh-CN"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endParaRPr>
              </a:p>
            </p:txBody>
          </p:sp>
          <p:sp>
            <p:nvSpPr>
              <p:cNvPr id="21" name="Text Box 4"/>
              <p:cNvSpPr txBox="1">
                <a:spLocks noChangeArrowheads="1"/>
              </p:cNvSpPr>
              <p:nvPr/>
            </p:nvSpPr>
            <p:spPr bwMode="white">
              <a:xfrm>
                <a:off x="1850166" y="2291036"/>
                <a:ext cx="1407366" cy="46166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rPr>
                  <a:t>压力容器</a:t>
                </a:r>
                <a:endParaRPr kumimoji="0" lang="en-US" altLang="zh-CN"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endParaRPr>
              </a:p>
            </p:txBody>
          </p:sp>
        </p:grpSp>
        <p:grpSp>
          <p:nvGrpSpPr>
            <p:cNvPr id="5" name="组合 19"/>
            <p:cNvGrpSpPr/>
            <p:nvPr/>
          </p:nvGrpSpPr>
          <p:grpSpPr>
            <a:xfrm>
              <a:off x="409518" y="1874105"/>
              <a:ext cx="1082675" cy="792000"/>
              <a:chOff x="628596" y="1710937"/>
              <a:chExt cx="1082675" cy="792000"/>
            </a:xfrm>
            <a:effectLst/>
          </p:grpSpPr>
          <p:grpSp>
            <p:nvGrpSpPr>
              <p:cNvPr id="6" name="Group 5"/>
              <p:cNvGrpSpPr/>
              <p:nvPr/>
            </p:nvGrpSpPr>
            <p:grpSpPr bwMode="auto">
              <a:xfrm>
                <a:off x="665933" y="1710937"/>
                <a:ext cx="1008000" cy="792000"/>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rgbClr val="8BC91B"/>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C71E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
              <p:nvSpPr>
                <p:cNvPr id="16" name="Oval 7"/>
                <p:cNvSpPr>
                  <a:spLocks noChangeArrowheads="1"/>
                </p:cNvSpPr>
                <p:nvPr/>
              </p:nvSpPr>
              <p:spPr bwMode="gray">
                <a:xfrm>
                  <a:off x="836" y="879"/>
                  <a:ext cx="758" cy="758"/>
                </a:xfrm>
                <a:prstGeom prst="ellipse">
                  <a:avLst/>
                </a:prstGeom>
                <a:noFill/>
                <a:ln w="38100">
                  <a:solidFill>
                    <a:srgbClr val="8BC91B">
                      <a:alpha val="70195"/>
                    </a:srgbClr>
                  </a:solidFill>
                  <a:rou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C71E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
              <p:nvSpPr>
                <p:cNvPr id="17" name="Oval 8"/>
                <p:cNvSpPr>
                  <a:spLocks noChangeArrowheads="1"/>
                </p:cNvSpPr>
                <p:nvPr/>
              </p:nvSpPr>
              <p:spPr bwMode="gray">
                <a:xfrm>
                  <a:off x="870" y="915"/>
                  <a:ext cx="690" cy="690"/>
                </a:xfrm>
                <a:prstGeom prst="ellipse">
                  <a:avLst/>
                </a:prstGeom>
                <a:noFill/>
                <a:ln w="38100">
                  <a:solidFill>
                    <a:srgbClr val="8BC91B">
                      <a:alpha val="30196"/>
                    </a:srgbClr>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C71E0"/>
                    </a:solidFill>
                    <a:effectLst/>
                    <a:uLnTx/>
                    <a:uFillTx/>
                    <a:latin typeface="Calibri" panose="020F0502020204030204" pitchFamily="34" charset="0"/>
                    <a:ea typeface="宋体" panose="02010600030101010101" pitchFamily="2" charset="-122"/>
                    <a:cs typeface="Arial" panose="020B0604020202020204" pitchFamily="34" charset="0"/>
                  </a:endParaRPr>
                </a:p>
              </p:txBody>
            </p:sp>
          </p:grpSp>
          <p:sp>
            <p:nvSpPr>
              <p:cNvPr id="18" name="Text Box 9"/>
              <p:cNvSpPr txBox="1">
                <a:spLocks noChangeArrowheads="1"/>
              </p:cNvSpPr>
              <p:nvPr/>
            </p:nvSpPr>
            <p:spPr bwMode="gray">
              <a:xfrm>
                <a:off x="628596" y="1876105"/>
                <a:ext cx="1082675" cy="461665"/>
              </a:xfrm>
              <a:prstGeom prst="rect">
                <a:avLst/>
              </a:prstGeom>
              <a:noFill/>
              <a:ln w="9525" algn="ctr">
                <a:noFill/>
                <a:miter lim="800000"/>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违章</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grpSp>
      </p:grpSp>
      <p:grpSp>
        <p:nvGrpSpPr>
          <p:cNvPr id="7" name="组合 65"/>
          <p:cNvGrpSpPr/>
          <p:nvPr/>
        </p:nvGrpSpPr>
        <p:grpSpPr>
          <a:xfrm>
            <a:off x="6726238" y="1246188"/>
            <a:ext cx="2117725" cy="3497262"/>
            <a:chOff x="6726267" y="1245915"/>
            <a:chExt cx="2117754" cy="3497553"/>
          </a:xfrm>
        </p:grpSpPr>
        <p:grpSp>
          <p:nvGrpSpPr>
            <p:cNvPr id="62473" name="组合 62"/>
            <p:cNvGrpSpPr/>
            <p:nvPr/>
          </p:nvGrpSpPr>
          <p:grpSpPr>
            <a:xfrm>
              <a:off x="7224021" y="1245915"/>
              <a:ext cx="1620000" cy="3497553"/>
              <a:chOff x="7260475" y="1680224"/>
              <a:chExt cx="1620000" cy="3497553"/>
            </a:xfrm>
          </p:grpSpPr>
          <p:sp>
            <p:nvSpPr>
              <p:cNvPr id="45" name="Text Box 12"/>
              <p:cNvSpPr txBox="1">
                <a:spLocks noChangeArrowheads="1"/>
              </p:cNvSpPr>
              <p:nvPr/>
            </p:nvSpPr>
            <p:spPr bwMode="auto">
              <a:xfrm>
                <a:off x="7261203" y="1680224"/>
                <a:ext cx="1619272" cy="539795"/>
              </a:xfrm>
              <a:prstGeom prst="round2DiagRect">
                <a:avLst/>
              </a:prstGeom>
              <a:solidFill>
                <a:srgbClr val="8BC91B"/>
              </a:solidFill>
            </p:spPr>
            <p:style>
              <a:lnRef idx="3">
                <a:schemeClr val="lt1"/>
              </a:lnRef>
              <a:fillRef idx="1">
                <a:schemeClr val="accent5"/>
              </a:fillRef>
              <a:effectRef idx="1">
                <a:schemeClr val="accent5"/>
              </a:effectRef>
              <a:fontRef idx="minor">
                <a:schemeClr val="lt1"/>
              </a:fontRef>
            </p:style>
            <p:txBody>
              <a:bodyPr anchor="ctr" anchorCtr="1">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华文细黑" panose="02010600040101010101" pitchFamily="2" charset="-122"/>
                    <a:ea typeface="华文细黑" panose="02010600040101010101" pitchFamily="2" charset="-122"/>
                    <a:cs typeface="+mn-cs"/>
                  </a:rPr>
                  <a:t>震动</a:t>
                </a:r>
                <a:endParaRPr kumimoji="0" lang="zh-CN" altLang="en-US" sz="2400" b="1" i="0" u="none" strike="noStrike" kern="1200" cap="none" spc="0" normalizeH="0" baseline="0" noProof="0" dirty="0">
                  <a:ln>
                    <a:noFill/>
                  </a:ln>
                  <a:solidFill>
                    <a:schemeClr val="lt1"/>
                  </a:solidFill>
                  <a:effectLst/>
                  <a:uLnTx/>
                  <a:uFillTx/>
                  <a:latin typeface="华文细黑" panose="02010600040101010101" pitchFamily="2" charset="-122"/>
                  <a:ea typeface="华文细黑" panose="02010600040101010101" pitchFamily="2" charset="-122"/>
                  <a:cs typeface="+mn-cs"/>
                </a:endParaRPr>
              </a:p>
            </p:txBody>
          </p:sp>
          <p:sp>
            <p:nvSpPr>
              <p:cNvPr id="46" name="Text Box 13"/>
              <p:cNvSpPr txBox="1">
                <a:spLocks noChangeArrowheads="1"/>
              </p:cNvSpPr>
              <p:nvPr/>
            </p:nvSpPr>
            <p:spPr bwMode="auto">
              <a:xfrm>
                <a:off x="7261203" y="2420061"/>
                <a:ext cx="1619272" cy="539795"/>
              </a:xfrm>
              <a:prstGeom prst="round2DiagRect">
                <a:avLst/>
              </a:prstGeom>
              <a:solidFill>
                <a:srgbClr val="8BC91B"/>
              </a:solidFill>
            </p:spPr>
            <p:style>
              <a:lnRef idx="3">
                <a:schemeClr val="lt1"/>
              </a:lnRef>
              <a:fillRef idx="1">
                <a:schemeClr val="accent5"/>
              </a:fillRef>
              <a:effectRef idx="1">
                <a:schemeClr val="accent5"/>
              </a:effectRef>
              <a:fontRef idx="minor">
                <a:schemeClr val="lt1"/>
              </a:fontRef>
            </p:style>
            <p:txBody>
              <a:bodyPr anchor="ctr" anchorCtr="1">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lt1"/>
                    </a:solidFill>
                    <a:effectLst/>
                    <a:uLnTx/>
                    <a:uFillTx/>
                    <a:latin typeface="华文细黑" panose="02010600040101010101" pitchFamily="2" charset="-122"/>
                    <a:ea typeface="华文细黑" panose="02010600040101010101" pitchFamily="2" charset="-122"/>
                    <a:cs typeface="+mn-cs"/>
                  </a:rPr>
                  <a:t>碎片</a:t>
                </a:r>
                <a:endParaRPr kumimoji="0" lang="zh-CN" altLang="en-US" sz="2400" b="1" i="0" u="none" strike="noStrike" kern="1200" cap="none" spc="0" normalizeH="0" baseline="0" noProof="0">
                  <a:ln>
                    <a:noFill/>
                  </a:ln>
                  <a:solidFill>
                    <a:schemeClr val="lt1"/>
                  </a:solidFill>
                  <a:effectLst/>
                  <a:uLnTx/>
                  <a:uFillTx/>
                  <a:latin typeface="华文细黑" panose="02010600040101010101" pitchFamily="2" charset="-122"/>
                  <a:ea typeface="华文细黑" panose="02010600040101010101" pitchFamily="2" charset="-122"/>
                  <a:cs typeface="+mn-cs"/>
                </a:endParaRPr>
              </a:p>
            </p:txBody>
          </p:sp>
          <p:sp>
            <p:nvSpPr>
              <p:cNvPr id="47" name="Text Box 14"/>
              <p:cNvSpPr txBox="1">
                <a:spLocks noChangeArrowheads="1"/>
              </p:cNvSpPr>
              <p:nvPr/>
            </p:nvSpPr>
            <p:spPr bwMode="auto">
              <a:xfrm>
                <a:off x="7261203" y="3158309"/>
                <a:ext cx="1619272" cy="541383"/>
              </a:xfrm>
              <a:prstGeom prst="round2DiagRect">
                <a:avLst/>
              </a:prstGeom>
              <a:solidFill>
                <a:srgbClr val="8BC91B"/>
              </a:solidFill>
            </p:spPr>
            <p:style>
              <a:lnRef idx="3">
                <a:schemeClr val="lt1"/>
              </a:lnRef>
              <a:fillRef idx="1">
                <a:schemeClr val="accent5"/>
              </a:fillRef>
              <a:effectRef idx="1">
                <a:schemeClr val="accent5"/>
              </a:effectRef>
              <a:fontRef idx="minor">
                <a:schemeClr val="lt1"/>
              </a:fontRef>
            </p:style>
            <p:txBody>
              <a:bodyPr anchor="ctr" anchorCtr="1">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lt1"/>
                    </a:solidFill>
                    <a:effectLst/>
                    <a:uLnTx/>
                    <a:uFillTx/>
                    <a:latin typeface="华文细黑" panose="02010600040101010101" pitchFamily="2" charset="-122"/>
                    <a:ea typeface="华文细黑" panose="02010600040101010101" pitchFamily="2" charset="-122"/>
                    <a:cs typeface="+mn-cs"/>
                  </a:rPr>
                  <a:t>冲击波</a:t>
                </a:r>
                <a:endParaRPr kumimoji="0" lang="zh-CN" altLang="en-US" sz="2400" b="1" i="0" u="none" strike="noStrike" kern="1200" cap="none" spc="0" normalizeH="0" baseline="0" noProof="0">
                  <a:ln>
                    <a:noFill/>
                  </a:ln>
                  <a:solidFill>
                    <a:schemeClr val="lt1"/>
                  </a:solidFill>
                  <a:effectLst/>
                  <a:uLnTx/>
                  <a:uFillTx/>
                  <a:latin typeface="华文细黑" panose="02010600040101010101" pitchFamily="2" charset="-122"/>
                  <a:ea typeface="华文细黑" panose="02010600040101010101" pitchFamily="2" charset="-122"/>
                  <a:cs typeface="+mn-cs"/>
                </a:endParaRPr>
              </a:p>
            </p:txBody>
          </p:sp>
          <p:sp>
            <p:nvSpPr>
              <p:cNvPr id="48" name="Text Box 15"/>
              <p:cNvSpPr txBox="1">
                <a:spLocks noChangeArrowheads="1"/>
              </p:cNvSpPr>
              <p:nvPr/>
            </p:nvSpPr>
            <p:spPr bwMode="auto">
              <a:xfrm>
                <a:off x="7261203" y="3898146"/>
                <a:ext cx="1619272" cy="539795"/>
              </a:xfrm>
              <a:prstGeom prst="round2DiagRect">
                <a:avLst/>
              </a:prstGeom>
              <a:solidFill>
                <a:srgbClr val="8BC91B"/>
              </a:solidFill>
            </p:spPr>
            <p:style>
              <a:lnRef idx="3">
                <a:schemeClr val="lt1"/>
              </a:lnRef>
              <a:fillRef idx="1">
                <a:schemeClr val="accent5"/>
              </a:fillRef>
              <a:effectRef idx="1">
                <a:schemeClr val="accent5"/>
              </a:effectRef>
              <a:fontRef idx="minor">
                <a:schemeClr val="lt1"/>
              </a:fontRef>
            </p:style>
            <p:txBody>
              <a:bodyPr anchor="ctr" anchorCtr="1">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华文细黑" panose="02010600040101010101" pitchFamily="2" charset="-122"/>
                    <a:ea typeface="华文细黑" panose="02010600040101010101" pitchFamily="2" charset="-122"/>
                    <a:cs typeface="+mn-cs"/>
                  </a:rPr>
                  <a:t>毒害</a:t>
                </a:r>
                <a:endParaRPr kumimoji="0" lang="zh-CN" altLang="en-US" sz="2400" b="1" i="0" u="none" strike="noStrike" kern="1200" cap="none" spc="0" normalizeH="0" baseline="0" noProof="0" dirty="0">
                  <a:ln>
                    <a:noFill/>
                  </a:ln>
                  <a:solidFill>
                    <a:schemeClr val="lt1"/>
                  </a:solidFill>
                  <a:effectLst/>
                  <a:uLnTx/>
                  <a:uFillTx/>
                  <a:latin typeface="华文细黑" panose="02010600040101010101" pitchFamily="2" charset="-122"/>
                  <a:ea typeface="华文细黑" panose="02010600040101010101" pitchFamily="2" charset="-122"/>
                  <a:cs typeface="+mn-cs"/>
                </a:endParaRPr>
              </a:p>
            </p:txBody>
          </p:sp>
          <p:sp>
            <p:nvSpPr>
              <p:cNvPr id="49" name="Text Box 16"/>
              <p:cNvSpPr txBox="1">
                <a:spLocks noChangeArrowheads="1"/>
              </p:cNvSpPr>
              <p:nvPr/>
            </p:nvSpPr>
            <p:spPr bwMode="auto">
              <a:xfrm>
                <a:off x="7261203" y="4637982"/>
                <a:ext cx="1619272" cy="539795"/>
              </a:xfrm>
              <a:prstGeom prst="round2DiagRect">
                <a:avLst/>
              </a:prstGeom>
              <a:solidFill>
                <a:srgbClr val="8BC91B"/>
              </a:solidFill>
            </p:spPr>
            <p:style>
              <a:lnRef idx="3">
                <a:schemeClr val="lt1"/>
              </a:lnRef>
              <a:fillRef idx="1">
                <a:schemeClr val="accent5"/>
              </a:fillRef>
              <a:effectRef idx="1">
                <a:schemeClr val="accent5"/>
              </a:effectRef>
              <a:fontRef idx="minor">
                <a:schemeClr val="lt1"/>
              </a:fontRef>
            </p:style>
            <p:txBody>
              <a:bodyPr anchor="ctr" anchorCtr="1">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华文细黑" panose="02010600040101010101" pitchFamily="2" charset="-122"/>
                    <a:ea typeface="华文细黑" panose="02010600040101010101" pitchFamily="2" charset="-122"/>
                    <a:cs typeface="+mn-cs"/>
                  </a:rPr>
                  <a:t>二次燃爆</a:t>
                </a:r>
                <a:endParaRPr kumimoji="0" lang="zh-CN" altLang="en-US" sz="2400" b="1" i="0" u="none" strike="noStrike" kern="1200" cap="none" spc="0" normalizeH="0" baseline="0" noProof="0" dirty="0">
                  <a:ln>
                    <a:noFill/>
                  </a:ln>
                  <a:solidFill>
                    <a:schemeClr val="lt1"/>
                  </a:solidFill>
                  <a:effectLst/>
                  <a:uLnTx/>
                  <a:uFillTx/>
                  <a:latin typeface="华文细黑" panose="02010600040101010101" pitchFamily="2" charset="-122"/>
                  <a:ea typeface="华文细黑" panose="02010600040101010101" pitchFamily="2" charset="-122"/>
                  <a:cs typeface="+mn-cs"/>
                </a:endParaRPr>
              </a:p>
            </p:txBody>
          </p:sp>
        </p:grpSp>
        <p:sp>
          <p:nvSpPr>
            <p:cNvPr id="65" name="左大括号 64"/>
            <p:cNvSpPr/>
            <p:nvPr/>
          </p:nvSpPr>
          <p:spPr>
            <a:xfrm>
              <a:off x="6726267" y="1465008"/>
              <a:ext cx="423868" cy="3059367"/>
            </a:xfrm>
            <a:prstGeom prst="leftBrace">
              <a:avLst>
                <a:gd name="adj1" fmla="val 54014"/>
                <a:gd name="adj2" fmla="val 50000"/>
              </a:avLst>
            </a:prstGeom>
          </p:spPr>
          <p:style>
            <a:lnRef idx="3">
              <a:schemeClr val="accent5"/>
            </a:lnRef>
            <a:fillRef idx="0">
              <a:schemeClr val="accent5"/>
            </a:fillRef>
            <a:effectRef idx="2">
              <a:schemeClr val="accent5"/>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7" name="上箭头标注 66"/>
          <p:cNvSpPr/>
          <p:nvPr/>
        </p:nvSpPr>
        <p:spPr>
          <a:xfrm>
            <a:off x="3732213" y="3692525"/>
            <a:ext cx="2938463" cy="1817688"/>
          </a:xfrm>
          <a:prstGeom prst="upArrowCallou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252000" rIns="25200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采取必要的</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技术安全措施</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
        <p:nvSpPr>
          <p:cNvPr id="68" name="上箭头标注 67"/>
          <p:cNvSpPr/>
          <p:nvPr/>
        </p:nvSpPr>
        <p:spPr>
          <a:xfrm>
            <a:off x="320675" y="3692525"/>
            <a:ext cx="2936875" cy="1817688"/>
          </a:xfrm>
          <a:prstGeom prst="upArrowCallou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252000" rIns="25200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加强对生产、使用的检查和管理</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down)">
                                      <p:cBhvr>
                                        <p:cTn id="22" dur="500"/>
                                        <p:tgtEl>
                                          <p:spTgt spid="6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down)">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4</a:t>
            </a:r>
            <a:r>
              <a:rPr lang="zh-CN" altLang="en-US" kern="1200" baseline="0" dirty="0">
                <a:latin typeface="Tahoma" panose="020B0604030504040204" pitchFamily="34" charset="0"/>
                <a:ea typeface="黑体" panose="02010609060101010101" pitchFamily="2" charset="-122"/>
                <a:cs typeface="+mj-cs"/>
              </a:rPr>
              <a:t> 压力容器安全措施</a:t>
            </a:r>
            <a:endParaRPr lang="zh-CN" altLang="en-US" kern="1200" baseline="0" dirty="0">
              <a:latin typeface="Tahoma" panose="020B0604030504040204" pitchFamily="34" charset="0"/>
              <a:ea typeface="黑体" panose="02010609060101010101" pitchFamily="2" charset="-122"/>
              <a:cs typeface="+mj-cs"/>
            </a:endParaRPr>
          </a:p>
        </p:txBody>
      </p:sp>
      <p:sp>
        <p:nvSpPr>
          <p:cNvPr id="63490" name="内容占位符 2"/>
          <p:cNvSpPr>
            <a:spLocks noGrp="1"/>
          </p:cNvSpPr>
          <p:nvPr userDrawn="1">
            <p:ph idx="1"/>
          </p:nvPr>
        </p:nvSpPr>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一、建立完整的压力容器技术档案</a:t>
            </a:r>
            <a:r>
              <a:rPr lang="en-US" altLang="zh-CN" kern="1200" dirty="0">
                <a:latin typeface="Times New Roman" panose="02020603050405020304" pitchFamily="18" charset="0"/>
                <a:ea typeface="华文细黑" panose="02010600040101010101" pitchFamily="2" charset="-122"/>
                <a:cs typeface="+mn-cs"/>
              </a:rPr>
              <a:t>(</a:t>
            </a:r>
            <a:r>
              <a:rPr lang="zh-CN" altLang="en-US" kern="1200" dirty="0">
                <a:latin typeface="Times New Roman" panose="02020603050405020304" pitchFamily="18" charset="0"/>
                <a:ea typeface="华文细黑" panose="02010600040101010101" pitchFamily="2" charset="-122"/>
                <a:cs typeface="+mn-cs"/>
              </a:rPr>
              <a:t>随设备</a:t>
            </a:r>
            <a:r>
              <a:rPr lang="en-US" altLang="zh-CN" kern="1200" dirty="0">
                <a:latin typeface="Times New Roman" panose="02020603050405020304" pitchFamily="18" charset="0"/>
                <a:ea typeface="华文细黑" panose="02010600040101010101" pitchFamily="2" charset="-122"/>
                <a:cs typeface="+mn-cs"/>
              </a:rPr>
              <a:t>)</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Times New Roman" panose="02020603050405020304" pitchFamily="18" charset="0"/>
                <a:ea typeface="华文细黑" panose="02010600040101010101" pitchFamily="2" charset="-122"/>
                <a:cs typeface="+mn-cs"/>
              </a:rPr>
              <a:t>原始技术资料：</a:t>
            </a:r>
            <a:endParaRPr lang="zh-CN" altLang="en-US"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设计文件、强度计算书、产品质量证书、 安装质量监督检验证书和安装使用说明书等。</a:t>
            </a:r>
            <a:endParaRPr lang="en-US" altLang="zh-CN" kern="1200" dirty="0">
              <a:latin typeface="Times New Roman" panose="02020603050405020304" pitchFamily="18" charset="0"/>
              <a:ea typeface="华文细黑" panose="02010600040101010101" pitchFamily="2" charset="-122"/>
              <a:cs typeface="+mn-cs"/>
            </a:endParaRPr>
          </a:p>
          <a:p>
            <a:pPr lvl="1" eaLnBrk="1"/>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r>
              <a:rPr lang="zh-CN" altLang="en-US" kern="1200" dirty="0">
                <a:latin typeface="Times New Roman" panose="02020603050405020304" pitchFamily="18" charset="0"/>
                <a:ea typeface="华文细黑" panose="02010600040101010101" pitchFamily="2" charset="-122"/>
                <a:cs typeface="+mn-cs"/>
              </a:rPr>
              <a:t>安全附件技术资料：</a:t>
            </a:r>
            <a:endParaRPr lang="zh-CN" altLang="en-US"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安装技术说明书和安全装置的检验或更换记录资料。</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4</a:t>
            </a:r>
            <a:r>
              <a:rPr lang="zh-CN" altLang="en-US" kern="1200" baseline="0" dirty="0">
                <a:latin typeface="Tahoma" panose="020B0604030504040204" pitchFamily="34" charset="0"/>
                <a:ea typeface="黑体" panose="02010609060101010101" pitchFamily="2" charset="-122"/>
                <a:cs typeface="+mj-cs"/>
              </a:rPr>
              <a:t> 压力容器安全措施</a:t>
            </a:r>
            <a:endParaRPr lang="zh-CN" altLang="en-US" kern="1200" baseline="0" dirty="0">
              <a:latin typeface="Tahoma" panose="020B0604030504040204" pitchFamily="34" charset="0"/>
              <a:ea typeface="黑体" panose="02010609060101010101" pitchFamily="2" charset="-122"/>
              <a:cs typeface="+mj-cs"/>
            </a:endParaRPr>
          </a:p>
        </p:txBody>
      </p:sp>
      <p:sp>
        <p:nvSpPr>
          <p:cNvPr id="64514" name="内容占位符 2"/>
          <p:cNvSpPr>
            <a:spLocks noGrp="1"/>
          </p:cNvSpPr>
          <p:nvPr userDrawn="1">
            <p:ph idx="1"/>
          </p:nvPr>
        </p:nvSpPr>
        <p:spPr/>
        <p:txBody>
          <a:bodyPr vert="horz" wrap="square" lIns="91440" tIns="45720" rIns="91440" bIns="45720" anchor="t"/>
          <a:p>
            <a:pPr eaLnBrk="1">
              <a:buSzPct val="110000"/>
            </a:pPr>
            <a:r>
              <a:rPr lang="zh-CN" altLang="en-US" kern="1200" dirty="0">
                <a:latin typeface="宋体" panose="02010600030101010101" pitchFamily="2" charset="-122"/>
                <a:ea typeface="华文细黑" panose="02010600040101010101" pitchFamily="2" charset="-122"/>
                <a:cs typeface="+mn-cs"/>
              </a:rPr>
              <a:t>一、建立完整的压力容器技术档案</a:t>
            </a:r>
            <a:r>
              <a:rPr lang="en-US" altLang="zh-CN" kern="1200" dirty="0">
                <a:latin typeface="宋体" panose="02010600030101010101" pitchFamily="2" charset="-122"/>
                <a:ea typeface="华文细黑" panose="02010600040101010101" pitchFamily="2" charset="-122"/>
                <a:cs typeface="+mn-cs"/>
              </a:rPr>
              <a:t>(</a:t>
            </a:r>
            <a:r>
              <a:rPr lang="zh-CN" altLang="en-US" kern="1200" dirty="0">
                <a:latin typeface="宋体" panose="02010600030101010101" pitchFamily="2" charset="-122"/>
                <a:ea typeface="华文细黑" panose="02010600040101010101" pitchFamily="2" charset="-122"/>
                <a:cs typeface="+mn-cs"/>
              </a:rPr>
              <a:t>随设备</a:t>
            </a:r>
            <a:r>
              <a:rPr lang="en-US" altLang="zh-CN" kern="1200" dirty="0">
                <a:latin typeface="宋体" panose="02010600030101010101" pitchFamily="2" charset="-122"/>
                <a:ea typeface="华文细黑" panose="02010600040101010101" pitchFamily="2" charset="-122"/>
                <a:cs typeface="+mn-cs"/>
              </a:rPr>
              <a:t>)</a:t>
            </a:r>
            <a:endParaRPr lang="en-US" altLang="zh-CN" kern="1200" dirty="0">
              <a:latin typeface="宋体" panose="02010600030101010101" pitchFamily="2" charset="-122"/>
              <a:ea typeface="华文细黑" panose="02010600040101010101" pitchFamily="2" charset="-122"/>
              <a:cs typeface="+mn-cs"/>
            </a:endParaRPr>
          </a:p>
          <a:p>
            <a:pPr eaLnBrk="1">
              <a:buSzPct val="110000"/>
            </a:pPr>
            <a:endParaRPr lang="en-US" altLang="zh-CN" kern="1200" dirty="0">
              <a:latin typeface="宋体" panose="02010600030101010101" pitchFamily="2" charset="-122"/>
              <a:ea typeface="华文细黑" panose="02010600040101010101" pitchFamily="2" charset="-122"/>
              <a:cs typeface="+mn-cs"/>
            </a:endParaRPr>
          </a:p>
          <a:p>
            <a:pPr eaLnBrk="1">
              <a:buSzPct val="110000"/>
            </a:pPr>
            <a:r>
              <a:rPr lang="zh-CN" altLang="en-US" kern="1200" dirty="0">
                <a:latin typeface="宋体" panose="02010600030101010101" pitchFamily="2" charset="-122"/>
                <a:ea typeface="华文细黑" panose="02010600040101010101" pitchFamily="2" charset="-122"/>
                <a:cs typeface="+mn-cs"/>
              </a:rPr>
              <a:t>容器运行情况记录</a:t>
            </a:r>
            <a:endParaRPr lang="en-US" altLang="zh-CN" kern="1200" dirty="0">
              <a:latin typeface="宋体" panose="02010600030101010101" pitchFamily="2" charset="-122"/>
              <a:ea typeface="华文细黑" panose="02010600040101010101" pitchFamily="2" charset="-122"/>
              <a:cs typeface="+mn-cs"/>
            </a:endParaRPr>
          </a:p>
          <a:p>
            <a:pPr lvl="1" eaLnBrk="1"/>
            <a:r>
              <a:rPr lang="zh-CN" altLang="en-US" kern="1200" dirty="0">
                <a:latin typeface="宋体" panose="02010600030101010101" pitchFamily="2" charset="-122"/>
                <a:ea typeface="华文细黑" panose="02010600040101010101" pitchFamily="2" charset="-122"/>
                <a:cs typeface="+mn-cs"/>
              </a:rPr>
              <a:t>开始使用日期、每次开车、停车日期；实际操作压力、操作温度及其波动范围和次数。操作条件变更时，应记下变更日期及变更后的实际操作条件。还应存入有关事故的记录资料和处理报告。</a:t>
            </a:r>
            <a:endParaRPr lang="en-US" altLang="zh-CN" kern="1200" dirty="0">
              <a:latin typeface="宋体" panose="02010600030101010101" pitchFamily="2" charset="-122"/>
              <a:ea typeface="华文细黑" panose="02010600040101010101" pitchFamily="2" charset="-122"/>
              <a:cs typeface="+mn-cs"/>
            </a:endParaRPr>
          </a:p>
          <a:p>
            <a:pPr lvl="1" eaLnBrk="1"/>
            <a:endParaRPr lang="zh-CN" altLang="en-US" kern="1200" dirty="0">
              <a:latin typeface="宋体" panose="02010600030101010101" pitchFamily="2" charset="-122"/>
              <a:ea typeface="华文细黑" panose="02010600040101010101" pitchFamily="2" charset="-122"/>
              <a:cs typeface="+mn-cs"/>
            </a:endParaRPr>
          </a:p>
          <a:p>
            <a:pPr eaLnBrk="1">
              <a:buSzPct val="110000"/>
            </a:pPr>
            <a:r>
              <a:rPr lang="zh-CN" altLang="en-US" kern="1200" dirty="0">
                <a:latin typeface="Times New Roman" panose="02020603050405020304" pitchFamily="18" charset="0"/>
                <a:ea typeface="华文细黑" panose="02010600040101010101" pitchFamily="2" charset="-122"/>
                <a:cs typeface="+mn-cs"/>
              </a:rPr>
              <a:t>容器检验和修理记录</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检验或修理日期、检验中所发现的缺陷及缺陷消除情况和检验结论；容器耐压试验情况及试验评定结论；容器受压元件的修理或更换情况等。</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4</a:t>
            </a:r>
            <a:r>
              <a:rPr lang="zh-CN" altLang="en-US" kern="1200" baseline="0" dirty="0">
                <a:latin typeface="Tahoma" panose="020B0604030504040204" pitchFamily="34" charset="0"/>
                <a:ea typeface="黑体" panose="02010609060101010101" pitchFamily="2" charset="-122"/>
                <a:cs typeface="+mj-cs"/>
              </a:rPr>
              <a:t> 压力容器安全措施</a:t>
            </a:r>
            <a:endParaRPr lang="zh-CN" altLang="en-US" kern="1200" baseline="0" dirty="0">
              <a:latin typeface="Tahoma" panose="020B0604030504040204" pitchFamily="34" charset="0"/>
              <a:ea typeface="黑体" panose="02010609060101010101" pitchFamily="2" charset="-122"/>
              <a:cs typeface="+mj-cs"/>
            </a:endParaRPr>
          </a:p>
        </p:txBody>
      </p:sp>
      <p:sp>
        <p:nvSpPr>
          <p:cNvPr id="65538" name="内容占位符 2"/>
          <p:cNvSpPr>
            <a:spLocks noGrp="1"/>
          </p:cNvSpPr>
          <p:nvPr userDrawn="1">
            <p:ph idx="1"/>
          </p:nvPr>
        </p:nvSpPr>
        <p:spPr/>
        <p:txBody>
          <a:bodyPr vert="horz" wrap="square" lIns="91440" tIns="45720" rIns="91440" bIns="45720" anchor="t"/>
          <a:p>
            <a:pPr eaLnBrk="1">
              <a:buSzPct val="110000"/>
            </a:pPr>
            <a:r>
              <a:rPr lang="zh-CN" altLang="en-US" kern="1200" dirty="0">
                <a:latin typeface="宋体" panose="02010600030101010101" pitchFamily="2" charset="-122"/>
                <a:ea typeface="华文细黑" panose="02010600040101010101" pitchFamily="2" charset="-122"/>
                <a:cs typeface="+mn-cs"/>
              </a:rPr>
              <a:t>二、压力容器使用记录</a:t>
            </a:r>
            <a:endParaRPr lang="en-US" altLang="zh-CN" kern="1200" dirty="0">
              <a:latin typeface="宋体" panose="02010600030101010101" pitchFamily="2" charset="-122"/>
              <a:ea typeface="华文细黑" panose="02010600040101010101" pitchFamily="2" charset="-122"/>
              <a:cs typeface="+mn-cs"/>
            </a:endParaRPr>
          </a:p>
          <a:p>
            <a:pPr eaLnBrk="1">
              <a:buSzPct val="110000"/>
            </a:pPr>
            <a:endParaRPr lang="en-US" altLang="zh-CN" kern="1200" dirty="0">
              <a:latin typeface="宋体" panose="02010600030101010101" pitchFamily="2" charset="-122"/>
              <a:ea typeface="华文细黑" panose="02010600040101010101" pitchFamily="2" charset="-122"/>
              <a:cs typeface="+mn-cs"/>
            </a:endParaRPr>
          </a:p>
          <a:p>
            <a:pPr eaLnBrk="1">
              <a:buSzPct val="110000"/>
            </a:pPr>
            <a:r>
              <a:rPr lang="en-US" altLang="zh-CN" kern="1200" dirty="0">
                <a:latin typeface="宋体" panose="02010600030101010101" pitchFamily="2" charset="-122"/>
                <a:ea typeface="华文细黑" panose="02010600040101010101" pitchFamily="2" charset="-122"/>
                <a:cs typeface="+mn-cs"/>
              </a:rPr>
              <a:t>《</a:t>
            </a:r>
            <a:r>
              <a:rPr lang="zh-CN" altLang="en-US" kern="1200" dirty="0">
                <a:latin typeface="宋体" panose="02010600030101010101" pitchFamily="2" charset="-122"/>
                <a:ea typeface="华文细黑" panose="02010600040101010101" pitchFamily="2" charset="-122"/>
                <a:cs typeface="+mn-cs"/>
              </a:rPr>
              <a:t>压力容器使用登记管理规则</a:t>
            </a:r>
            <a:r>
              <a:rPr lang="en-US" altLang="zh-CN" kern="1200" dirty="0">
                <a:latin typeface="宋体" panose="02010600030101010101" pitchFamily="2" charset="-122"/>
                <a:ea typeface="华文细黑" panose="02010600040101010101" pitchFamily="2" charset="-122"/>
                <a:cs typeface="+mn-cs"/>
              </a:rPr>
              <a:t>》</a:t>
            </a:r>
            <a:endParaRPr lang="en-US" altLang="zh-CN" kern="1200" dirty="0">
              <a:latin typeface="宋体" panose="02010600030101010101" pitchFamily="2" charset="-122"/>
              <a:ea typeface="华文细黑" panose="02010600040101010101" pitchFamily="2" charset="-122"/>
              <a:cs typeface="+mn-cs"/>
            </a:endParaRPr>
          </a:p>
          <a:p>
            <a:pPr lvl="1" eaLnBrk="1"/>
            <a:r>
              <a:rPr lang="zh-CN" altLang="en-US" kern="1200" dirty="0">
                <a:latin typeface="宋体" panose="02010600030101010101" pitchFamily="2" charset="-122"/>
                <a:ea typeface="华文细黑" panose="02010600040101010101" pitchFamily="2" charset="-122"/>
                <a:cs typeface="+mn-cs"/>
              </a:rPr>
              <a:t>压力容器的使用单位，在压力容器投入使用前，应按要求到安全监察机构或授权的部门逐台办理登记手续，取得使用证，才能将容器投入运行。</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4</a:t>
            </a:r>
            <a:r>
              <a:rPr lang="zh-CN" altLang="en-US" kern="1200" baseline="0" dirty="0">
                <a:latin typeface="Tahoma" panose="020B0604030504040204" pitchFamily="34" charset="0"/>
                <a:ea typeface="黑体" panose="02010609060101010101" pitchFamily="2" charset="-122"/>
                <a:cs typeface="+mj-cs"/>
              </a:rPr>
              <a:t> 压力容器安全措施</a:t>
            </a:r>
            <a:endParaRPr lang="zh-CN" altLang="en-US" kern="1200" baseline="0" dirty="0">
              <a:latin typeface="Tahoma" panose="020B0604030504040204" pitchFamily="34" charset="0"/>
              <a:ea typeface="黑体" panose="02010609060101010101" pitchFamily="2" charset="-122"/>
              <a:cs typeface="+mj-cs"/>
            </a:endParaRPr>
          </a:p>
        </p:txBody>
      </p:sp>
      <p:sp>
        <p:nvSpPr>
          <p:cNvPr id="66562" name="内容占位符 2"/>
          <p:cNvSpPr>
            <a:spLocks noGrp="1"/>
          </p:cNvSpPr>
          <p:nvPr userDrawn="1">
            <p:ph idx="1"/>
          </p:nvPr>
        </p:nvSpPr>
        <p:spPr/>
        <p:txBody>
          <a:bodyPr vert="horz" wrap="square" lIns="91440" tIns="45720" rIns="91440" bIns="45720" anchor="t"/>
          <a:p>
            <a:pPr eaLnBrk="1">
              <a:buSzPct val="110000"/>
            </a:pPr>
            <a:r>
              <a:rPr lang="zh-CN" altLang="en-US" kern="1200" dirty="0">
                <a:latin typeface="宋体" panose="02010600030101010101" pitchFamily="2" charset="-122"/>
                <a:ea typeface="华文细黑" panose="02010600040101010101" pitchFamily="2" charset="-122"/>
                <a:cs typeface="+mn-cs"/>
              </a:rPr>
              <a:t>三、压力容器的安全使用管理</a:t>
            </a:r>
            <a:endParaRPr lang="zh-CN" altLang="en-US" kern="1200" dirty="0">
              <a:latin typeface="宋体" panose="02010600030101010101" pitchFamily="2" charset="-122"/>
              <a:ea typeface="华文细黑" panose="02010600040101010101" pitchFamily="2" charset="-122"/>
              <a:cs typeface="+mn-cs"/>
            </a:endParaRPr>
          </a:p>
          <a:p>
            <a:pPr eaLnBrk="1">
              <a:buSzPct val="110000"/>
            </a:pPr>
            <a:endParaRPr lang="en-US" altLang="zh-CN" kern="1200" dirty="0">
              <a:latin typeface="宋体" panose="02010600030101010101" pitchFamily="2" charset="-122"/>
              <a:ea typeface="华文细黑" panose="02010600040101010101" pitchFamily="2" charset="-122"/>
              <a:cs typeface="+mn-cs"/>
            </a:endParaRPr>
          </a:p>
          <a:p>
            <a:pPr eaLnBrk="1">
              <a:lnSpc>
                <a:spcPct val="150000"/>
              </a:lnSpc>
              <a:buSzPct val="110000"/>
            </a:pPr>
            <a:r>
              <a:rPr lang="zh-CN" altLang="en-US" kern="1200" dirty="0">
                <a:latin typeface="宋体" panose="02010600030101010101" pitchFamily="2" charset="-122"/>
                <a:ea typeface="华文细黑" panose="02010600040101010101" pitchFamily="2" charset="-122"/>
                <a:cs typeface="+mn-cs"/>
              </a:rPr>
              <a:t>容器管理责任制</a:t>
            </a:r>
            <a:endParaRPr lang="zh-CN" altLang="en-US" kern="1200" dirty="0">
              <a:latin typeface="宋体" panose="02010600030101010101" pitchFamily="2" charset="-122"/>
              <a:ea typeface="华文细黑" panose="02010600040101010101" pitchFamily="2" charset="-122"/>
              <a:cs typeface="+mn-cs"/>
            </a:endParaRPr>
          </a:p>
          <a:p>
            <a:pPr eaLnBrk="1">
              <a:lnSpc>
                <a:spcPct val="150000"/>
              </a:lnSpc>
              <a:buSzPct val="110000"/>
            </a:pPr>
            <a:r>
              <a:rPr lang="zh-CN" altLang="en-US" kern="1200" dirty="0">
                <a:latin typeface="宋体" panose="02010600030101010101" pitchFamily="2" charset="-122"/>
                <a:ea typeface="华文细黑" panose="02010600040101010101" pitchFamily="2" charset="-122"/>
                <a:cs typeface="+mn-cs"/>
              </a:rPr>
              <a:t>容器操作责任制</a:t>
            </a:r>
            <a:endParaRPr lang="zh-CN" altLang="en-US" kern="1200" dirty="0">
              <a:latin typeface="宋体" panose="02010600030101010101" pitchFamily="2" charset="-122"/>
              <a:ea typeface="华文细黑" panose="02010600040101010101" pitchFamily="2" charset="-122"/>
              <a:cs typeface="+mn-cs"/>
            </a:endParaRPr>
          </a:p>
          <a:p>
            <a:pPr eaLnBrk="1">
              <a:lnSpc>
                <a:spcPct val="150000"/>
              </a:lnSpc>
              <a:buSzPct val="110000"/>
            </a:pPr>
            <a:r>
              <a:rPr lang="zh-CN" altLang="en-US" kern="1200" dirty="0">
                <a:latin typeface="宋体" panose="02010600030101010101" pitchFamily="2" charset="-122"/>
                <a:ea typeface="华文细黑" panose="02010600040101010101" pitchFamily="2" charset="-122"/>
                <a:cs typeface="+mn-cs"/>
              </a:rPr>
              <a:t>容器管理规章制度</a:t>
            </a:r>
            <a:endParaRPr lang="zh-CN" altLang="en-US" kern="1200" dirty="0">
              <a:latin typeface="宋体" panose="02010600030101010101" pitchFamily="2" charset="-122"/>
              <a:ea typeface="华文细黑" panose="02010600040101010101" pitchFamily="2" charset="-122"/>
              <a:cs typeface="+mn-cs"/>
            </a:endParaRPr>
          </a:p>
          <a:p>
            <a:pPr eaLnBrk="1">
              <a:lnSpc>
                <a:spcPct val="150000"/>
              </a:lnSpc>
              <a:buSzPct val="110000"/>
            </a:pPr>
            <a:r>
              <a:rPr lang="zh-CN" altLang="en-US" kern="1200" dirty="0">
                <a:latin typeface="宋体" panose="02010600030101010101" pitchFamily="2" charset="-122"/>
                <a:ea typeface="华文细黑" panose="02010600040101010101" pitchFamily="2" charset="-122"/>
                <a:cs typeface="+mn-cs"/>
              </a:rPr>
              <a:t>容器安全操作规程</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4</a:t>
            </a:r>
            <a:r>
              <a:rPr lang="zh-CN" altLang="en-US" kern="1200" baseline="0" dirty="0">
                <a:latin typeface="Tahoma" panose="020B0604030504040204" pitchFamily="34" charset="0"/>
                <a:ea typeface="黑体" panose="02010609060101010101" pitchFamily="2" charset="-122"/>
                <a:cs typeface="+mj-cs"/>
              </a:rPr>
              <a:t> 压力容器安全措施</a:t>
            </a:r>
            <a:endParaRPr lang="zh-CN" altLang="en-US" kern="1200" baseline="0" dirty="0">
              <a:latin typeface="Tahoma" panose="020B0604030504040204" pitchFamily="34" charset="0"/>
              <a:ea typeface="黑体" panose="02010609060101010101" pitchFamily="2" charset="-122"/>
              <a:cs typeface="+mj-cs"/>
            </a:endParaRPr>
          </a:p>
        </p:txBody>
      </p:sp>
      <p:sp>
        <p:nvSpPr>
          <p:cNvPr id="67586" name="内容占位符 2"/>
          <p:cNvSpPr>
            <a:spLocks noGrp="1"/>
          </p:cNvSpPr>
          <p:nvPr userDrawn="1">
            <p:ph idx="1"/>
          </p:nvPr>
        </p:nvSpPr>
        <p:spPr/>
        <p:txBody>
          <a:bodyPr vert="horz" wrap="square" lIns="91440" tIns="45720" rIns="91440" bIns="45720" anchor="t"/>
          <a:p>
            <a:pPr eaLnBrk="1">
              <a:spcBef>
                <a:spcPct val="50000"/>
              </a:spcBef>
              <a:buSzPct val="110000"/>
            </a:pPr>
            <a:r>
              <a:rPr lang="zh-CN" altLang="en-US" kern="1200" dirty="0">
                <a:latin typeface="Times New Roman" panose="02020603050405020304" pitchFamily="18" charset="0"/>
                <a:ea typeface="华文细黑" panose="02010600040101010101" pitchFamily="2" charset="-122"/>
                <a:cs typeface="+mn-cs"/>
              </a:rPr>
              <a:t>四、压力容器的操作与维护</a:t>
            </a:r>
            <a:endParaRPr lang="zh-CN" altLang="en-US" kern="1200" dirty="0">
              <a:latin typeface="Times New Roman" panose="02020603050405020304" pitchFamily="18" charset="0"/>
              <a:ea typeface="华文细黑" panose="02010600040101010101" pitchFamily="2" charset="-122"/>
              <a:cs typeface="+mn-cs"/>
            </a:endParaRPr>
          </a:p>
          <a:p>
            <a:pPr eaLnBrk="1">
              <a:spcBef>
                <a:spcPct val="50000"/>
              </a:spcBef>
              <a:buSzPct val="110000"/>
            </a:pPr>
            <a:endParaRPr lang="en-US" altLang="zh-CN" kern="1200" dirty="0">
              <a:latin typeface="Times New Roman" panose="02020603050405020304" pitchFamily="18" charset="0"/>
              <a:ea typeface="华文细黑" panose="02010600040101010101" pitchFamily="2" charset="-122"/>
              <a:cs typeface="+mn-cs"/>
            </a:endParaRPr>
          </a:p>
          <a:p>
            <a:pPr eaLnBrk="1">
              <a:spcBef>
                <a:spcPct val="50000"/>
              </a:spcBef>
              <a:buSzPct val="110000"/>
            </a:pPr>
            <a:r>
              <a:rPr lang="en-US" altLang="zh-CN" kern="1200" dirty="0">
                <a:latin typeface="Times New Roman" panose="02020603050405020304" pitchFamily="18" charset="0"/>
                <a:ea typeface="华文细黑" panose="02010600040101010101" pitchFamily="2" charset="-122"/>
                <a:cs typeface="+mn-cs"/>
              </a:rPr>
              <a:t>1. </a:t>
            </a:r>
            <a:r>
              <a:rPr lang="zh-CN" altLang="en-US" kern="1200" dirty="0">
                <a:latin typeface="Times New Roman" panose="02020603050405020304" pitchFamily="18" charset="0"/>
                <a:ea typeface="华文细黑" panose="02010600040101010101" pitchFamily="2" charset="-122"/>
                <a:cs typeface="+mn-cs"/>
              </a:rPr>
              <a:t>压力容器的安全操作</a:t>
            </a:r>
            <a:endParaRPr lang="zh-CN" altLang="en-US" kern="1200" dirty="0">
              <a:latin typeface="Times New Roman" panose="02020603050405020304" pitchFamily="18" charset="0"/>
              <a:ea typeface="华文细黑" panose="02010600040101010101" pitchFamily="2" charset="-122"/>
              <a:cs typeface="+mn-cs"/>
            </a:endParaRPr>
          </a:p>
          <a:p>
            <a:pPr lvl="1" eaLnBrk="1">
              <a:spcBef>
                <a:spcPct val="50000"/>
              </a:spcBef>
            </a:pPr>
            <a:r>
              <a:rPr lang="zh-CN" altLang="en-US" kern="1200" dirty="0">
                <a:latin typeface="Times New Roman" panose="02020603050405020304" pitchFamily="18" charset="0"/>
                <a:ea typeface="华文细黑" panose="02010600040101010101" pitchFamily="2" charset="-122"/>
                <a:cs typeface="+mn-cs"/>
              </a:rPr>
              <a:t>操作的一般要求、运行操作、运行期间的检查</a:t>
            </a:r>
            <a:endParaRPr lang="en-US" altLang="zh-CN" kern="1200" dirty="0">
              <a:latin typeface="Times New Roman" panose="02020603050405020304" pitchFamily="18" charset="0"/>
              <a:ea typeface="华文细黑" panose="02010600040101010101" pitchFamily="2" charset="-122"/>
              <a:cs typeface="+mn-cs"/>
            </a:endParaRPr>
          </a:p>
          <a:p>
            <a:pPr lvl="1" eaLnBrk="1">
              <a:spcBef>
                <a:spcPct val="50000"/>
              </a:spcBef>
            </a:pPr>
            <a:endParaRPr lang="en-US" altLang="zh-CN" kern="1200" dirty="0">
              <a:latin typeface="Times New Roman" panose="02020603050405020304" pitchFamily="18" charset="0"/>
              <a:ea typeface="华文细黑" panose="02010600040101010101" pitchFamily="2" charset="-122"/>
              <a:cs typeface="+mn-cs"/>
            </a:endParaRPr>
          </a:p>
          <a:p>
            <a:pPr eaLnBrk="1">
              <a:spcBef>
                <a:spcPct val="50000"/>
              </a:spcBef>
              <a:buSzPct val="110000"/>
            </a:pPr>
            <a:r>
              <a:rPr lang="en-US" altLang="zh-CN" kern="1200" dirty="0">
                <a:latin typeface="Times New Roman" panose="02020603050405020304" pitchFamily="18" charset="0"/>
                <a:ea typeface="华文细黑" panose="02010600040101010101" pitchFamily="2" charset="-122"/>
                <a:cs typeface="+mn-cs"/>
              </a:rPr>
              <a:t>2.  </a:t>
            </a:r>
            <a:r>
              <a:rPr lang="zh-CN" altLang="en-US" kern="1200" dirty="0">
                <a:latin typeface="Times New Roman" panose="02020603050405020304" pitchFamily="18" charset="0"/>
                <a:ea typeface="华文细黑" panose="02010600040101010101" pitchFamily="2" charset="-122"/>
                <a:cs typeface="+mn-cs"/>
              </a:rPr>
              <a:t>压力容器的维护保养</a:t>
            </a:r>
            <a:endParaRPr lang="en-US" altLang="zh-CN" kern="1200" dirty="0">
              <a:latin typeface="Times New Roman" panose="02020603050405020304" pitchFamily="18" charset="0"/>
              <a:ea typeface="华文细黑" panose="02010600040101010101" pitchFamily="2" charset="-122"/>
              <a:cs typeface="+mn-cs"/>
            </a:endParaRPr>
          </a:p>
          <a:p>
            <a:pPr lvl="1" eaLnBrk="1">
              <a:spcBef>
                <a:spcPct val="50000"/>
              </a:spcBef>
            </a:pPr>
            <a:r>
              <a:rPr lang="en-US" altLang="zh-CN" kern="1200" dirty="0">
                <a:latin typeface="Times New Roman" panose="02020603050405020304" pitchFamily="18" charset="0"/>
                <a:ea typeface="华文细黑" panose="02010600040101010101" pitchFamily="2" charset="-122"/>
                <a:cs typeface="+mn-cs"/>
              </a:rPr>
              <a:t> </a:t>
            </a:r>
            <a:r>
              <a:rPr lang="zh-CN" altLang="en-US" kern="1200" dirty="0">
                <a:latin typeface="Times New Roman" panose="02020603050405020304" pitchFamily="18" charset="0"/>
                <a:ea typeface="华文细黑" panose="02010600040101010101" pitchFamily="2" charset="-122"/>
                <a:cs typeface="+mn-cs"/>
              </a:rPr>
              <a:t>运行期间的维护保养、停用期间的维护保养</a:t>
            </a:r>
            <a:endParaRPr lang="zh-CN" altLang="en-US" kern="1200" dirty="0">
              <a:latin typeface="Times New Roman" panose="02020603050405020304" pitchFamily="18" charset="0"/>
              <a:ea typeface="华文细黑" panose="02010600040101010101" pitchFamily="2" charset="-122"/>
              <a:cs typeface="+mn-cs"/>
            </a:endParaRPr>
          </a:p>
          <a:p>
            <a:pPr eaLnBrk="1">
              <a:spcBef>
                <a:spcPct val="50000"/>
              </a:spcBef>
              <a:buSzPct val="110000"/>
            </a:pPr>
            <a:endParaRPr lang="zh-CN" altLang="en-US" kern="1200" dirty="0">
              <a:latin typeface="Times New Roman" panose="02020603050405020304" pitchFamily="18" charset="0"/>
              <a:ea typeface="华文细黑" panose="02010600040101010101" pitchFamily="2" charset="-122"/>
              <a:cs typeface="+mn-cs"/>
            </a:endParaRPr>
          </a:p>
          <a:p>
            <a:pPr lvl="1" eaLnBrk="1">
              <a:lnSpc>
                <a:spcPct val="150000"/>
              </a:lnSpc>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4</a:t>
            </a:r>
            <a:r>
              <a:rPr lang="zh-CN" altLang="en-US" kern="1200" baseline="0" dirty="0">
                <a:latin typeface="Tahoma" panose="020B0604030504040204" pitchFamily="34" charset="0"/>
                <a:ea typeface="黑体" panose="02010609060101010101" pitchFamily="2" charset="-122"/>
                <a:cs typeface="+mj-cs"/>
              </a:rPr>
              <a:t> 压力容器安全措施</a:t>
            </a:r>
            <a:endParaRPr lang="zh-CN" altLang="en-US" kern="1200" baseline="0" dirty="0">
              <a:latin typeface="Tahoma" panose="020B0604030504040204" pitchFamily="34" charset="0"/>
              <a:ea typeface="黑体" panose="02010609060101010101" pitchFamily="2" charset="-122"/>
              <a:cs typeface="+mj-cs"/>
            </a:endParaRPr>
          </a:p>
        </p:txBody>
      </p:sp>
      <p:sp>
        <p:nvSpPr>
          <p:cNvPr id="68610" name="内容占位符 2"/>
          <p:cNvSpPr>
            <a:spLocks noGrp="1"/>
          </p:cNvSpPr>
          <p:nvPr userDrawn="1">
            <p:ph idx="1"/>
          </p:nvPr>
        </p:nvSpPr>
        <p:spPr/>
        <p:txBody>
          <a:bodyPr vert="horz" wrap="square" lIns="91440" tIns="45720" rIns="91440" bIns="45720" anchor="t"/>
          <a:p>
            <a:pPr eaLnBrk="1">
              <a:spcBef>
                <a:spcPct val="50000"/>
              </a:spcBef>
              <a:buSzPct val="110000"/>
            </a:pPr>
            <a:r>
              <a:rPr lang="zh-CN" altLang="en-US" kern="1200" dirty="0">
                <a:latin typeface="Times New Roman" panose="02020603050405020304" pitchFamily="18" charset="0"/>
                <a:ea typeface="华文细黑" panose="02010600040101010101" pitchFamily="2" charset="-122"/>
                <a:cs typeface="+mn-cs"/>
              </a:rPr>
              <a:t>五、压力容器的定期检验</a:t>
            </a:r>
            <a:endParaRPr lang="zh-CN" altLang="en-US" kern="1200" dirty="0">
              <a:latin typeface="Times New Roman" panose="02020603050405020304" pitchFamily="18" charset="0"/>
              <a:ea typeface="华文细黑" panose="02010600040101010101" pitchFamily="2" charset="-122"/>
              <a:cs typeface="+mn-cs"/>
            </a:endParaRPr>
          </a:p>
          <a:p>
            <a:pPr eaLnBrk="1">
              <a:spcBef>
                <a:spcPct val="50000"/>
              </a:spcBef>
              <a:buSzPct val="110000"/>
            </a:pPr>
            <a:endParaRPr lang="en-US" altLang="zh-CN" kern="1200" dirty="0">
              <a:latin typeface="Times New Roman" panose="02020603050405020304" pitchFamily="18" charset="0"/>
              <a:ea typeface="华文细黑" panose="02010600040101010101" pitchFamily="2" charset="-122"/>
              <a:cs typeface="+mn-cs"/>
            </a:endParaRPr>
          </a:p>
          <a:p>
            <a:pPr lvl="1" eaLnBrk="1">
              <a:spcBef>
                <a:spcPct val="50000"/>
              </a:spcBef>
            </a:pPr>
            <a:r>
              <a:rPr lang="zh-CN" altLang="en-US" kern="1200" dirty="0">
                <a:latin typeface="Times New Roman" panose="02020603050405020304" pitchFamily="18" charset="0"/>
                <a:ea typeface="华文细黑" panose="02010600040101010101" pitchFamily="2" charset="-122"/>
                <a:cs typeface="+mn-cs"/>
              </a:rPr>
              <a:t>在容器的设计使用期限内，每隔一定的时间，即采用适当有效的方法，对它的</a:t>
            </a:r>
            <a:r>
              <a:rPr lang="zh-CN" altLang="en-US" kern="1200" dirty="0">
                <a:solidFill>
                  <a:srgbClr val="FF0000"/>
                </a:solidFill>
                <a:latin typeface="Times New Roman" panose="02020603050405020304" pitchFamily="18" charset="0"/>
                <a:ea typeface="华文细黑" panose="02010600040101010101" pitchFamily="2" charset="-122"/>
                <a:cs typeface="+mn-cs"/>
              </a:rPr>
              <a:t>承压部件</a:t>
            </a:r>
            <a:r>
              <a:rPr lang="zh-CN" altLang="en-US" kern="1200" dirty="0">
                <a:latin typeface="Times New Roman" panose="02020603050405020304" pitchFamily="18" charset="0"/>
                <a:ea typeface="华文细黑" panose="02010600040101010101" pitchFamily="2" charset="-122"/>
                <a:cs typeface="+mn-cs"/>
              </a:rPr>
              <a:t>和</a:t>
            </a:r>
            <a:r>
              <a:rPr lang="zh-CN" altLang="en-US" kern="1200" dirty="0">
                <a:solidFill>
                  <a:srgbClr val="FF0000"/>
                </a:solidFill>
                <a:latin typeface="Times New Roman" panose="02020603050405020304" pitchFamily="18" charset="0"/>
                <a:ea typeface="华文细黑" panose="02010600040101010101" pitchFamily="2" charset="-122"/>
                <a:cs typeface="+mn-cs"/>
              </a:rPr>
              <a:t>安全装置</a:t>
            </a:r>
            <a:r>
              <a:rPr lang="zh-CN" altLang="en-US" kern="1200" dirty="0">
                <a:latin typeface="Times New Roman" panose="02020603050405020304" pitchFamily="18" charset="0"/>
                <a:ea typeface="华文细黑" panose="02010600040101010101" pitchFamily="2" charset="-122"/>
                <a:cs typeface="+mn-cs"/>
              </a:rPr>
              <a:t>进行检查或作必要的检验。</a:t>
            </a:r>
            <a:endParaRPr lang="zh-CN" altLang="en-US" kern="1200" dirty="0">
              <a:latin typeface="Times New Roman" panose="02020603050405020304" pitchFamily="18" charset="0"/>
              <a:ea typeface="华文细黑" panose="02010600040101010101" pitchFamily="2" charset="-122"/>
              <a:cs typeface="+mn-cs"/>
            </a:endParaRPr>
          </a:p>
          <a:p>
            <a:pPr lvl="1" eaLnBrk="1">
              <a:lnSpc>
                <a:spcPct val="150000"/>
              </a:lnSpc>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5</a:t>
            </a:r>
            <a:r>
              <a:rPr lang="zh-CN" altLang="en-US" kern="1200" baseline="0" dirty="0">
                <a:latin typeface="Tahoma" panose="020B0604030504040204" pitchFamily="34" charset="0"/>
                <a:ea typeface="黑体" panose="02010609060101010101" pitchFamily="2" charset="-122"/>
                <a:cs typeface="+mj-cs"/>
              </a:rPr>
              <a:t> 气瓶</a:t>
            </a:r>
            <a:endParaRPr lang="zh-CN" altLang="en-US" kern="1200" baseline="0" dirty="0">
              <a:latin typeface="Tahoma" panose="020B0604030504040204" pitchFamily="34" charset="0"/>
              <a:ea typeface="黑体" panose="02010609060101010101" pitchFamily="2" charset="-122"/>
              <a:cs typeface="+mj-cs"/>
            </a:endParaRPr>
          </a:p>
        </p:txBody>
      </p:sp>
      <p:sp>
        <p:nvSpPr>
          <p:cNvPr id="69634" name="内容占位符 2"/>
          <p:cNvSpPr>
            <a:spLocks noGrp="1"/>
          </p:cNvSpPr>
          <p:nvPr userDrawn="1">
            <p:ph idx="1"/>
          </p:nvPr>
        </p:nvSpPr>
        <p:spPr>
          <a:xfrm>
            <a:off x="227013" y="982663"/>
            <a:ext cx="8653462" cy="620712"/>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气瓶是一种移动式的特殊压力容器</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一种专作运输气体的贮装容器</a:t>
            </a:r>
            <a:endParaRPr lang="zh-CN" altLang="en-US" kern="1200" dirty="0">
              <a:latin typeface="Times New Roman" panose="02020603050405020304" pitchFamily="18" charset="0"/>
              <a:ea typeface="华文细黑" panose="02010600040101010101" pitchFamily="2" charset="-122"/>
              <a:cs typeface="+mn-cs"/>
            </a:endParaRPr>
          </a:p>
        </p:txBody>
      </p:sp>
      <p:sp>
        <p:nvSpPr>
          <p:cNvPr id="69635" name="内容占位符 2"/>
          <p:cNvSpPr txBox="1"/>
          <p:nvPr/>
        </p:nvSpPr>
        <p:spPr>
          <a:xfrm>
            <a:off x="227013" y="2005013"/>
            <a:ext cx="3943350" cy="3432175"/>
          </a:xfrm>
          <a:prstGeom prst="rect">
            <a:avLst/>
          </a:prstGeom>
          <a:noFill/>
          <a:ln w="9525">
            <a:noFill/>
          </a:ln>
        </p:spPr>
        <p:txBody>
          <a:bodyPr anchor="t"/>
          <a:p>
            <a:pPr hangingPunct="0">
              <a:spcBef>
                <a:spcPct val="20000"/>
              </a:spcBef>
              <a:buSzPct val="110000"/>
            </a:pPr>
            <a:r>
              <a:rPr lang="zh-CN" altLang="en-US" sz="2400" b="1" dirty="0">
                <a:latin typeface="Times New Roman" panose="02020603050405020304" pitchFamily="18" charset="0"/>
                <a:ea typeface="华文细黑" panose="02010600040101010101" pitchFamily="2" charset="-122"/>
              </a:rPr>
              <a:t>通常</a:t>
            </a:r>
            <a:endParaRPr lang="en-US" altLang="zh-CN" sz="2400" b="1" dirty="0">
              <a:latin typeface="Times New Roman" panose="02020603050405020304" pitchFamily="18" charset="0"/>
              <a:ea typeface="华文细黑" panose="02010600040101010101" pitchFamily="2" charset="-122"/>
            </a:endParaRPr>
          </a:p>
          <a:p>
            <a:pPr marL="742950" lvl="1" indent="-285750" eaLnBrk="1" hangingPunct="0">
              <a:spcBef>
                <a:spcPts val="600"/>
              </a:spcBef>
              <a:buSzPct val="110000"/>
              <a:buFont typeface="Arial" panose="020B0604020202020204" pitchFamily="34" charset="0"/>
              <a:buChar char="–"/>
            </a:pPr>
            <a:r>
              <a:rPr lang="zh-CN" altLang="en-US" sz="2200" dirty="0">
                <a:latin typeface="Times New Roman" panose="02020603050405020304" pitchFamily="18" charset="0"/>
                <a:ea typeface="华文细黑" panose="02010600040101010101" pitchFamily="2" charset="-122"/>
              </a:rPr>
              <a:t>在环境温度</a:t>
            </a:r>
            <a:r>
              <a:rPr lang="en-US" altLang="zh-CN" sz="2200" dirty="0">
                <a:latin typeface="Times New Roman" panose="02020603050405020304" pitchFamily="18" charset="0"/>
                <a:ea typeface="华文细黑" panose="02010600040101010101" pitchFamily="2" charset="-122"/>
              </a:rPr>
              <a:t>(-40</a:t>
            </a:r>
            <a:r>
              <a:rPr lang="zh-CN" altLang="en-US" sz="2200" dirty="0">
                <a:latin typeface="Times New Roman" panose="02020603050405020304" pitchFamily="18" charset="0"/>
                <a:ea typeface="华文细黑" panose="02010600040101010101" pitchFamily="2" charset="-122"/>
              </a:rPr>
              <a:t>～</a:t>
            </a:r>
            <a:r>
              <a:rPr lang="en-US" altLang="zh-CN" sz="2200" dirty="0">
                <a:latin typeface="Times New Roman" panose="02020603050405020304" pitchFamily="18" charset="0"/>
                <a:ea typeface="华文细黑" panose="02010600040101010101" pitchFamily="2" charset="-122"/>
              </a:rPr>
              <a:t>60℃)</a:t>
            </a:r>
            <a:r>
              <a:rPr lang="zh-CN" altLang="en-US" sz="2200" dirty="0">
                <a:latin typeface="Times New Roman" panose="02020603050405020304" pitchFamily="18" charset="0"/>
                <a:ea typeface="华文细黑" panose="02010600040101010101" pitchFamily="2" charset="-122"/>
              </a:rPr>
              <a:t>下使用</a:t>
            </a:r>
            <a:endParaRPr lang="en-US" altLang="zh-CN" sz="2200" dirty="0">
              <a:latin typeface="Times New Roman" panose="02020603050405020304" pitchFamily="18" charset="0"/>
              <a:ea typeface="华文细黑" panose="02010600040101010101" pitchFamily="2" charset="-122"/>
            </a:endParaRPr>
          </a:p>
          <a:p>
            <a:pPr marL="742950" lvl="1" indent="-285750" eaLnBrk="1" hangingPunct="0">
              <a:spcBef>
                <a:spcPts val="600"/>
              </a:spcBef>
              <a:buSzPct val="110000"/>
              <a:buFont typeface="Arial" panose="020B0604020202020204" pitchFamily="34" charset="0"/>
              <a:buChar char="–"/>
            </a:pPr>
            <a:r>
              <a:rPr lang="zh-CN" altLang="en-US" sz="2200" dirty="0">
                <a:latin typeface="Times New Roman" panose="02020603050405020304" pitchFamily="18" charset="0"/>
                <a:ea typeface="华文细黑" panose="02010600040101010101" pitchFamily="2" charset="-122"/>
              </a:rPr>
              <a:t>公称压力</a:t>
            </a:r>
            <a:r>
              <a:rPr lang="en-US" altLang="zh-CN" sz="2200" dirty="0">
                <a:latin typeface="Times New Roman" panose="02020603050405020304" pitchFamily="18" charset="0"/>
                <a:ea typeface="华文细黑" panose="02010600040101010101" pitchFamily="2" charset="-122"/>
              </a:rPr>
              <a:t>1.0-30Mpa</a:t>
            </a:r>
            <a:endParaRPr lang="en-US" altLang="zh-CN" sz="2200" dirty="0">
              <a:latin typeface="Times New Roman" panose="02020603050405020304" pitchFamily="18" charset="0"/>
              <a:ea typeface="华文细黑" panose="02010600040101010101" pitchFamily="2" charset="-122"/>
            </a:endParaRPr>
          </a:p>
          <a:p>
            <a:pPr marL="742950" lvl="1" indent="-285750" eaLnBrk="1" hangingPunct="0">
              <a:spcBef>
                <a:spcPts val="600"/>
              </a:spcBef>
              <a:buSzPct val="110000"/>
              <a:buFont typeface="Arial" panose="020B0604020202020204" pitchFamily="34" charset="0"/>
              <a:buChar char="–"/>
            </a:pPr>
            <a:r>
              <a:rPr lang="zh-CN" altLang="en-US" sz="2200" dirty="0">
                <a:latin typeface="Times New Roman" panose="02020603050405020304" pitchFamily="18" charset="0"/>
                <a:ea typeface="华文细黑" panose="02010600040101010101" pitchFamily="2" charset="-122"/>
              </a:rPr>
              <a:t>公称容积</a:t>
            </a:r>
            <a:r>
              <a:rPr lang="en-US" altLang="zh-CN" sz="2200" dirty="0">
                <a:latin typeface="Times New Roman" panose="02020603050405020304" pitchFamily="18" charset="0"/>
                <a:ea typeface="华文细黑" panose="02010600040101010101" pitchFamily="2" charset="-122"/>
              </a:rPr>
              <a:t>0.4-3000L</a:t>
            </a:r>
            <a:endParaRPr lang="en-US" altLang="zh-CN" sz="2200" dirty="0">
              <a:latin typeface="Times New Roman" panose="02020603050405020304" pitchFamily="18" charset="0"/>
              <a:ea typeface="华文细黑" panose="02010600040101010101" pitchFamily="2" charset="-122"/>
            </a:endParaRPr>
          </a:p>
          <a:p>
            <a:pPr marL="742950" lvl="1" indent="-285750" eaLnBrk="1" hangingPunct="0">
              <a:spcBef>
                <a:spcPts val="600"/>
              </a:spcBef>
              <a:buSzPct val="110000"/>
              <a:buFont typeface="Arial" panose="020B0604020202020204" pitchFamily="34" charset="0"/>
              <a:buChar char="–"/>
            </a:pPr>
            <a:r>
              <a:rPr lang="zh-CN" altLang="en-US" sz="2200" dirty="0">
                <a:latin typeface="Times New Roman" panose="02020603050405020304" pitchFamily="18" charset="0"/>
                <a:ea typeface="华文细黑" panose="02010600040101010101" pitchFamily="2" charset="-122"/>
              </a:rPr>
              <a:t>盛装永久性气体、液化气体或混合气体</a:t>
            </a:r>
            <a:endParaRPr lang="en-US" altLang="zh-CN" sz="2200" dirty="0">
              <a:latin typeface="Times New Roman" panose="02020603050405020304" pitchFamily="18" charset="0"/>
              <a:ea typeface="华文细黑" panose="02010600040101010101" pitchFamily="2" charset="-122"/>
            </a:endParaRPr>
          </a:p>
          <a:p>
            <a:pPr marL="742950" lvl="1" indent="-285750" eaLnBrk="1" hangingPunct="0">
              <a:spcBef>
                <a:spcPts val="600"/>
              </a:spcBef>
              <a:buSzPct val="110000"/>
              <a:buFont typeface="Arial" panose="020B0604020202020204" pitchFamily="34" charset="0"/>
              <a:buChar char="–"/>
            </a:pPr>
            <a:r>
              <a:rPr lang="zh-CN" altLang="en-US" sz="2200" dirty="0">
                <a:latin typeface="Times New Roman" panose="02020603050405020304" pitchFamily="18" charset="0"/>
                <a:ea typeface="华文细黑" panose="02010600040101010101" pitchFamily="2" charset="-122"/>
              </a:rPr>
              <a:t>无缝、焊接密闭容器</a:t>
            </a:r>
            <a:endParaRPr lang="zh-CN" altLang="en-US" sz="2200" dirty="0">
              <a:latin typeface="Times New Roman" panose="02020603050405020304" pitchFamily="18" charset="0"/>
              <a:ea typeface="华文细黑" panose="02010600040101010101" pitchFamily="2" charset="-122"/>
            </a:endParaRPr>
          </a:p>
        </p:txBody>
      </p:sp>
      <p:sp>
        <p:nvSpPr>
          <p:cNvPr id="8" name="内容占位符 2"/>
          <p:cNvSpPr txBox="1"/>
          <p:nvPr/>
        </p:nvSpPr>
        <p:spPr bwMode="auto">
          <a:xfrm>
            <a:off x="4279900" y="2005013"/>
            <a:ext cx="4308475" cy="2921000"/>
          </a:xfrm>
          <a:prstGeom prst="rect">
            <a:avLst/>
          </a:prstGeom>
          <a:noFill/>
          <a:ln w="9525">
            <a:noFill/>
            <a:miter lim="800000"/>
          </a:ln>
        </p:spPr>
        <p:txBody>
          <a:bodyPr/>
          <a:lstStyle/>
          <a:p>
            <a:pPr marR="0" defTabSz="914400" hangingPunct="0">
              <a:spcBef>
                <a:spcPct val="20000"/>
              </a:spcBef>
              <a:buClrTx/>
              <a:buSzPct val="110000"/>
              <a:buFontTx/>
              <a:defRPr/>
            </a:pPr>
            <a:r>
              <a:rPr kumimoji="0" lang="zh-CN" altLang="en-US" sz="2400" b="1" kern="1200" cap="none" spc="0" normalizeH="0" baseline="0" noProof="0" dirty="0">
                <a:latin typeface="Times New Roman" panose="02020603050405020304" pitchFamily="18" charset="0"/>
                <a:ea typeface="华文细黑" panose="02010600040101010101" pitchFamily="2" charset="-122"/>
                <a:cs typeface="+mn-cs"/>
              </a:rPr>
              <a:t>特点</a:t>
            </a:r>
            <a:endParaRPr kumimoji="0" lang="zh-CN" altLang="en-US" sz="2400" b="1" kern="1200" cap="none" spc="0" normalizeH="0" baseline="0" noProof="0" dirty="0">
              <a:latin typeface="Times New Roman" panose="02020603050405020304" pitchFamily="18" charset="0"/>
              <a:ea typeface="华文细黑" panose="02010600040101010101" pitchFamily="2" charset="-122"/>
              <a:cs typeface="+mn-cs"/>
            </a:endParaRPr>
          </a:p>
          <a:p>
            <a:pPr marL="720725" marR="0" lvl="1" indent="-263525" algn="l" defTabSz="914400" rtl="0" eaLnBrk="1" fontAlgn="base" latinLnBrk="0" hangingPunct="0">
              <a:lnSpc>
                <a:spcPct val="100000"/>
              </a:lnSpc>
              <a:spcBef>
                <a:spcPct val="50000"/>
              </a:spcBef>
              <a:spcAft>
                <a:spcPct val="0"/>
              </a:spcAft>
              <a:buClr>
                <a:schemeClr val="accent5">
                  <a:lumMod val="50000"/>
                </a:schemeClr>
              </a:buClr>
              <a:buSzPct val="100000"/>
              <a:buFont typeface="+mj-lt"/>
              <a:buAutoNum type="arabicPeriod"/>
              <a:defRPr/>
            </a:pPr>
            <a:r>
              <a:rPr kumimoji="1" lang="zh-CN" altLang="en-US"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流通范围广，使用条件多变，难于掌握</a:t>
            </a:r>
            <a:endParaRPr kumimoji="1" lang="zh-CN" altLang="en-US"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20725" marR="0" lvl="1" indent="-263525" algn="l" defTabSz="914400" rtl="0" eaLnBrk="1" fontAlgn="base" latinLnBrk="0" hangingPunct="0">
              <a:lnSpc>
                <a:spcPct val="100000"/>
              </a:lnSpc>
              <a:spcBef>
                <a:spcPct val="50000"/>
              </a:spcBef>
              <a:spcAft>
                <a:spcPct val="0"/>
              </a:spcAft>
              <a:buClr>
                <a:schemeClr val="accent5">
                  <a:lumMod val="50000"/>
                </a:schemeClr>
              </a:buClr>
              <a:buSzPct val="100000"/>
              <a:buFont typeface="+mj-lt"/>
              <a:buAutoNum type="arabicPeriod"/>
              <a:defRPr/>
            </a:pPr>
            <a:r>
              <a:rPr kumimoji="1" lang="zh-CN" altLang="en-US"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瓶装气体种类繁多：易燃易爆、毒害性、腐蚀性、化学反应危险性等</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
        <p:nvSpPr>
          <p:cNvPr id="69637" name="内容占位符 2"/>
          <p:cNvSpPr txBox="1"/>
          <p:nvPr/>
        </p:nvSpPr>
        <p:spPr>
          <a:xfrm>
            <a:off x="227013" y="5400675"/>
            <a:ext cx="8653462" cy="547688"/>
          </a:xfrm>
          <a:prstGeom prst="rect">
            <a:avLst/>
          </a:prstGeom>
          <a:noFill/>
          <a:ln w="9525">
            <a:noFill/>
          </a:ln>
        </p:spPr>
        <p:txBody>
          <a:bodyPr anchor="t"/>
          <a:p>
            <a:pPr marL="342900" indent="-342900" hangingPunct="0">
              <a:spcBef>
                <a:spcPct val="20000"/>
              </a:spcBef>
              <a:buSzPct val="110000"/>
              <a:buBlip>
                <a:blip r:embed="rId1"/>
              </a:buBlip>
            </a:pPr>
            <a:r>
              <a:rPr lang="zh-CN" altLang="en-US" sz="2400" b="1" dirty="0">
                <a:latin typeface="Times New Roman" panose="02020603050405020304" pitchFamily="18" charset="0"/>
                <a:ea typeface="华文细黑" panose="02010600040101010101" pitchFamily="2" charset="-122"/>
              </a:rPr>
              <a:t>因此，防漏、防爆非常重要，一旦出现事故，损失惨重。</a:t>
            </a:r>
            <a:endParaRPr lang="zh-CN" altLang="en-US" sz="2400" b="1" dirty="0">
              <a:latin typeface="Times New Roman" panose="02020603050405020304" pitchFamily="18" charset="0"/>
              <a:ea typeface="华文细黑"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userDrawn="1">
            <p:ph type="title"/>
          </p:nvPr>
        </p:nvSpPr>
        <p:spPr/>
        <p:txBody>
          <a:bodyPr vert="horz" wrap="square" lIns="91440" tIns="45720" rIns="91440" bIns="45720" anchor="ctr"/>
          <a:p>
            <a:r>
              <a:rPr lang="en-US" altLang="zh-CN" kern="1200" dirty="0">
                <a:solidFill>
                  <a:srgbClr val="FFFFFF"/>
                </a:solidFill>
                <a:latin typeface="Tahoma" panose="020B0604030504040204" pitchFamily="34" charset="0"/>
                <a:ea typeface="黑体" panose="02010609060101010101" pitchFamily="2" charset="-122"/>
                <a:cs typeface="+mj-cs"/>
              </a:rPr>
              <a:t>1 </a:t>
            </a:r>
            <a:r>
              <a:rPr lang="zh-CN" altLang="en-US" kern="1200" dirty="0">
                <a:solidFill>
                  <a:srgbClr val="FFFFFF"/>
                </a:solidFill>
                <a:latin typeface="Tahoma" panose="020B0604030504040204" pitchFamily="34" charset="0"/>
                <a:ea typeface="黑体" panose="02010609060101010101" pitchFamily="2" charset="-122"/>
                <a:cs typeface="+mj-cs"/>
              </a:rPr>
              <a:t>压力容器</a:t>
            </a:r>
            <a:endParaRPr lang="zh-CN" altLang="en-US" kern="1200" dirty="0">
              <a:latin typeface="黑体" panose="02010609060101010101" pitchFamily="2" charset="-122"/>
              <a:ea typeface="黑体" panose="02010609060101010101" pitchFamily="2" charset="-122"/>
              <a:cs typeface="+mj-cs"/>
            </a:endParaRPr>
          </a:p>
        </p:txBody>
      </p:sp>
      <p:sp>
        <p:nvSpPr>
          <p:cNvPr id="9218" name="文本占位符 4"/>
          <p:cNvSpPr>
            <a:spLocks noGrp="1"/>
          </p:cNvSpPr>
          <p:nvPr userDrawn="1">
            <p:ph type="body" idx="1"/>
          </p:nvPr>
        </p:nvSpPr>
        <p:spPr>
          <a:xfrm>
            <a:off x="457200" y="1603375"/>
            <a:ext cx="4040188" cy="539750"/>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按压力分类</a:t>
            </a:r>
            <a:endParaRPr lang="zh-CN" altLang="en-US" kern="1200" dirty="0">
              <a:latin typeface="Times New Roman" panose="02020603050405020304" pitchFamily="18" charset="0"/>
              <a:ea typeface="华文细黑" panose="02010600040101010101" pitchFamily="2" charset="-122"/>
              <a:cs typeface="+mn-cs"/>
            </a:endParaRPr>
          </a:p>
        </p:txBody>
      </p:sp>
      <p:sp>
        <p:nvSpPr>
          <p:cNvPr id="9219" name="内容占位符 2"/>
          <p:cNvSpPr>
            <a:spLocks noGrp="1"/>
          </p:cNvSpPr>
          <p:nvPr userDrawn="1">
            <p:ph sz="half" idx="2"/>
          </p:nvPr>
        </p:nvSpPr>
        <p:spPr>
          <a:xfrm>
            <a:off x="760413" y="2041525"/>
            <a:ext cx="4040187" cy="3951288"/>
          </a:xfrm>
        </p:spPr>
        <p:txBody>
          <a:bodyPr vert="horz" wrap="square" lIns="91440" tIns="45720" rIns="91440" bIns="45720" anchor="t"/>
          <a:p>
            <a:pPr marL="263525" indent="-263525" eaLnBrk="1">
              <a:spcBef>
                <a:spcPts val="525"/>
              </a:spcBef>
              <a:buClrTx/>
              <a:buSzPct val="110000"/>
              <a:buFont typeface="Calibri" panose="020F0502020204030204" pitchFamily="34" charset="0"/>
              <a:buAutoNum type="alphaLcPeriod"/>
            </a:pPr>
            <a:r>
              <a:rPr lang="zh-CN" altLang="en-US" b="0" kern="1200" dirty="0">
                <a:latin typeface="Times New Roman" panose="02020603050405020304" pitchFamily="18" charset="0"/>
                <a:ea typeface="华文细黑" panose="02010600040101010101" pitchFamily="2" charset="-122"/>
                <a:cs typeface="+mn-cs"/>
              </a:rPr>
              <a:t>低压容器</a:t>
            </a:r>
            <a:r>
              <a:rPr lang="en-US" altLang="zh-CN" b="0" kern="1200" dirty="0">
                <a:latin typeface="Times New Roman" panose="02020603050405020304" pitchFamily="18" charset="0"/>
                <a:ea typeface="华文细黑" panose="02010600040101010101" pitchFamily="2" charset="-122"/>
                <a:cs typeface="+mn-cs"/>
              </a:rPr>
              <a:t>(</a:t>
            </a:r>
            <a:r>
              <a:rPr lang="en-US" altLang="zh-CN" kern="1200" dirty="0">
                <a:solidFill>
                  <a:srgbClr val="C00000"/>
                </a:solidFill>
                <a:latin typeface="Times New Roman" panose="02020603050405020304" pitchFamily="18" charset="0"/>
                <a:ea typeface="华文细黑" panose="02010600040101010101" pitchFamily="2" charset="-122"/>
                <a:cs typeface="+mn-cs"/>
              </a:rPr>
              <a:t>L</a:t>
            </a:r>
            <a:r>
              <a:rPr lang="en-US" altLang="zh-CN" b="0" kern="1200" dirty="0">
                <a:latin typeface="Times New Roman" panose="02020603050405020304" pitchFamily="18" charset="0"/>
                <a:ea typeface="华文细黑" panose="02010600040101010101" pitchFamily="2" charset="-122"/>
                <a:cs typeface="+mn-cs"/>
              </a:rPr>
              <a:t>)</a:t>
            </a:r>
            <a:endParaRPr lang="en-US" altLang="zh-CN" b="0" kern="1200" dirty="0">
              <a:latin typeface="Times New Roman" panose="02020603050405020304" pitchFamily="18" charset="0"/>
              <a:ea typeface="华文细黑" panose="02010600040101010101" pitchFamily="2" charset="-122"/>
              <a:cs typeface="+mn-cs"/>
            </a:endParaRPr>
          </a:p>
          <a:p>
            <a:pPr marL="624205" lvl="1" indent="-224155" eaLnBrk="1">
              <a:spcBef>
                <a:spcPts val="525"/>
              </a:spcBef>
              <a:spcAft>
                <a:spcPts val="1000"/>
              </a:spcAft>
              <a:buSzTx/>
              <a:buChar char="•"/>
            </a:pPr>
            <a:r>
              <a:rPr lang="en-US" altLang="zh-CN" sz="2200" kern="1200" dirty="0">
                <a:latin typeface="Times New Roman" panose="02020603050405020304" pitchFamily="18" charset="0"/>
                <a:ea typeface="华文细黑" panose="02010600040101010101" pitchFamily="2" charset="-122"/>
                <a:cs typeface="+mn-cs"/>
              </a:rPr>
              <a:t>0.1 MPa </a:t>
            </a:r>
            <a:r>
              <a:rPr lang="en-US" altLang="zh-CN" sz="2200" kern="1200" dirty="0">
                <a:latin typeface="Times New Roman" panose="02020603050405020304" pitchFamily="18" charset="0"/>
                <a:ea typeface="华文细黑" panose="02010600040101010101" pitchFamily="2" charset="-122"/>
                <a:cs typeface="+mn-cs"/>
                <a:sym typeface="Symbol" panose="05050102010706020507" pitchFamily="18" charset="2"/>
              </a:rPr>
              <a:t></a:t>
            </a:r>
            <a:r>
              <a:rPr lang="en-US" altLang="zh-CN" sz="2200" kern="1200" dirty="0">
                <a:latin typeface="Times New Roman" panose="02020603050405020304" pitchFamily="18" charset="0"/>
                <a:ea typeface="华文细黑" panose="02010600040101010101" pitchFamily="2" charset="-122"/>
                <a:cs typeface="+mn-cs"/>
              </a:rPr>
              <a:t> </a:t>
            </a:r>
            <a:r>
              <a:rPr lang="en-US" altLang="zh-CN" sz="2200" i="1" kern="1200" dirty="0">
                <a:latin typeface="Times New Roman" panose="02020603050405020304" pitchFamily="18" charset="0"/>
                <a:ea typeface="华文细黑" panose="02010600040101010101" pitchFamily="2" charset="-122"/>
                <a:cs typeface="+mn-cs"/>
              </a:rPr>
              <a:t>p </a:t>
            </a:r>
            <a:r>
              <a:rPr lang="en-US" altLang="zh-CN" sz="2200" kern="1200" dirty="0">
                <a:latin typeface="Times New Roman" panose="02020603050405020304" pitchFamily="18" charset="0"/>
                <a:ea typeface="华文细黑" panose="02010600040101010101" pitchFamily="2" charset="-122"/>
                <a:cs typeface="+mn-cs"/>
                <a:sym typeface="Symbol" panose="05050102010706020507" pitchFamily="18" charset="2"/>
              </a:rPr>
              <a:t></a:t>
            </a:r>
            <a:r>
              <a:rPr lang="en-US" altLang="zh-CN" sz="2200" kern="1200" dirty="0">
                <a:latin typeface="Times New Roman" panose="02020603050405020304" pitchFamily="18" charset="0"/>
                <a:ea typeface="华文细黑" panose="02010600040101010101" pitchFamily="2" charset="-122"/>
                <a:cs typeface="+mn-cs"/>
              </a:rPr>
              <a:t>1.6MPa</a:t>
            </a:r>
            <a:endParaRPr lang="en-US" altLang="zh-CN" sz="2200" kern="1200" dirty="0">
              <a:latin typeface="Times New Roman" panose="02020603050405020304" pitchFamily="18" charset="0"/>
              <a:ea typeface="华文细黑" panose="02010600040101010101" pitchFamily="2" charset="-122"/>
              <a:cs typeface="+mn-cs"/>
            </a:endParaRPr>
          </a:p>
          <a:p>
            <a:pPr marL="263525" indent="-263525" eaLnBrk="1">
              <a:spcBef>
                <a:spcPts val="525"/>
              </a:spcBef>
              <a:buClrTx/>
              <a:buSzPct val="110000"/>
              <a:buFont typeface="Calibri" panose="020F0502020204030204" pitchFamily="34" charset="0"/>
              <a:buAutoNum type="alphaLcPeriod"/>
            </a:pPr>
            <a:r>
              <a:rPr lang="zh-CN" altLang="en-US" b="0" kern="1200" dirty="0">
                <a:latin typeface="Times New Roman" panose="02020603050405020304" pitchFamily="18" charset="0"/>
                <a:ea typeface="华文细黑" panose="02010600040101010101" pitchFamily="2" charset="-122"/>
                <a:cs typeface="+mn-cs"/>
              </a:rPr>
              <a:t>中压容器</a:t>
            </a:r>
            <a:r>
              <a:rPr lang="en-US" altLang="zh-CN" b="0" kern="1200" dirty="0">
                <a:latin typeface="Times New Roman" panose="02020603050405020304" pitchFamily="18" charset="0"/>
                <a:ea typeface="华文细黑" panose="02010600040101010101" pitchFamily="2" charset="-122"/>
                <a:cs typeface="+mn-cs"/>
              </a:rPr>
              <a:t>(</a:t>
            </a:r>
            <a:r>
              <a:rPr lang="en-US" altLang="zh-CN" kern="1200" dirty="0">
                <a:solidFill>
                  <a:srgbClr val="C00000"/>
                </a:solidFill>
                <a:latin typeface="Times New Roman" panose="02020603050405020304" pitchFamily="18" charset="0"/>
                <a:ea typeface="华文细黑" panose="02010600040101010101" pitchFamily="2" charset="-122"/>
                <a:cs typeface="+mn-cs"/>
              </a:rPr>
              <a:t>M</a:t>
            </a:r>
            <a:r>
              <a:rPr lang="en-US" altLang="zh-CN" b="0" kern="1200" dirty="0">
                <a:latin typeface="Times New Roman" panose="02020603050405020304" pitchFamily="18" charset="0"/>
                <a:ea typeface="华文细黑" panose="02010600040101010101" pitchFamily="2" charset="-122"/>
                <a:cs typeface="+mn-cs"/>
              </a:rPr>
              <a:t>)</a:t>
            </a:r>
            <a:endParaRPr lang="en-US" altLang="zh-CN" b="0" kern="1200" dirty="0">
              <a:latin typeface="Times New Roman" panose="02020603050405020304" pitchFamily="18" charset="0"/>
              <a:ea typeface="华文细黑" panose="02010600040101010101" pitchFamily="2" charset="-122"/>
              <a:cs typeface="+mn-cs"/>
            </a:endParaRPr>
          </a:p>
          <a:p>
            <a:pPr marL="624205" lvl="1" indent="-224155" eaLnBrk="1">
              <a:spcBef>
                <a:spcPts val="525"/>
              </a:spcBef>
              <a:spcAft>
                <a:spcPts val="1000"/>
              </a:spcAft>
              <a:buSzTx/>
              <a:buChar char="•"/>
            </a:pPr>
            <a:r>
              <a:rPr lang="en-US" altLang="zh-CN" sz="2200" kern="1200" dirty="0">
                <a:latin typeface="Times New Roman" panose="02020603050405020304" pitchFamily="18" charset="0"/>
                <a:ea typeface="华文细黑" panose="02010600040101010101" pitchFamily="2" charset="-122"/>
                <a:cs typeface="+mn-cs"/>
              </a:rPr>
              <a:t>1.6MPa</a:t>
            </a:r>
            <a:r>
              <a:rPr lang="en-US" altLang="zh-CN" sz="2200" kern="1200" dirty="0">
                <a:latin typeface="Times New Roman" panose="02020603050405020304" pitchFamily="18" charset="0"/>
                <a:ea typeface="华文细黑" panose="02010600040101010101" pitchFamily="2" charset="-122"/>
                <a:cs typeface="+mn-cs"/>
                <a:sym typeface="Symbol" panose="05050102010706020507" pitchFamily="18" charset="2"/>
              </a:rPr>
              <a:t></a:t>
            </a:r>
            <a:r>
              <a:rPr lang="en-US" altLang="zh-CN" sz="2200" kern="1200" dirty="0">
                <a:latin typeface="Times New Roman" panose="02020603050405020304" pitchFamily="18" charset="0"/>
                <a:ea typeface="华文细黑" panose="02010600040101010101" pitchFamily="2" charset="-122"/>
                <a:cs typeface="+mn-cs"/>
              </a:rPr>
              <a:t> </a:t>
            </a:r>
            <a:r>
              <a:rPr lang="en-US" altLang="zh-CN" sz="2200" i="1" kern="1200" dirty="0">
                <a:latin typeface="Times New Roman" panose="02020603050405020304" pitchFamily="18" charset="0"/>
                <a:ea typeface="华文细黑" panose="02010600040101010101" pitchFamily="2" charset="-122"/>
                <a:cs typeface="+mn-cs"/>
              </a:rPr>
              <a:t>p</a:t>
            </a:r>
            <a:r>
              <a:rPr lang="en-US" altLang="zh-CN" sz="2200" kern="1200" dirty="0">
                <a:latin typeface="Times New Roman" panose="02020603050405020304" pitchFamily="18" charset="0"/>
                <a:ea typeface="华文细黑" panose="02010600040101010101" pitchFamily="2" charset="-122"/>
                <a:cs typeface="+mn-cs"/>
              </a:rPr>
              <a:t> </a:t>
            </a:r>
            <a:r>
              <a:rPr lang="en-US" altLang="zh-CN" sz="2200" kern="1200" dirty="0">
                <a:latin typeface="Times New Roman" panose="02020603050405020304" pitchFamily="18" charset="0"/>
                <a:ea typeface="华文细黑" panose="02010600040101010101" pitchFamily="2" charset="-122"/>
                <a:cs typeface="+mn-cs"/>
                <a:sym typeface="Symbol" panose="05050102010706020507" pitchFamily="18" charset="2"/>
              </a:rPr>
              <a:t></a:t>
            </a:r>
            <a:r>
              <a:rPr lang="en-US" altLang="zh-CN" sz="2200" kern="1200" dirty="0">
                <a:latin typeface="Times New Roman" panose="02020603050405020304" pitchFamily="18" charset="0"/>
                <a:ea typeface="华文细黑" panose="02010600040101010101" pitchFamily="2" charset="-122"/>
                <a:cs typeface="+mn-cs"/>
              </a:rPr>
              <a:t>10Mpa</a:t>
            </a:r>
            <a:endParaRPr lang="en-US" altLang="zh-CN" sz="2200" kern="1200" dirty="0">
              <a:latin typeface="Times New Roman" panose="02020603050405020304" pitchFamily="18" charset="0"/>
              <a:ea typeface="华文细黑" panose="02010600040101010101" pitchFamily="2" charset="-122"/>
              <a:cs typeface="+mn-cs"/>
            </a:endParaRPr>
          </a:p>
          <a:p>
            <a:pPr marL="263525" indent="-263525" eaLnBrk="1">
              <a:spcBef>
                <a:spcPts val="525"/>
              </a:spcBef>
              <a:buClrTx/>
              <a:buSzPct val="110000"/>
              <a:buFont typeface="Calibri" panose="020F0502020204030204" pitchFamily="34" charset="0"/>
              <a:buAutoNum type="alphaLcPeriod"/>
            </a:pPr>
            <a:r>
              <a:rPr lang="zh-CN" altLang="en-US" b="0" kern="1200" dirty="0">
                <a:latin typeface="Times New Roman" panose="02020603050405020304" pitchFamily="18" charset="0"/>
                <a:ea typeface="华文细黑" panose="02010600040101010101" pitchFamily="2" charset="-122"/>
                <a:cs typeface="+mn-cs"/>
              </a:rPr>
              <a:t>高压容器</a:t>
            </a:r>
            <a:r>
              <a:rPr lang="en-US" altLang="zh-CN" b="0" kern="1200" dirty="0">
                <a:latin typeface="Times New Roman" panose="02020603050405020304" pitchFamily="18" charset="0"/>
                <a:ea typeface="华文细黑" panose="02010600040101010101" pitchFamily="2" charset="-122"/>
                <a:cs typeface="+mn-cs"/>
              </a:rPr>
              <a:t>(</a:t>
            </a:r>
            <a:r>
              <a:rPr lang="en-US" altLang="zh-CN" kern="1200" dirty="0">
                <a:solidFill>
                  <a:srgbClr val="C00000"/>
                </a:solidFill>
                <a:latin typeface="Times New Roman" panose="02020603050405020304" pitchFamily="18" charset="0"/>
                <a:ea typeface="华文细黑" panose="02010600040101010101" pitchFamily="2" charset="-122"/>
                <a:cs typeface="+mn-cs"/>
              </a:rPr>
              <a:t>H</a:t>
            </a:r>
            <a:r>
              <a:rPr lang="en-US" altLang="zh-CN" b="0" kern="1200" dirty="0">
                <a:latin typeface="Times New Roman" panose="02020603050405020304" pitchFamily="18" charset="0"/>
                <a:ea typeface="华文细黑" panose="02010600040101010101" pitchFamily="2" charset="-122"/>
                <a:cs typeface="+mn-cs"/>
              </a:rPr>
              <a:t>)</a:t>
            </a:r>
            <a:endParaRPr lang="en-US" altLang="zh-CN" b="0" kern="1200" dirty="0">
              <a:latin typeface="Times New Roman" panose="02020603050405020304" pitchFamily="18" charset="0"/>
              <a:ea typeface="华文细黑" panose="02010600040101010101" pitchFamily="2" charset="-122"/>
              <a:cs typeface="+mn-cs"/>
            </a:endParaRPr>
          </a:p>
          <a:p>
            <a:pPr marL="624205" lvl="1" indent="-224155" eaLnBrk="1">
              <a:spcBef>
                <a:spcPts val="525"/>
              </a:spcBef>
              <a:spcAft>
                <a:spcPts val="1000"/>
              </a:spcAft>
              <a:buSzTx/>
              <a:buChar char="•"/>
            </a:pPr>
            <a:r>
              <a:rPr lang="en-US" altLang="zh-CN" sz="2200" kern="1200" dirty="0">
                <a:latin typeface="Times New Roman" panose="02020603050405020304" pitchFamily="18" charset="0"/>
                <a:ea typeface="华文细黑" panose="02010600040101010101" pitchFamily="2" charset="-122"/>
                <a:cs typeface="+mn-cs"/>
              </a:rPr>
              <a:t>10MPa</a:t>
            </a:r>
            <a:r>
              <a:rPr lang="en-US" altLang="zh-CN" sz="2200" kern="1200" dirty="0">
                <a:latin typeface="Times New Roman" panose="02020603050405020304" pitchFamily="18" charset="0"/>
                <a:ea typeface="华文细黑" panose="02010600040101010101" pitchFamily="2" charset="-122"/>
                <a:cs typeface="+mn-cs"/>
                <a:sym typeface="Symbol" panose="05050102010706020507" pitchFamily="18" charset="2"/>
              </a:rPr>
              <a:t></a:t>
            </a:r>
            <a:r>
              <a:rPr lang="en-US" altLang="zh-CN" sz="2200" i="1" kern="1200" dirty="0">
                <a:latin typeface="Times New Roman" panose="02020603050405020304" pitchFamily="18" charset="0"/>
                <a:ea typeface="华文细黑" panose="02010600040101010101" pitchFamily="2" charset="-122"/>
                <a:cs typeface="+mn-cs"/>
              </a:rPr>
              <a:t> p</a:t>
            </a:r>
            <a:r>
              <a:rPr lang="en-US" altLang="zh-CN" sz="2200" kern="1200" dirty="0">
                <a:latin typeface="Times New Roman" panose="02020603050405020304" pitchFamily="18" charset="0"/>
                <a:ea typeface="华文细黑" panose="02010600040101010101" pitchFamily="2" charset="-122"/>
                <a:cs typeface="+mn-cs"/>
              </a:rPr>
              <a:t> </a:t>
            </a:r>
            <a:r>
              <a:rPr lang="en-US" altLang="zh-CN" sz="2200" kern="1200" dirty="0">
                <a:latin typeface="Times New Roman" panose="02020603050405020304" pitchFamily="18" charset="0"/>
                <a:ea typeface="华文细黑" panose="02010600040101010101" pitchFamily="2" charset="-122"/>
                <a:cs typeface="+mn-cs"/>
                <a:sym typeface="Symbol" panose="05050102010706020507" pitchFamily="18" charset="2"/>
              </a:rPr>
              <a:t></a:t>
            </a:r>
            <a:r>
              <a:rPr lang="en-US" altLang="zh-CN" sz="2200" kern="1200" dirty="0">
                <a:latin typeface="Times New Roman" panose="02020603050405020304" pitchFamily="18" charset="0"/>
                <a:ea typeface="华文细黑" panose="02010600040101010101" pitchFamily="2" charset="-122"/>
                <a:cs typeface="+mn-cs"/>
              </a:rPr>
              <a:t>100Mpa</a:t>
            </a:r>
            <a:endParaRPr lang="en-US" altLang="zh-CN" sz="2200" kern="1200" dirty="0">
              <a:latin typeface="Times New Roman" panose="02020603050405020304" pitchFamily="18" charset="0"/>
              <a:ea typeface="华文细黑" panose="02010600040101010101" pitchFamily="2" charset="-122"/>
              <a:cs typeface="+mn-cs"/>
            </a:endParaRPr>
          </a:p>
          <a:p>
            <a:pPr marL="263525" indent="-263525" eaLnBrk="1">
              <a:spcBef>
                <a:spcPts val="525"/>
              </a:spcBef>
              <a:buClrTx/>
              <a:buSzPct val="110000"/>
              <a:buFont typeface="Calibri" panose="020F0502020204030204" pitchFamily="34" charset="0"/>
              <a:buAutoNum type="alphaLcPeriod"/>
            </a:pPr>
            <a:r>
              <a:rPr lang="zh-CN" altLang="en-US" b="0" kern="1200" dirty="0">
                <a:latin typeface="Times New Roman" panose="02020603050405020304" pitchFamily="18" charset="0"/>
                <a:ea typeface="华文细黑" panose="02010600040101010101" pitchFamily="2" charset="-122"/>
                <a:cs typeface="+mn-cs"/>
              </a:rPr>
              <a:t>超高压容器</a:t>
            </a:r>
            <a:r>
              <a:rPr lang="en-US" altLang="zh-CN" b="0" kern="1200" dirty="0">
                <a:latin typeface="Times New Roman" panose="02020603050405020304" pitchFamily="18" charset="0"/>
                <a:ea typeface="华文细黑" panose="02010600040101010101" pitchFamily="2" charset="-122"/>
                <a:cs typeface="+mn-cs"/>
              </a:rPr>
              <a:t>(</a:t>
            </a:r>
            <a:r>
              <a:rPr lang="en-US" altLang="zh-CN" kern="1200" dirty="0">
                <a:solidFill>
                  <a:srgbClr val="C00000"/>
                </a:solidFill>
                <a:latin typeface="Times New Roman" panose="02020603050405020304" pitchFamily="18" charset="0"/>
                <a:ea typeface="华文细黑" panose="02010600040101010101" pitchFamily="2" charset="-122"/>
                <a:cs typeface="+mn-cs"/>
              </a:rPr>
              <a:t>U</a:t>
            </a:r>
            <a:r>
              <a:rPr lang="en-US" altLang="zh-CN" b="0" kern="1200" dirty="0">
                <a:latin typeface="Times New Roman" panose="02020603050405020304" pitchFamily="18" charset="0"/>
                <a:ea typeface="华文细黑" panose="02010600040101010101" pitchFamily="2" charset="-122"/>
                <a:cs typeface="+mn-cs"/>
              </a:rPr>
              <a:t>)</a:t>
            </a:r>
            <a:endParaRPr lang="en-US" altLang="zh-CN" b="0" kern="1200" dirty="0">
              <a:latin typeface="Times New Roman" panose="02020603050405020304" pitchFamily="18" charset="0"/>
              <a:ea typeface="华文细黑" panose="02010600040101010101" pitchFamily="2" charset="-122"/>
              <a:cs typeface="+mn-cs"/>
            </a:endParaRPr>
          </a:p>
          <a:p>
            <a:pPr marL="624205" lvl="1" indent="-224155" eaLnBrk="1">
              <a:spcBef>
                <a:spcPts val="525"/>
              </a:spcBef>
              <a:buSzTx/>
              <a:buChar char="•"/>
            </a:pPr>
            <a:r>
              <a:rPr lang="en-US" altLang="zh-CN" sz="2200" i="1" kern="1200" dirty="0">
                <a:latin typeface="Times New Roman" panose="02020603050405020304" pitchFamily="18" charset="0"/>
                <a:ea typeface="华文细黑" panose="02010600040101010101" pitchFamily="2" charset="-122"/>
                <a:cs typeface="+mn-cs"/>
              </a:rPr>
              <a:t>p</a:t>
            </a:r>
            <a:r>
              <a:rPr lang="en-US" altLang="zh-CN" sz="2200" kern="1200" dirty="0">
                <a:latin typeface="Times New Roman" panose="02020603050405020304" pitchFamily="18" charset="0"/>
                <a:ea typeface="华文细黑" panose="02010600040101010101" pitchFamily="2" charset="-122"/>
                <a:cs typeface="+mn-cs"/>
              </a:rPr>
              <a:t> </a:t>
            </a:r>
            <a:r>
              <a:rPr lang="en-US" altLang="zh-CN" sz="2200" kern="1200" dirty="0">
                <a:latin typeface="Times New Roman" panose="02020603050405020304" pitchFamily="18" charset="0"/>
                <a:ea typeface="华文细黑" panose="02010600040101010101" pitchFamily="2" charset="-122"/>
                <a:cs typeface="+mn-cs"/>
                <a:sym typeface="Symbol" panose="05050102010706020507" pitchFamily="18" charset="2"/>
              </a:rPr>
              <a:t></a:t>
            </a:r>
            <a:r>
              <a:rPr lang="en-US" altLang="zh-CN" sz="2200" kern="1200" dirty="0">
                <a:latin typeface="Times New Roman" panose="02020603050405020304" pitchFamily="18" charset="0"/>
                <a:ea typeface="华文细黑" panose="02010600040101010101" pitchFamily="2" charset="-122"/>
                <a:cs typeface="+mn-cs"/>
              </a:rPr>
              <a:t>100MPa</a:t>
            </a:r>
            <a:endParaRPr lang="en-US" altLang="zh-CN" sz="2200" kern="1200" dirty="0">
              <a:latin typeface="Times New Roman" panose="02020603050405020304" pitchFamily="18" charset="0"/>
              <a:ea typeface="华文细黑" panose="02010600040101010101" pitchFamily="2" charset="-122"/>
              <a:cs typeface="+mn-cs"/>
            </a:endParaRPr>
          </a:p>
        </p:txBody>
      </p:sp>
      <p:sp>
        <p:nvSpPr>
          <p:cNvPr id="9220" name="文本占位符 5"/>
          <p:cNvSpPr>
            <a:spLocks noGrp="1"/>
          </p:cNvSpPr>
          <p:nvPr userDrawn="1">
            <p:ph type="body" sz="quarter" idx="3"/>
          </p:nvPr>
        </p:nvSpPr>
        <p:spPr>
          <a:xfrm>
            <a:off x="4645025" y="1603375"/>
            <a:ext cx="4041775" cy="539750"/>
          </a:xfrm>
        </p:spPr>
        <p:txBody>
          <a:bodyPr vert="horz" wrap="square" lIns="91440" tIns="45720" rIns="91440" bIns="45720" anchor="t"/>
          <a:p>
            <a:pPr eaLnBrk="1">
              <a:buClrTx/>
              <a:buSzPct val="110000"/>
              <a:buFontTx/>
            </a:pPr>
            <a:r>
              <a:rPr lang="zh-CN" altLang="en-US" kern="1200" dirty="0">
                <a:latin typeface="Times New Roman" panose="02020603050405020304" pitchFamily="18" charset="0"/>
                <a:ea typeface="华文细黑" panose="02010600040101010101" pitchFamily="2" charset="-122"/>
                <a:cs typeface="+mn-cs"/>
              </a:rPr>
              <a:t>按实际应用分类</a:t>
            </a:r>
            <a:endParaRPr lang="zh-CN" altLang="en-US" kern="1200" dirty="0">
              <a:latin typeface="Times New Roman" panose="02020603050405020304" pitchFamily="18" charset="0"/>
              <a:ea typeface="华文细黑" panose="02010600040101010101" pitchFamily="2" charset="-122"/>
              <a:cs typeface="+mn-cs"/>
            </a:endParaRPr>
          </a:p>
        </p:txBody>
      </p:sp>
      <p:sp>
        <p:nvSpPr>
          <p:cNvPr id="7" name="内容占位符 6"/>
          <p:cNvSpPr>
            <a:spLocks noGrp="1"/>
          </p:cNvSpPr>
          <p:nvPr>
            <p:ph sz="quarter" idx="4"/>
          </p:nvPr>
        </p:nvSpPr>
        <p:spPr>
          <a:xfrm>
            <a:off x="4948238" y="2041525"/>
            <a:ext cx="4041775" cy="3951288"/>
          </a:xfrm>
        </p:spPr>
        <p:txBody>
          <a:bodyPr vert="horz" wrap="square" lIns="91440" tIns="45720" rIns="91440" bIns="45720" numCol="1" anchor="t" anchorCtr="0" compatLnSpc="1"/>
          <a:lstStyle/>
          <a:p>
            <a:pPr marL="263525" marR="0" lvl="0" indent="-263525" algn="l" defTabSz="914400" rtl="0" eaLnBrk="1" fontAlgn="base" latinLnBrk="0" hangingPunct="0">
              <a:lnSpc>
                <a:spcPct val="100000"/>
              </a:lnSpc>
              <a:spcBef>
                <a:spcPts val="520"/>
              </a:spcBef>
              <a:spcAft>
                <a:spcPct val="0"/>
              </a:spcAft>
              <a:buClrTx/>
              <a:buSzPct val="110000"/>
              <a:buFont typeface="+mj-lt"/>
              <a:buAutoNum type="alphaLcPeriod"/>
              <a:defRPr/>
            </a:pPr>
            <a:r>
              <a:rPr kumimoji="1"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反应压力容器</a:t>
            </a:r>
            <a:r>
              <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a:t>
            </a:r>
            <a:r>
              <a:rPr kumimoji="1" lang="en-US" altLang="zh-CN"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华文细黑" panose="02010600040101010101" pitchFamily="2" charset="-122"/>
                <a:cs typeface="+mn-cs"/>
              </a:rPr>
              <a:t>R</a:t>
            </a:r>
            <a:r>
              <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a:t>
            </a:r>
            <a:endPar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624205" marR="0" lvl="1" indent="-224155" algn="l" defTabSz="914400" rtl="0" eaLnBrk="1" fontAlgn="base" latinLnBrk="0" hangingPunct="0">
              <a:lnSpc>
                <a:spcPct val="100000"/>
              </a:lnSpc>
              <a:spcBef>
                <a:spcPts val="520"/>
              </a:spcBef>
              <a:spcAft>
                <a:spcPts val="1000"/>
              </a:spcAft>
              <a:buClrTx/>
              <a:buSzTx/>
              <a:buFont typeface="Arial" panose="020B0604020202020204" pitchFamily="34" charset="0"/>
              <a:buChar char="•"/>
              <a:defRPr/>
            </a:pPr>
            <a:r>
              <a:rPr kumimoji="1" lang="zh-CN" altLang="en-US" sz="22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反应釜、合成塔等</a:t>
            </a:r>
            <a:endParaRPr kumimoji="1" lang="zh-CN" altLang="en-US" sz="22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63525" marR="0" lvl="0" indent="-263525" algn="l" defTabSz="914400" rtl="0" eaLnBrk="1" fontAlgn="base" latinLnBrk="0" hangingPunct="0">
              <a:lnSpc>
                <a:spcPct val="100000"/>
              </a:lnSpc>
              <a:spcBef>
                <a:spcPts val="520"/>
              </a:spcBef>
              <a:spcAft>
                <a:spcPct val="0"/>
              </a:spcAft>
              <a:buClrTx/>
              <a:buSzPct val="110000"/>
              <a:buFont typeface="+mj-lt"/>
              <a:buAutoNum type="alphaLcPeriod" startAt="2"/>
              <a:defRPr/>
            </a:pPr>
            <a:r>
              <a:rPr kumimoji="1"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换热压力容器</a:t>
            </a:r>
            <a:r>
              <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a:t>
            </a:r>
            <a:r>
              <a:rPr kumimoji="1" lang="en-US" altLang="zh-CN"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华文细黑" panose="02010600040101010101" pitchFamily="2" charset="-122"/>
                <a:cs typeface="+mn-cs"/>
              </a:rPr>
              <a:t>E</a:t>
            </a:r>
            <a:r>
              <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a:t>
            </a:r>
            <a:endPar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624205" marR="0" lvl="1" indent="-224155" algn="l" defTabSz="914400" rtl="0" eaLnBrk="1" fontAlgn="base" latinLnBrk="0" hangingPunct="0">
              <a:lnSpc>
                <a:spcPct val="100000"/>
              </a:lnSpc>
              <a:spcBef>
                <a:spcPts val="520"/>
              </a:spcBef>
              <a:spcAft>
                <a:spcPts val="1000"/>
              </a:spcAft>
              <a:buClrTx/>
              <a:buSzTx/>
              <a:buFont typeface="Arial" panose="020B0604020202020204" pitchFamily="34" charset="0"/>
              <a:buChar char="•"/>
              <a:defRPr/>
            </a:pPr>
            <a:r>
              <a:rPr kumimoji="1" lang="zh-CN" altLang="en-US" sz="22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余热锅炉、热交换器等</a:t>
            </a:r>
            <a:endParaRPr kumimoji="1" lang="zh-CN" altLang="en-US" sz="22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63525" marR="0" lvl="0" indent="-263525" algn="l" defTabSz="914400" rtl="0" eaLnBrk="1" fontAlgn="base" latinLnBrk="0" hangingPunct="0">
              <a:lnSpc>
                <a:spcPct val="100000"/>
              </a:lnSpc>
              <a:spcBef>
                <a:spcPts val="520"/>
              </a:spcBef>
              <a:spcAft>
                <a:spcPct val="0"/>
              </a:spcAft>
              <a:buClrTx/>
              <a:buSzPct val="110000"/>
              <a:buFont typeface="+mj-lt"/>
              <a:buAutoNum type="alphaLcPeriod" startAt="3"/>
              <a:defRPr/>
            </a:pPr>
            <a:r>
              <a:rPr kumimoji="1"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分离压力容器</a:t>
            </a:r>
            <a:r>
              <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a:t>
            </a:r>
            <a:r>
              <a:rPr kumimoji="1" lang="en-US" altLang="zh-CN"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华文细黑" panose="02010600040101010101" pitchFamily="2" charset="-122"/>
                <a:cs typeface="+mn-cs"/>
              </a:rPr>
              <a:t>S</a:t>
            </a:r>
            <a:r>
              <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a:t>
            </a:r>
            <a:endPar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624205" marR="0" lvl="1" indent="-224155" algn="l" defTabSz="914400" rtl="0" eaLnBrk="1" fontAlgn="base" latinLnBrk="0" hangingPunct="0">
              <a:lnSpc>
                <a:spcPct val="100000"/>
              </a:lnSpc>
              <a:spcBef>
                <a:spcPts val="520"/>
              </a:spcBef>
              <a:spcAft>
                <a:spcPts val="1000"/>
              </a:spcAft>
              <a:buClrTx/>
              <a:buSzTx/>
              <a:buFont typeface="Arial" panose="020B0604020202020204" pitchFamily="34" charset="0"/>
              <a:buChar char="•"/>
              <a:defRPr/>
            </a:pPr>
            <a:r>
              <a:rPr kumimoji="1" lang="zh-CN" altLang="en-US" sz="22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分离器、过滤器等</a:t>
            </a:r>
            <a:endParaRPr kumimoji="1" lang="zh-CN" altLang="en-US" sz="22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63525" marR="0" lvl="0" indent="-263525" algn="l" defTabSz="914400" rtl="0" eaLnBrk="1" fontAlgn="base" latinLnBrk="0" hangingPunct="0">
              <a:lnSpc>
                <a:spcPct val="100000"/>
              </a:lnSpc>
              <a:spcBef>
                <a:spcPts val="520"/>
              </a:spcBef>
              <a:spcAft>
                <a:spcPct val="0"/>
              </a:spcAft>
              <a:buClrTx/>
              <a:buSzPct val="110000"/>
              <a:buFont typeface="+mj-lt"/>
              <a:buAutoNum type="alphaLcPeriod" startAt="4"/>
              <a:defRPr/>
            </a:pPr>
            <a:r>
              <a:rPr kumimoji="1"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贮存压力容器</a:t>
            </a:r>
            <a:r>
              <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a:t>
            </a:r>
            <a:r>
              <a:rPr kumimoji="1" lang="en-US" altLang="zh-CN"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华文细黑" panose="02010600040101010101" pitchFamily="2" charset="-122"/>
                <a:cs typeface="+mn-cs"/>
              </a:rPr>
              <a:t>C</a:t>
            </a:r>
            <a:r>
              <a:rPr kumimoji="1" lang="zh-CN" altLang="en-US"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华文细黑" panose="02010600040101010101" pitchFamily="2" charset="-122"/>
                <a:cs typeface="+mn-cs"/>
              </a:rPr>
              <a:t>、</a:t>
            </a:r>
            <a:r>
              <a:rPr kumimoji="1" lang="en-US" altLang="zh-CN"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华文细黑" panose="02010600040101010101" pitchFamily="2" charset="-122"/>
                <a:cs typeface="+mn-cs"/>
              </a:rPr>
              <a:t>B</a:t>
            </a:r>
            <a:r>
              <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a:t>
            </a:r>
            <a:endParaRPr kumimoji="1"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624205" marR="0" lvl="1" indent="-224155" algn="l" defTabSz="914400" rtl="0" eaLnBrk="1" fontAlgn="base" latinLnBrk="0" hangingPunct="0">
              <a:lnSpc>
                <a:spcPct val="100000"/>
              </a:lnSpc>
              <a:spcBef>
                <a:spcPts val="520"/>
              </a:spcBef>
              <a:spcAft>
                <a:spcPts val="1000"/>
              </a:spcAft>
              <a:buClrTx/>
              <a:buSzTx/>
              <a:buFont typeface="Arial" panose="020B0604020202020204" pitchFamily="34" charset="0"/>
              <a:buChar char="•"/>
              <a:defRPr/>
            </a:pPr>
            <a:r>
              <a:rPr kumimoji="1" lang="zh-CN" altLang="en-US" sz="22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各种贮罐</a:t>
            </a:r>
            <a:endParaRPr kumimoji="1" lang="zh-CN" altLang="en-US" sz="22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
        <p:nvSpPr>
          <p:cNvPr id="9222" name="内容占位符 2"/>
          <p:cNvSpPr txBox="1"/>
          <p:nvPr/>
        </p:nvSpPr>
        <p:spPr>
          <a:xfrm>
            <a:off x="227013" y="982663"/>
            <a:ext cx="8653462" cy="474662"/>
          </a:xfrm>
          <a:prstGeom prst="rect">
            <a:avLst/>
          </a:prstGeom>
          <a:noFill/>
          <a:ln w="9525">
            <a:noFill/>
          </a:ln>
        </p:spPr>
        <p:txBody>
          <a:bodyPr anchor="t"/>
          <a:p>
            <a:pPr eaLnBrk="0" hangingPunct="0">
              <a:spcBef>
                <a:spcPct val="20000"/>
              </a:spcBef>
              <a:buSzPct val="110000"/>
            </a:pPr>
            <a:r>
              <a:rPr lang="zh-CN" altLang="en-US" sz="2400" b="1" dirty="0">
                <a:latin typeface="Times New Roman" panose="02020603050405020304" pitchFamily="18" charset="0"/>
                <a:ea typeface="华文细黑" panose="02010600040101010101" pitchFamily="2" charset="-122"/>
              </a:rPr>
              <a:t>压力容器的分类</a:t>
            </a:r>
            <a:endParaRPr lang="zh-CN" altLang="en-US" sz="2400" b="1" dirty="0">
              <a:latin typeface="Times New Roman" panose="02020603050405020304" pitchFamily="18" charset="0"/>
              <a:ea typeface="华文细黑" panose="0201060004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5</a:t>
            </a:r>
            <a:r>
              <a:rPr lang="zh-CN" altLang="en-US" kern="1200" baseline="0" dirty="0">
                <a:latin typeface="Tahoma" panose="020B0604030504040204" pitchFamily="34" charset="0"/>
                <a:ea typeface="黑体" panose="02010609060101010101" pitchFamily="2" charset="-122"/>
                <a:cs typeface="+mj-cs"/>
              </a:rPr>
              <a:t> 气瓶</a:t>
            </a:r>
            <a:endParaRPr lang="zh-CN" altLang="en-US" kern="1200" baseline="0" dirty="0">
              <a:latin typeface="Tahoma" panose="020B0604030504040204" pitchFamily="34" charset="0"/>
              <a:ea typeface="黑体" panose="02010609060101010101" pitchFamily="2" charset="-122"/>
              <a:cs typeface="+mj-cs"/>
            </a:endParaRPr>
          </a:p>
        </p:txBody>
      </p:sp>
      <p:sp>
        <p:nvSpPr>
          <p:cNvPr id="71682" name="内容占位符 2"/>
          <p:cNvSpPr>
            <a:spLocks noGrp="1"/>
          </p:cNvSpPr>
          <p:nvPr userDrawn="1">
            <p:ph idx="1"/>
          </p:nvPr>
        </p:nvSpPr>
        <p:spPr>
          <a:xfrm>
            <a:off x="1238250" y="2284413"/>
            <a:ext cx="6630988" cy="1479550"/>
          </a:xfrm>
        </p:spPr>
        <p:txBody>
          <a:bodyPr vert="horz" wrap="square" lIns="91440" tIns="45720" rIns="91440" bIns="45720" anchor="t"/>
          <a:p>
            <a:pPr eaLnBrk="1">
              <a:lnSpc>
                <a:spcPct val="200000"/>
              </a:lnSpc>
              <a:buSzPct val="110000"/>
            </a:pPr>
            <a:r>
              <a:rPr lang="zh-CN" altLang="en-US" kern="1200" dirty="0">
                <a:latin typeface="Times New Roman" panose="02020603050405020304" pitchFamily="18" charset="0"/>
                <a:ea typeface="华文细黑" panose="02010600040101010101" pitchFamily="2" charset="-122"/>
                <a:cs typeface="+mn-cs"/>
              </a:rPr>
              <a:t>高校实验室涉及</a:t>
            </a:r>
            <a:r>
              <a:rPr lang="en-US" altLang="zh-CN" kern="1200" dirty="0">
                <a:latin typeface="Times New Roman" panose="02020603050405020304" pitchFamily="18" charset="0"/>
                <a:ea typeface="华文细黑" panose="02010600040101010101" pitchFamily="2" charset="-122"/>
                <a:cs typeface="+mn-cs"/>
              </a:rPr>
              <a:t>N</a:t>
            </a:r>
            <a:r>
              <a:rPr lang="en-US" altLang="zh-CN" kern="1200" baseline="-25000" dirty="0">
                <a:latin typeface="Times New Roman" panose="02020603050405020304" pitchFamily="18" charset="0"/>
                <a:ea typeface="华文细黑" panose="02010600040101010101" pitchFamily="2" charset="-122"/>
                <a:cs typeface="+mn-cs"/>
              </a:rPr>
              <a:t>2</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O</a:t>
            </a:r>
            <a:r>
              <a:rPr lang="en-US" altLang="zh-CN" kern="1200" baseline="-25000" dirty="0">
                <a:latin typeface="Times New Roman" panose="02020603050405020304" pitchFamily="18" charset="0"/>
                <a:ea typeface="华文细黑" panose="02010600040101010101" pitchFamily="2" charset="-122"/>
                <a:cs typeface="+mn-cs"/>
              </a:rPr>
              <a:t>2</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H</a:t>
            </a:r>
            <a:r>
              <a:rPr lang="en-US" altLang="zh-CN" kern="1200" baseline="-25000" dirty="0">
                <a:latin typeface="Times New Roman" panose="02020603050405020304" pitchFamily="18" charset="0"/>
                <a:ea typeface="华文细黑" panose="02010600040101010101" pitchFamily="2" charset="-122"/>
                <a:cs typeface="+mn-cs"/>
              </a:rPr>
              <a:t>2</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Ar</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Ne</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CH</a:t>
            </a:r>
            <a:r>
              <a:rPr lang="en-US" altLang="zh-CN" kern="1200" baseline="-25000" dirty="0">
                <a:latin typeface="Times New Roman" panose="02020603050405020304" pitchFamily="18" charset="0"/>
                <a:ea typeface="华文细黑" panose="02010600040101010101" pitchFamily="2" charset="-122"/>
                <a:cs typeface="+mn-cs"/>
              </a:rPr>
              <a:t>4</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Kr</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SF</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SF</a:t>
            </a:r>
            <a:r>
              <a:rPr lang="en-US" altLang="zh-CN" kern="1200" baseline="-25000" dirty="0">
                <a:latin typeface="Times New Roman" panose="02020603050405020304" pitchFamily="18" charset="0"/>
                <a:ea typeface="华文细黑" panose="02010600040101010101" pitchFamily="2" charset="-122"/>
                <a:cs typeface="+mn-cs"/>
              </a:rPr>
              <a:t>6</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F(5</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4.55%NO+N</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CO</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CO</a:t>
            </a:r>
            <a:r>
              <a:rPr lang="en-US" altLang="zh-CN" kern="1200" baseline="-25000" dirty="0">
                <a:latin typeface="Times New Roman" panose="02020603050405020304" pitchFamily="18" charset="0"/>
                <a:ea typeface="华文细黑" panose="02010600040101010101" pitchFamily="2" charset="-122"/>
                <a:cs typeface="+mn-cs"/>
              </a:rPr>
              <a:t>2</a:t>
            </a:r>
            <a:r>
              <a:rPr lang="zh-CN" altLang="en-US" kern="1200" dirty="0">
                <a:latin typeface="Times New Roman" panose="02020603050405020304" pitchFamily="18" charset="0"/>
                <a:ea typeface="华文细黑" panose="02010600040101010101" pitchFamily="2" charset="-122"/>
                <a:cs typeface="+mn-cs"/>
              </a:rPr>
              <a:t>、</a:t>
            </a:r>
            <a:r>
              <a:rPr lang="en-US" altLang="zh-CN" kern="1200" dirty="0">
                <a:latin typeface="Times New Roman" panose="02020603050405020304" pitchFamily="18" charset="0"/>
                <a:ea typeface="华文细黑" panose="02010600040101010101" pitchFamily="2" charset="-122"/>
                <a:cs typeface="+mn-cs"/>
              </a:rPr>
              <a:t>SO</a:t>
            </a:r>
            <a:r>
              <a:rPr lang="en-US" altLang="zh-CN" kern="1200" baseline="-25000" dirty="0">
                <a:latin typeface="Times New Roman" panose="02020603050405020304" pitchFamily="18" charset="0"/>
                <a:ea typeface="华文细黑" panose="02010600040101010101" pitchFamily="2" charset="-122"/>
                <a:cs typeface="+mn-cs"/>
              </a:rPr>
              <a:t>2</a:t>
            </a:r>
            <a:r>
              <a:rPr lang="zh-CN" altLang="en-US" kern="1200" dirty="0">
                <a:latin typeface="Times New Roman" panose="02020603050405020304" pitchFamily="18" charset="0"/>
                <a:ea typeface="华文细黑" panose="02010600040101010101" pitchFamily="2" charset="-122"/>
                <a:cs typeface="+mn-cs"/>
              </a:rPr>
              <a:t>等种类繁多的气体，很多危险气体</a:t>
            </a:r>
            <a:endParaRPr lang="zh-CN" altLang="en-US" kern="1200" dirty="0">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5</a:t>
            </a:r>
            <a:r>
              <a:rPr lang="zh-CN" altLang="en-US" kern="1200" baseline="0" dirty="0">
                <a:latin typeface="Tahoma" panose="020B0604030504040204" pitchFamily="34" charset="0"/>
                <a:ea typeface="黑体" panose="02010609060101010101" pitchFamily="2" charset="-122"/>
                <a:cs typeface="+mj-cs"/>
              </a:rPr>
              <a:t> 气瓶</a:t>
            </a:r>
            <a:endParaRPr lang="zh-CN" altLang="en-US" kern="1200" baseline="0" dirty="0">
              <a:latin typeface="Tahoma" panose="020B0604030504040204" pitchFamily="34" charset="0"/>
              <a:ea typeface="黑体" panose="02010609060101010101" pitchFamily="2" charset="-122"/>
              <a:cs typeface="+mj-cs"/>
            </a:endParaRPr>
          </a:p>
        </p:txBody>
      </p:sp>
      <p:sp>
        <p:nvSpPr>
          <p:cNvPr id="72706" name="内容占位符 2"/>
          <p:cNvSpPr>
            <a:spLocks noGrp="1"/>
          </p:cNvSpPr>
          <p:nvPr userDrawn="1">
            <p:ph idx="1"/>
          </p:nvPr>
        </p:nvSpPr>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高校实验室设计种类繁多的气体，其中也包含很多危险气体</a:t>
            </a:r>
            <a:endParaRPr lang="zh-CN" altLang="en-US" kern="1200" dirty="0">
              <a:latin typeface="Times New Roman" panose="02020603050405020304" pitchFamily="18" charset="0"/>
              <a:ea typeface="华文细黑" panose="02010600040101010101" pitchFamily="2" charset="-122"/>
              <a:cs typeface="+mn-cs"/>
            </a:endParaRPr>
          </a:p>
        </p:txBody>
      </p:sp>
      <p:grpSp>
        <p:nvGrpSpPr>
          <p:cNvPr id="72707" name="组合 20"/>
          <p:cNvGrpSpPr>
            <a:grpSpLocks noChangeAspect="1"/>
          </p:cNvGrpSpPr>
          <p:nvPr/>
        </p:nvGrpSpPr>
        <p:grpSpPr>
          <a:xfrm>
            <a:off x="441325" y="1628775"/>
            <a:ext cx="8278813" cy="4684713"/>
            <a:chOff x="374967" y="1530324"/>
            <a:chExt cx="8613567" cy="4873835"/>
          </a:xfrm>
        </p:grpSpPr>
        <p:sp>
          <p:nvSpPr>
            <p:cNvPr id="72708" name="Rectangle 2"/>
            <p:cNvSpPr txBox="1"/>
            <p:nvPr/>
          </p:nvSpPr>
          <p:spPr>
            <a:xfrm>
              <a:off x="374967" y="6044159"/>
              <a:ext cx="2700000" cy="360000"/>
            </a:xfrm>
            <a:prstGeom prst="rect">
              <a:avLst/>
            </a:prstGeom>
            <a:noFill/>
            <a:ln w="9525">
              <a:noFill/>
            </a:ln>
          </p:spPr>
          <p:txBody>
            <a:bodyPr lIns="92075" tIns="46038" rIns="92075" bIns="46038" anchor="ctr"/>
            <a:p>
              <a:pPr algn="ctr"/>
              <a:r>
                <a:rPr lang="zh-CN" altLang="en-US" sz="2000" dirty="0">
                  <a:latin typeface="华文细黑" panose="02010600040101010101" pitchFamily="2" charset="-122"/>
                  <a:ea typeface="华文细黑" panose="02010600040101010101" pitchFamily="2" charset="-122"/>
                </a:rPr>
                <a:t>非自耗真空冶炼炉</a:t>
              </a:r>
              <a:endParaRPr lang="zh-CN" altLang="en-US" sz="2000" dirty="0">
                <a:latin typeface="华文细黑" panose="02010600040101010101" pitchFamily="2" charset="-122"/>
                <a:ea typeface="华文细黑" panose="02010600040101010101" pitchFamily="2" charset="-122"/>
              </a:endParaRPr>
            </a:p>
          </p:txBody>
        </p:sp>
        <p:sp>
          <p:nvSpPr>
            <p:cNvPr id="72709" name="Rectangle 3"/>
            <p:cNvSpPr txBox="1"/>
            <p:nvPr/>
          </p:nvSpPr>
          <p:spPr>
            <a:xfrm>
              <a:off x="3331751" y="6044159"/>
              <a:ext cx="2700000" cy="360000"/>
            </a:xfrm>
            <a:prstGeom prst="rect">
              <a:avLst/>
            </a:prstGeom>
            <a:noFill/>
            <a:ln w="9525">
              <a:noFill/>
            </a:ln>
          </p:spPr>
          <p:txBody>
            <a:bodyPr lIns="92075" tIns="46038" rIns="92075" bIns="46038" anchor="b"/>
            <a:p>
              <a:pPr algn="ctr"/>
              <a:r>
                <a:rPr lang="zh-CN" altLang="en-US" sz="2000" dirty="0">
                  <a:latin typeface="华文细黑" panose="02010600040101010101" pitchFamily="2" charset="-122"/>
                  <a:ea typeface="华文细黑" panose="02010600040101010101" pitchFamily="2" charset="-122"/>
                </a:rPr>
                <a:t>真空手套箱</a:t>
              </a:r>
              <a:endParaRPr lang="zh-CN" altLang="en-US" sz="2000" dirty="0">
                <a:latin typeface="华文细黑" panose="02010600040101010101" pitchFamily="2" charset="-122"/>
                <a:ea typeface="华文细黑" panose="02010600040101010101" pitchFamily="2" charset="-122"/>
              </a:endParaRPr>
            </a:p>
          </p:txBody>
        </p:sp>
        <p:sp>
          <p:nvSpPr>
            <p:cNvPr id="72710" name="Rectangle 2"/>
            <p:cNvSpPr txBox="1"/>
            <p:nvPr/>
          </p:nvSpPr>
          <p:spPr>
            <a:xfrm>
              <a:off x="3331750" y="3493223"/>
              <a:ext cx="2700000" cy="360000"/>
            </a:xfrm>
            <a:prstGeom prst="rect">
              <a:avLst/>
            </a:prstGeom>
            <a:noFill/>
            <a:ln w="9525">
              <a:noFill/>
            </a:ln>
          </p:spPr>
          <p:txBody>
            <a:bodyPr anchor="ctr"/>
            <a:p>
              <a:pPr algn="ctr" eaLnBrk="0" hangingPunct="0"/>
              <a:r>
                <a:rPr lang="zh-CN" altLang="en-US" sz="2000" dirty="0">
                  <a:latin typeface="华文细黑" panose="02010600040101010101" pitchFamily="2" charset="-122"/>
                  <a:ea typeface="华文细黑" panose="02010600040101010101" pitchFamily="2" charset="-122"/>
                </a:rPr>
                <a:t>振动样品磁强计</a:t>
              </a:r>
              <a:endParaRPr lang="zh-CN" altLang="en-US" sz="2000" dirty="0">
                <a:latin typeface="华文细黑" panose="02010600040101010101" pitchFamily="2" charset="-122"/>
                <a:ea typeface="华文细黑" panose="02010600040101010101" pitchFamily="2" charset="-122"/>
              </a:endParaRPr>
            </a:p>
          </p:txBody>
        </p:sp>
        <p:sp>
          <p:nvSpPr>
            <p:cNvPr id="72711" name="Rectangle 2"/>
            <p:cNvSpPr txBox="1"/>
            <p:nvPr/>
          </p:nvSpPr>
          <p:spPr>
            <a:xfrm>
              <a:off x="374967" y="3493223"/>
              <a:ext cx="2700000" cy="360000"/>
            </a:xfrm>
            <a:prstGeom prst="rect">
              <a:avLst/>
            </a:prstGeom>
            <a:noFill/>
            <a:ln w="9525">
              <a:noFill/>
            </a:ln>
          </p:spPr>
          <p:txBody>
            <a:bodyPr anchor="ctr"/>
            <a:p>
              <a:pPr algn="ctr" eaLnBrk="0" hangingPunct="0"/>
              <a:r>
                <a:rPr lang="zh-CN" altLang="en-US" sz="2000" dirty="0">
                  <a:latin typeface="华文细黑" panose="02010600040101010101" pitchFamily="2" charset="-122"/>
                  <a:ea typeface="华文细黑" panose="02010600040101010101" pitchFamily="2" charset="-122"/>
                </a:rPr>
                <a:t>磁控溅射真空镀膜机</a:t>
              </a:r>
              <a:endParaRPr lang="zh-CN" altLang="en-US" sz="2000" dirty="0">
                <a:latin typeface="华文细黑" panose="02010600040101010101" pitchFamily="2" charset="-122"/>
                <a:ea typeface="华文细黑" panose="02010600040101010101" pitchFamily="2" charset="-122"/>
              </a:endParaRPr>
            </a:p>
          </p:txBody>
        </p:sp>
        <p:sp>
          <p:nvSpPr>
            <p:cNvPr id="72712" name="Rectangle 2"/>
            <p:cNvSpPr txBox="1"/>
            <p:nvPr/>
          </p:nvSpPr>
          <p:spPr>
            <a:xfrm>
              <a:off x="6288534" y="3493223"/>
              <a:ext cx="2700000" cy="360000"/>
            </a:xfrm>
            <a:prstGeom prst="rect">
              <a:avLst/>
            </a:prstGeom>
            <a:noFill/>
            <a:ln w="9525">
              <a:noFill/>
            </a:ln>
          </p:spPr>
          <p:txBody>
            <a:bodyPr anchor="ctr"/>
            <a:p>
              <a:pPr algn="ctr" eaLnBrk="0" hangingPunct="0"/>
              <a:r>
                <a:rPr lang="zh-CN" altLang="en-US" sz="2000" dirty="0">
                  <a:latin typeface="华文细黑" panose="02010600040101010101" pitchFamily="2" charset="-122"/>
                  <a:ea typeface="华文细黑" panose="02010600040101010101" pitchFamily="2" charset="-122"/>
                </a:rPr>
                <a:t>真空压力烧结炉</a:t>
              </a:r>
              <a:endParaRPr lang="zh-CN" altLang="en-US" sz="2000" dirty="0">
                <a:latin typeface="华文细黑" panose="02010600040101010101" pitchFamily="2" charset="-122"/>
                <a:ea typeface="华文细黑" panose="02010600040101010101" pitchFamily="2" charset="-122"/>
              </a:endParaRPr>
            </a:p>
          </p:txBody>
        </p:sp>
        <p:sp>
          <p:nvSpPr>
            <p:cNvPr id="72713" name="Rectangle 2"/>
            <p:cNvSpPr txBox="1"/>
            <p:nvPr/>
          </p:nvSpPr>
          <p:spPr>
            <a:xfrm>
              <a:off x="6288534" y="6044159"/>
              <a:ext cx="2700000" cy="360000"/>
            </a:xfrm>
            <a:prstGeom prst="rect">
              <a:avLst/>
            </a:prstGeom>
            <a:noFill/>
            <a:ln w="9525">
              <a:noFill/>
            </a:ln>
          </p:spPr>
          <p:txBody>
            <a:bodyPr anchor="ctr"/>
            <a:p>
              <a:pPr algn="ctr" eaLnBrk="0" hangingPunct="0"/>
              <a:r>
                <a:rPr lang="zh-CN" altLang="en-US" sz="2000" dirty="0">
                  <a:latin typeface="华文细黑" panose="02010600040101010101" pitchFamily="2" charset="-122"/>
                  <a:ea typeface="华文细黑" panose="02010600040101010101" pitchFamily="2" charset="-122"/>
                </a:rPr>
                <a:t>管式气氛炉</a:t>
              </a:r>
              <a:endParaRPr lang="zh-CN" altLang="en-US" sz="2000" dirty="0">
                <a:latin typeface="华文细黑" panose="02010600040101010101" pitchFamily="2" charset="-122"/>
                <a:ea typeface="华文细黑" panose="02010600040101010101" pitchFamily="2" charset="-122"/>
              </a:endParaRPr>
            </a:p>
          </p:txBody>
        </p:sp>
        <p:pic>
          <p:nvPicPr>
            <p:cNvPr id="72714" name="图片 11" descr="磁控溅射真空镀膜机.jpg"/>
            <p:cNvPicPr>
              <a:picLocks noChangeAspect="1"/>
            </p:cNvPicPr>
            <p:nvPr/>
          </p:nvPicPr>
          <p:blipFill>
            <a:blip r:embed="rId1"/>
            <a:stretch>
              <a:fillRect/>
            </a:stretch>
          </p:blipFill>
          <p:spPr>
            <a:xfrm>
              <a:off x="374967" y="1530324"/>
              <a:ext cx="2700000" cy="2026248"/>
            </a:xfrm>
            <a:prstGeom prst="rect">
              <a:avLst/>
            </a:prstGeom>
            <a:noFill/>
            <a:ln w="9525">
              <a:noFill/>
            </a:ln>
          </p:spPr>
        </p:pic>
        <p:pic>
          <p:nvPicPr>
            <p:cNvPr id="72715" name="图片 12" descr="非自耗真空冶炼炉.jpg"/>
            <p:cNvPicPr>
              <a:picLocks noChangeAspect="1"/>
            </p:cNvPicPr>
            <p:nvPr/>
          </p:nvPicPr>
          <p:blipFill>
            <a:blip r:embed="rId2"/>
            <a:stretch>
              <a:fillRect/>
            </a:stretch>
          </p:blipFill>
          <p:spPr>
            <a:xfrm>
              <a:off x="374967" y="4065128"/>
              <a:ext cx="2700000" cy="2026348"/>
            </a:xfrm>
            <a:prstGeom prst="rect">
              <a:avLst/>
            </a:prstGeom>
            <a:noFill/>
            <a:ln w="9525">
              <a:noFill/>
            </a:ln>
          </p:spPr>
        </p:pic>
        <p:pic>
          <p:nvPicPr>
            <p:cNvPr id="72716" name="图片 14" descr="管式气氛炉2.jpg"/>
            <p:cNvPicPr>
              <a:picLocks noChangeAspect="1"/>
            </p:cNvPicPr>
            <p:nvPr/>
          </p:nvPicPr>
          <p:blipFill>
            <a:blip r:embed="rId3"/>
            <a:stretch>
              <a:fillRect/>
            </a:stretch>
          </p:blipFill>
          <p:spPr>
            <a:xfrm>
              <a:off x="6288534" y="4065128"/>
              <a:ext cx="2700000" cy="2029321"/>
            </a:xfrm>
            <a:prstGeom prst="rect">
              <a:avLst/>
            </a:prstGeom>
            <a:noFill/>
            <a:ln w="9525">
              <a:noFill/>
            </a:ln>
          </p:spPr>
        </p:pic>
        <p:pic>
          <p:nvPicPr>
            <p:cNvPr id="72717" name="图片 15" descr="真空手套箱.jpg"/>
            <p:cNvPicPr>
              <a:picLocks noChangeAspect="1"/>
            </p:cNvPicPr>
            <p:nvPr/>
          </p:nvPicPr>
          <p:blipFill>
            <a:blip r:embed="rId4"/>
            <a:stretch>
              <a:fillRect/>
            </a:stretch>
          </p:blipFill>
          <p:spPr>
            <a:xfrm>
              <a:off x="3331750" y="4065127"/>
              <a:ext cx="2700000" cy="2027566"/>
            </a:xfrm>
            <a:prstGeom prst="rect">
              <a:avLst/>
            </a:prstGeom>
            <a:noFill/>
            <a:ln w="9525">
              <a:noFill/>
            </a:ln>
          </p:spPr>
        </p:pic>
        <p:pic>
          <p:nvPicPr>
            <p:cNvPr id="72718" name="图片 16" descr="真空压力烧结炉.jpg"/>
            <p:cNvPicPr>
              <a:picLocks noChangeAspect="1"/>
            </p:cNvPicPr>
            <p:nvPr/>
          </p:nvPicPr>
          <p:blipFill>
            <a:blip r:embed="rId5">
              <a:lum bright="10001"/>
            </a:blip>
            <a:stretch>
              <a:fillRect/>
            </a:stretch>
          </p:blipFill>
          <p:spPr>
            <a:xfrm>
              <a:off x="6288534" y="1530324"/>
              <a:ext cx="2700000" cy="2023483"/>
            </a:xfrm>
            <a:prstGeom prst="rect">
              <a:avLst/>
            </a:prstGeom>
            <a:noFill/>
            <a:ln w="9525">
              <a:noFill/>
            </a:ln>
          </p:spPr>
        </p:pic>
        <p:pic>
          <p:nvPicPr>
            <p:cNvPr id="72719" name="图片 17" descr="振动样品磁强计.jpg"/>
            <p:cNvPicPr>
              <a:picLocks noChangeAspect="1"/>
            </p:cNvPicPr>
            <p:nvPr/>
          </p:nvPicPr>
          <p:blipFill>
            <a:blip r:embed="rId6">
              <a:lum bright="20001"/>
            </a:blip>
            <a:stretch>
              <a:fillRect/>
            </a:stretch>
          </p:blipFill>
          <p:spPr>
            <a:xfrm>
              <a:off x="3331750" y="1530324"/>
              <a:ext cx="2700000" cy="2027060"/>
            </a:xfrm>
            <a:prstGeom prst="rect">
              <a:avLst/>
            </a:prstGeom>
            <a:noFill/>
            <a:ln w="9525">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sp>
        <p:nvSpPr>
          <p:cNvPr id="73730" name="内容占位符 2"/>
          <p:cNvSpPr>
            <a:spLocks noGrp="1"/>
          </p:cNvSpPr>
          <p:nvPr userDrawn="1">
            <p:ph idx="1"/>
          </p:nvPr>
        </p:nvSpPr>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临界温度</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若气体临界温度高于气瓶环境温度，则在一定压力下气体可能液化；反之，则无论压力加多高，气体也不会液化。</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graphicFrame>
        <p:nvGraphicFramePr>
          <p:cNvPr id="4" name="Group 36"/>
          <p:cNvGraphicFramePr>
            <a:graphicFrameLocks noGrp="1"/>
          </p:cNvGraphicFramePr>
          <p:nvPr/>
        </p:nvGraphicFramePr>
        <p:xfrm>
          <a:off x="957263" y="2954338"/>
          <a:ext cx="7375627" cy="2244733"/>
        </p:xfrm>
        <a:graphic>
          <a:graphicData uri="http://schemas.openxmlformats.org/drawingml/2006/table">
            <a:tbl>
              <a:tblPr firstRow="1" firstCol="1" bandRow="1">
                <a:tableStyleId>{7DF18680-E054-41AD-8BC1-D1AEF772440D}</a:tableStyleId>
              </a:tblPr>
              <a:tblGrid>
                <a:gridCol w="1497033"/>
                <a:gridCol w="1825650"/>
                <a:gridCol w="2266120"/>
                <a:gridCol w="1786824"/>
              </a:tblGrid>
              <a:tr h="54769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kern="1200" baseline="0" dirty="0" smtClean="0">
                          <a:latin typeface="Times New Roman" panose="02020603050405020304" pitchFamily="18" charset="0"/>
                          <a:ea typeface="华文细黑" panose="02010600040101010101" pitchFamily="2" charset="-122"/>
                        </a:rPr>
                        <a:t>气体名称</a:t>
                      </a:r>
                      <a:endParaRPr lang="zh-CN" altLang="en-US"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kern="1200" baseline="0" dirty="0" smtClean="0">
                          <a:latin typeface="Times New Roman" panose="02020603050405020304" pitchFamily="18" charset="0"/>
                          <a:ea typeface="华文细黑" panose="02010600040101010101" pitchFamily="2" charset="-122"/>
                        </a:rPr>
                        <a:t>临界温度℃</a:t>
                      </a:r>
                      <a:endParaRPr lang="zh-CN" altLang="en-US"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kern="1200" baseline="0" dirty="0" smtClean="0">
                          <a:latin typeface="Times New Roman" panose="02020603050405020304" pitchFamily="18" charset="0"/>
                          <a:ea typeface="华文细黑" panose="02010600040101010101" pitchFamily="2" charset="-122"/>
                        </a:rPr>
                        <a:t>临界压力</a:t>
                      </a:r>
                      <a:r>
                        <a:rPr lang="en-US" altLang="zh-CN" sz="2200" kern="1200" baseline="0" dirty="0" smtClean="0">
                          <a:latin typeface="Times New Roman" panose="02020603050405020304" pitchFamily="18" charset="0"/>
                          <a:ea typeface="华文细黑" panose="02010600040101010101" pitchFamily="2" charset="-122"/>
                        </a:rPr>
                        <a:t>MPa</a:t>
                      </a:r>
                      <a:endParaRPr lang="en-US" altLang="zh-CN"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kern="1200" baseline="0" dirty="0" smtClean="0">
                          <a:latin typeface="Times New Roman" panose="02020603050405020304" pitchFamily="18" charset="0"/>
                          <a:ea typeface="华文细黑" panose="02010600040101010101" pitchFamily="2" charset="-122"/>
                        </a:rPr>
                        <a:t>常温状态</a:t>
                      </a:r>
                      <a:endParaRPr lang="zh-CN" altLang="en-US"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r>
              <a:tr h="56515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kern="1200" baseline="0" dirty="0" smtClean="0">
                          <a:latin typeface="Times New Roman" panose="02020603050405020304" pitchFamily="18" charset="0"/>
                          <a:ea typeface="华文细黑" panose="02010600040101010101" pitchFamily="2" charset="-122"/>
                        </a:rPr>
                        <a:t>氧气</a:t>
                      </a:r>
                      <a:endParaRPr lang="zh-CN" altLang="en-US"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en-US" altLang="zh-CN" sz="2200" kern="1200" baseline="0" dirty="0" smtClean="0">
                          <a:latin typeface="Times New Roman" panose="02020603050405020304" pitchFamily="18" charset="0"/>
                          <a:ea typeface="华文细黑" panose="02010600040101010101" pitchFamily="2" charset="-122"/>
                        </a:rPr>
                        <a:t>-118.4</a:t>
                      </a:r>
                      <a:endParaRPr lang="en-US" altLang="zh-CN"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en-US" altLang="zh-CN" sz="2200" kern="1200" baseline="0" dirty="0" smtClean="0">
                          <a:latin typeface="Times New Roman" panose="02020603050405020304" pitchFamily="18" charset="0"/>
                          <a:ea typeface="华文细黑" panose="02010600040101010101" pitchFamily="2" charset="-122"/>
                        </a:rPr>
                        <a:t>5.079</a:t>
                      </a:r>
                      <a:endParaRPr lang="en-US" altLang="zh-CN"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kern="1200" baseline="0" dirty="0" smtClean="0">
                          <a:latin typeface="Times New Roman" panose="02020603050405020304" pitchFamily="18" charset="0"/>
                          <a:ea typeface="华文细黑" panose="02010600040101010101" pitchFamily="2" charset="-122"/>
                        </a:rPr>
                        <a:t>气体</a:t>
                      </a:r>
                      <a:endParaRPr lang="zh-CN" altLang="en-US"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r>
              <a:tr h="56673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kern="1200" baseline="0" dirty="0" smtClean="0">
                          <a:latin typeface="Times New Roman" panose="02020603050405020304" pitchFamily="18" charset="0"/>
                          <a:ea typeface="华文细黑" panose="02010600040101010101" pitchFamily="2" charset="-122"/>
                        </a:rPr>
                        <a:t>二氧化碳</a:t>
                      </a:r>
                      <a:endParaRPr lang="zh-CN" altLang="en-US"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en-US" altLang="zh-CN" sz="2200" kern="1200" baseline="0" dirty="0" smtClean="0">
                          <a:latin typeface="Times New Roman" panose="02020603050405020304" pitchFamily="18" charset="0"/>
                          <a:ea typeface="华文细黑" panose="02010600040101010101" pitchFamily="2" charset="-122"/>
                        </a:rPr>
                        <a:t>31</a:t>
                      </a:r>
                      <a:endParaRPr lang="en-US" altLang="zh-CN"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en-US" altLang="zh-CN" sz="2200" kern="1200" baseline="0" dirty="0" smtClean="0">
                          <a:latin typeface="Times New Roman" panose="02020603050405020304" pitchFamily="18" charset="0"/>
                          <a:ea typeface="华文细黑" panose="02010600040101010101" pitchFamily="2" charset="-122"/>
                        </a:rPr>
                        <a:t>7.4</a:t>
                      </a:r>
                      <a:endParaRPr lang="en-US" altLang="zh-CN"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kern="1200" baseline="0" dirty="0" smtClean="0">
                          <a:latin typeface="Times New Roman" panose="02020603050405020304" pitchFamily="18" charset="0"/>
                          <a:ea typeface="华文细黑" panose="02010600040101010101" pitchFamily="2" charset="-122"/>
                        </a:rPr>
                        <a:t>气</a:t>
                      </a:r>
                      <a:r>
                        <a:rPr lang="en-US" altLang="zh-CN" sz="2200" kern="1200" baseline="0" dirty="0" smtClean="0">
                          <a:latin typeface="Times New Roman" panose="02020603050405020304" pitchFamily="18" charset="0"/>
                          <a:ea typeface="华文细黑" panose="02010600040101010101" pitchFamily="2" charset="-122"/>
                        </a:rPr>
                        <a:t>/</a:t>
                      </a:r>
                      <a:r>
                        <a:rPr lang="zh-CN" altLang="en-US" sz="2200" kern="1200" baseline="0" dirty="0" smtClean="0">
                          <a:latin typeface="Times New Roman" panose="02020603050405020304" pitchFamily="18" charset="0"/>
                          <a:ea typeface="华文细黑" panose="02010600040101010101" pitchFamily="2" charset="-122"/>
                        </a:rPr>
                        <a:t>液，气体</a:t>
                      </a:r>
                      <a:endParaRPr lang="zh-CN" altLang="en-US"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r>
              <a:tr h="56515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kern="1200" baseline="0" dirty="0" smtClean="0">
                          <a:latin typeface="Times New Roman" panose="02020603050405020304" pitchFamily="18" charset="0"/>
                          <a:ea typeface="华文细黑" panose="02010600040101010101" pitchFamily="2" charset="-122"/>
                        </a:rPr>
                        <a:t>氨气</a:t>
                      </a:r>
                      <a:endParaRPr lang="zh-CN" altLang="en-US"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en-US" altLang="zh-CN" sz="2200" kern="1200" baseline="0" dirty="0" smtClean="0">
                          <a:latin typeface="Times New Roman" panose="02020603050405020304" pitchFamily="18" charset="0"/>
                          <a:ea typeface="华文细黑" panose="02010600040101010101" pitchFamily="2" charset="-122"/>
                        </a:rPr>
                        <a:t>132</a:t>
                      </a:r>
                      <a:endParaRPr lang="en-US" altLang="zh-CN"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en-US" altLang="zh-CN" sz="2200" kern="1200" baseline="0" dirty="0" smtClean="0">
                          <a:latin typeface="Times New Roman" panose="02020603050405020304" pitchFamily="18" charset="0"/>
                          <a:ea typeface="华文细黑" panose="02010600040101010101" pitchFamily="2" charset="-122"/>
                        </a:rPr>
                        <a:t>11.3(60℃2.56)</a:t>
                      </a:r>
                      <a:endParaRPr lang="en-US" altLang="zh-CN"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kern="1200" baseline="0" dirty="0" smtClean="0">
                          <a:latin typeface="Times New Roman" panose="02020603050405020304" pitchFamily="18" charset="0"/>
                          <a:ea typeface="华文细黑" panose="02010600040101010101" pitchFamily="2" charset="-122"/>
                        </a:rPr>
                        <a:t>气</a:t>
                      </a:r>
                      <a:r>
                        <a:rPr lang="en-US" altLang="zh-CN" sz="2200" kern="1200" baseline="0" dirty="0" smtClean="0">
                          <a:latin typeface="Times New Roman" panose="02020603050405020304" pitchFamily="18" charset="0"/>
                          <a:ea typeface="华文细黑" panose="02010600040101010101" pitchFamily="2" charset="-122"/>
                        </a:rPr>
                        <a:t>/</a:t>
                      </a:r>
                      <a:r>
                        <a:rPr lang="zh-CN" altLang="en-US" sz="2200" kern="1200" baseline="0" dirty="0" smtClean="0">
                          <a:latin typeface="Times New Roman" panose="02020603050405020304" pitchFamily="18" charset="0"/>
                          <a:ea typeface="华文细黑" panose="02010600040101010101" pitchFamily="2" charset="-122"/>
                        </a:rPr>
                        <a:t>液</a:t>
                      </a:r>
                      <a:endParaRPr lang="zh-CN" altLang="en-US" sz="2200" b="0" kern="1200" baseline="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sp>
        <p:nvSpPr>
          <p:cNvPr id="75778" name="内容占位符 2"/>
          <p:cNvSpPr>
            <a:spLocks noGrp="1"/>
          </p:cNvSpPr>
          <p:nvPr userDrawn="1">
            <p:ph idx="1"/>
          </p:nvPr>
        </p:nvSpPr>
        <p:spPr>
          <a:xfrm>
            <a:off x="227013" y="982663"/>
            <a:ext cx="8653462" cy="1752600"/>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气瓶的公称压力和水压试验压力</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气瓶公称工作压力：</a:t>
            </a:r>
            <a:endParaRPr lang="zh-CN" altLang="en-US" kern="1200" dirty="0">
              <a:latin typeface="Times New Roman" panose="02020603050405020304" pitchFamily="18" charset="0"/>
              <a:ea typeface="华文细黑" panose="02010600040101010101" pitchFamily="2" charset="-122"/>
              <a:cs typeface="+mn-cs"/>
            </a:endParaRPr>
          </a:p>
          <a:p>
            <a:pPr lvl="2" eaLnBrk="1"/>
            <a:r>
              <a:rPr lang="zh-CN" altLang="en-US" kern="1200" dirty="0">
                <a:latin typeface="Times New Roman" panose="02020603050405020304" pitchFamily="18" charset="0"/>
                <a:ea typeface="华文细黑" panose="02010600040101010101" pitchFamily="2" charset="-122"/>
                <a:cs typeface="+mn-cs"/>
              </a:rPr>
              <a:t>永久性气瓶指在</a:t>
            </a:r>
            <a:r>
              <a:rPr lang="en-US" altLang="zh-CN" kern="1200" dirty="0">
                <a:latin typeface="Times New Roman" panose="02020603050405020304" pitchFamily="18" charset="0"/>
                <a:ea typeface="华文细黑" panose="02010600040101010101" pitchFamily="2" charset="-122"/>
                <a:cs typeface="+mn-cs"/>
              </a:rPr>
              <a:t>20℃</a:t>
            </a:r>
            <a:r>
              <a:rPr lang="zh-CN" altLang="en-US" kern="1200" dirty="0">
                <a:latin typeface="Times New Roman" panose="02020603050405020304" pitchFamily="18" charset="0"/>
                <a:ea typeface="华文细黑" panose="02010600040101010101" pitchFamily="2" charset="-122"/>
                <a:cs typeface="+mn-cs"/>
              </a:rPr>
              <a:t>时，气体的限定充装压力</a:t>
            </a:r>
            <a:endParaRPr lang="zh-CN" altLang="en-US" kern="1200" dirty="0">
              <a:latin typeface="Times New Roman" panose="02020603050405020304" pitchFamily="18" charset="0"/>
              <a:ea typeface="华文细黑" panose="02010600040101010101" pitchFamily="2" charset="-122"/>
              <a:cs typeface="+mn-cs"/>
            </a:endParaRPr>
          </a:p>
          <a:p>
            <a:pPr lvl="2" eaLnBrk="1"/>
            <a:r>
              <a:rPr lang="zh-CN" altLang="en-US" kern="1200" dirty="0">
                <a:latin typeface="Times New Roman" panose="02020603050405020304" pitchFamily="18" charset="0"/>
                <a:ea typeface="华文细黑" panose="02010600040101010101" pitchFamily="2" charset="-122"/>
                <a:cs typeface="+mn-cs"/>
              </a:rPr>
              <a:t>液化气瓶指温度为</a:t>
            </a:r>
            <a:r>
              <a:rPr lang="en-US" altLang="zh-CN" kern="1200" dirty="0">
                <a:latin typeface="Times New Roman" panose="02020603050405020304" pitchFamily="18" charset="0"/>
                <a:ea typeface="华文细黑" panose="02010600040101010101" pitchFamily="2" charset="-122"/>
                <a:cs typeface="+mn-cs"/>
              </a:rPr>
              <a:t>60℃</a:t>
            </a:r>
            <a:r>
              <a:rPr lang="zh-CN" altLang="en-US" kern="1200" dirty="0">
                <a:latin typeface="Times New Roman" panose="02020603050405020304" pitchFamily="18" charset="0"/>
                <a:ea typeface="华文细黑" panose="02010600040101010101" pitchFamily="2" charset="-122"/>
                <a:cs typeface="+mn-cs"/>
              </a:rPr>
              <a:t>时瓶内气体的压力限定值</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graphicFrame>
        <p:nvGraphicFramePr>
          <p:cNvPr id="4" name="Group 29"/>
          <p:cNvGraphicFramePr>
            <a:graphicFrameLocks noGrp="1"/>
          </p:cNvGraphicFramePr>
          <p:nvPr/>
        </p:nvGraphicFramePr>
        <p:xfrm>
          <a:off x="652463" y="2881313"/>
          <a:ext cx="8228038" cy="2592423"/>
        </p:xfrm>
        <a:graphic>
          <a:graphicData uri="http://schemas.openxmlformats.org/drawingml/2006/table">
            <a:tbl>
              <a:tblPr firstRow="1" firstCol="1" bandRow="1">
                <a:tableStyleId>{7DF18680-E054-41AD-8BC1-D1AEF772440D}</a:tableStyleId>
              </a:tblPr>
              <a:tblGrid>
                <a:gridCol w="1911348"/>
                <a:gridCol w="3395709"/>
                <a:gridCol w="2920981"/>
              </a:tblGrid>
              <a:tr h="63901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b="1" kern="1200" baseline="0" dirty="0" smtClean="0">
                          <a:solidFill>
                            <a:schemeClr val="lt1"/>
                          </a:solidFill>
                          <a:latin typeface="Times New Roman" panose="02020603050405020304" pitchFamily="18" charset="0"/>
                          <a:ea typeface="华文细黑" panose="02010600040101010101" pitchFamily="2" charset="-122"/>
                          <a:cs typeface="+mn-cs"/>
                        </a:rPr>
                        <a:t>压力类别</a:t>
                      </a:r>
                      <a:endParaRPr lang="zh-CN" altLang="en-US" sz="2200" b="1" kern="1200" baseline="0" dirty="0" smtClean="0">
                        <a:solidFill>
                          <a:schemeClr val="lt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b="1" kern="1200" baseline="0" dirty="0" smtClean="0">
                          <a:solidFill>
                            <a:schemeClr val="lt1"/>
                          </a:solidFill>
                          <a:latin typeface="Times New Roman" panose="02020603050405020304" pitchFamily="18" charset="0"/>
                          <a:ea typeface="华文细黑" panose="02010600040101010101" pitchFamily="2" charset="-122"/>
                          <a:cs typeface="+mn-cs"/>
                        </a:rPr>
                        <a:t>高压</a:t>
                      </a:r>
                      <a:endParaRPr lang="zh-CN" altLang="en-US" sz="2200" b="1" kern="1200" baseline="0" dirty="0" smtClean="0">
                        <a:solidFill>
                          <a:schemeClr val="lt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200" b="1" kern="1200" baseline="0" dirty="0" smtClean="0">
                          <a:solidFill>
                            <a:schemeClr val="lt1"/>
                          </a:solidFill>
                          <a:latin typeface="Times New Roman" panose="02020603050405020304" pitchFamily="18" charset="0"/>
                          <a:ea typeface="华文细黑" panose="02010600040101010101" pitchFamily="2" charset="-122"/>
                          <a:cs typeface="+mn-cs"/>
                        </a:rPr>
                        <a:t>低压</a:t>
                      </a:r>
                      <a:endParaRPr lang="zh-CN" altLang="en-US" sz="2200" b="1" kern="1200" baseline="0" dirty="0" smtClean="0">
                        <a:solidFill>
                          <a:schemeClr val="lt1"/>
                        </a:solidFill>
                        <a:latin typeface="Times New Roman" panose="02020603050405020304" pitchFamily="18" charset="0"/>
                        <a:ea typeface="华文细黑" panose="02010600040101010101" pitchFamily="2" charset="-122"/>
                        <a:cs typeface="+mn-cs"/>
                      </a:endParaRPr>
                    </a:p>
                  </a:txBody>
                  <a:tcPr anchor="ctr" horzOverflow="overflow"/>
                </a:tc>
              </a:tr>
              <a:tr h="97840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公称工作压力</a:t>
                      </a:r>
                      <a:endPar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200" u="none" strike="noStrike" cap="none" normalizeH="0" baseline="0" dirty="0" err="1" smtClean="0">
                          <a:ln>
                            <a:noFill/>
                          </a:ln>
                          <a:effectLst/>
                          <a:latin typeface="Times New Roman" panose="02020603050405020304" pitchFamily="18" charset="0"/>
                          <a:ea typeface="华文细黑" panose="02010600040101010101" pitchFamily="2" charset="-122"/>
                        </a:rPr>
                        <a:t>MPa</a:t>
                      </a:r>
                      <a:endParaRPr kumimoji="1" lang="en-US" altLang="zh-CN"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30</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20</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15</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12.5</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  </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8</a:t>
                      </a:r>
                      <a:endParaRPr kumimoji="1" lang="en-US" altLang="zh-CN"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5</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3</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2</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1.6</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1</a:t>
                      </a:r>
                      <a:endParaRPr kumimoji="1" lang="en-US" altLang="zh-CN"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r>
              <a:tr h="97500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水压试验压力</a:t>
                      </a:r>
                      <a:endPar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200" u="none" strike="noStrike" cap="none" normalizeH="0" baseline="0" dirty="0" err="1" smtClean="0">
                          <a:ln>
                            <a:noFill/>
                          </a:ln>
                          <a:effectLst/>
                          <a:latin typeface="Times New Roman" panose="02020603050405020304" pitchFamily="18" charset="0"/>
                          <a:ea typeface="华文细黑" panose="02010600040101010101" pitchFamily="2" charset="-122"/>
                        </a:rPr>
                        <a:t>MPa</a:t>
                      </a:r>
                      <a:endParaRPr kumimoji="1" lang="en-US" altLang="zh-CN"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45</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30</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22.5</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18.8</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12</a:t>
                      </a:r>
                      <a:endPar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公称工作压力的</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1.5</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倍</a:t>
                      </a:r>
                      <a:endParaRPr kumimoji="1" lang="zh-CN" altLang="en-US" sz="2200" b="1" i="0" u="none" strike="noStrike" cap="none" normalizeH="0" baseline="0" dirty="0" smtClean="0">
                        <a:ln>
                          <a:noFill/>
                        </a:ln>
                        <a:solidFill>
                          <a:schemeClr val="hlink"/>
                        </a:solidFill>
                        <a:effectLst/>
                        <a:latin typeface="Times New Roman" panose="02020603050405020304" pitchFamily="18" charset="0"/>
                        <a:ea typeface="华文细黑" panose="02010600040101010101" pitchFamily="2"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7.5</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4.5</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3</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2.4</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1.5</a:t>
                      </a:r>
                      <a:endParaRPr kumimoji="1" lang="en-US" altLang="zh-CN"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graphicFrame>
        <p:nvGraphicFramePr>
          <p:cNvPr id="4" name="内容占位符 3"/>
          <p:cNvGraphicFramePr>
            <a:graphicFrameLocks noGrp="1"/>
          </p:cNvGraphicFramePr>
          <p:nvPr>
            <p:ph idx="1"/>
          </p:nvPr>
        </p:nvGraphicFramePr>
        <p:xfrm>
          <a:off x="227012" y="982663"/>
          <a:ext cx="8653462" cy="53308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sp>
        <p:nvSpPr>
          <p:cNvPr id="78850" name="内容占位符 2"/>
          <p:cNvSpPr>
            <a:spLocks noGrp="1"/>
          </p:cNvSpPr>
          <p:nvPr userDrawn="1">
            <p:ph idx="1"/>
          </p:nvPr>
        </p:nvSpPr>
        <p:spPr>
          <a:xfrm>
            <a:off x="227013" y="982663"/>
            <a:ext cx="8653462" cy="620712"/>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瓶装气体的分类</a:t>
            </a:r>
            <a:endParaRPr lang="zh-CN" altLang="en-US" kern="1200" dirty="0">
              <a:latin typeface="Times New Roman" panose="02020603050405020304" pitchFamily="18" charset="0"/>
              <a:ea typeface="华文细黑" panose="02010600040101010101" pitchFamily="2" charset="-122"/>
              <a:cs typeface="+mn-cs"/>
            </a:endParaRPr>
          </a:p>
        </p:txBody>
      </p:sp>
      <p:graphicFrame>
        <p:nvGraphicFramePr>
          <p:cNvPr id="4" name="Group 31"/>
          <p:cNvGraphicFramePr>
            <a:graphicFrameLocks noGrp="1"/>
          </p:cNvGraphicFramePr>
          <p:nvPr/>
        </p:nvGraphicFramePr>
        <p:xfrm>
          <a:off x="528638" y="1649413"/>
          <a:ext cx="8351838" cy="3559182"/>
        </p:xfrm>
        <a:graphic>
          <a:graphicData uri="http://schemas.openxmlformats.org/drawingml/2006/table">
            <a:tbl>
              <a:tblPr firstRow="1" bandRow="1">
                <a:tableStyleId>{FABFCF23-3B69-468F-B69F-88F6DE6A72F2}</a:tableStyleId>
              </a:tblPr>
              <a:tblGrid>
                <a:gridCol w="1925609"/>
                <a:gridCol w="2738475"/>
                <a:gridCol w="3687754"/>
              </a:tblGrid>
              <a:tr h="51118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分类名称</a:t>
                      </a:r>
                      <a:endParaRPr kumimoji="1" lang="zh-CN" altLang="en-US"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含义</a:t>
                      </a:r>
                      <a:endParaRPr kumimoji="1" lang="zh-CN" altLang="en-US"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示例</a:t>
                      </a:r>
                      <a:endParaRPr kumimoji="1" lang="zh-CN" altLang="en-US"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r>
              <a:tr h="10160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b="1" u="none" strike="noStrike" cap="none" normalizeH="0" baseline="0" dirty="0" smtClean="0">
                          <a:ln>
                            <a:noFill/>
                          </a:ln>
                          <a:effectLst/>
                          <a:latin typeface="Times New Roman" panose="02020603050405020304" pitchFamily="18" charset="0"/>
                          <a:ea typeface="华文细黑" panose="02010600040101010101" pitchFamily="2" charset="-122"/>
                        </a:rPr>
                        <a:t>永久气体</a:t>
                      </a:r>
                      <a:endParaRPr kumimoji="1" lang="zh-CN" altLang="en-US"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临界温度</a:t>
                      </a:r>
                      <a:endPar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endParaRPr>
                    </a:p>
                    <a:p>
                      <a:pPr marL="457200" marR="0" lvl="1"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200" u="none" strike="noStrike" cap="none" normalizeH="0" baseline="0" dirty="0" err="1" smtClean="0">
                          <a:ln>
                            <a:noFill/>
                          </a:ln>
                          <a:effectLst/>
                          <a:latin typeface="Times New Roman" panose="02020603050405020304" pitchFamily="18" charset="0"/>
                          <a:ea typeface="华文细黑" panose="02010600040101010101" pitchFamily="2" charset="-122"/>
                        </a:rPr>
                        <a:t>Tc</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 &lt; -10℃</a:t>
                      </a:r>
                      <a:endParaRPr kumimoji="1" lang="en-US" altLang="zh-CN"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marL="900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空气、氧、氢、氮、氩、氦、氖、氪、甲烷、煤气</a:t>
                      </a:r>
                      <a:endParaRPr kumimoji="1" lang="zh-CN" altLang="en-US"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r>
              <a:tr h="10160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b="1" u="none" strike="noStrike" kern="1200" cap="none" normalizeH="0" baseline="0" dirty="0" smtClean="0">
                          <a:ln>
                            <a:noFill/>
                          </a:ln>
                          <a:solidFill>
                            <a:schemeClr val="dk1"/>
                          </a:solidFill>
                          <a:effectLst/>
                          <a:latin typeface="Times New Roman" panose="02020603050405020304" pitchFamily="18" charset="0"/>
                          <a:ea typeface="华文细黑" panose="02010600040101010101" pitchFamily="2" charset="-122"/>
                          <a:cs typeface="+mn-cs"/>
                        </a:rPr>
                        <a:t>低压液化气体</a:t>
                      </a:r>
                      <a:endParaRPr kumimoji="1" lang="zh-CN" altLang="en-US" sz="2200" b="1" u="none" strike="noStrike" kern="1200" cap="none" normalizeH="0" baseline="0" dirty="0" smtClean="0">
                        <a:ln>
                          <a:noFill/>
                        </a:ln>
                        <a:solidFill>
                          <a:schemeClr val="dk1"/>
                        </a:solidFill>
                        <a:effectLst/>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临界温度</a:t>
                      </a:r>
                      <a:endPar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endParaRPr>
                    </a:p>
                    <a:p>
                      <a:pPr marL="457200" marR="0" lvl="1"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200" u="none" strike="noStrike" cap="none" normalizeH="0" baseline="0" dirty="0" err="1" smtClean="0">
                          <a:ln>
                            <a:noFill/>
                          </a:ln>
                          <a:effectLst/>
                          <a:latin typeface="Times New Roman" panose="02020603050405020304" pitchFamily="18" charset="0"/>
                          <a:ea typeface="华文细黑" panose="02010600040101010101" pitchFamily="2" charset="-122"/>
                        </a:rPr>
                        <a:t>Tc</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 &gt; 70℃</a:t>
                      </a:r>
                      <a:endParaRPr kumimoji="1" lang="en-US" altLang="zh-CN"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marL="900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氨、丙烷、丙稀、</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SO</a:t>
                      </a:r>
                      <a:r>
                        <a:rPr kumimoji="1" lang="en-US" altLang="zh-CN" sz="2200" u="none" strike="noStrike" cap="none" normalizeH="0" baseline="-25000" dirty="0" smtClean="0">
                          <a:ln>
                            <a:noFill/>
                          </a:ln>
                          <a:effectLst/>
                          <a:latin typeface="Times New Roman" panose="02020603050405020304" pitchFamily="18" charset="0"/>
                          <a:ea typeface="华文细黑" panose="02010600040101010101" pitchFamily="2" charset="-122"/>
                        </a:rPr>
                        <a:t>2</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、液化石油气、</a:t>
                      </a:r>
                      <a:r>
                        <a:rPr kumimoji="1" lang="en-US" altLang="zh-CN" sz="2200" u="none" strike="noStrike" cap="none" normalizeH="0" baseline="0" dirty="0" err="1" smtClean="0">
                          <a:ln>
                            <a:noFill/>
                          </a:ln>
                          <a:effectLst/>
                          <a:latin typeface="Times New Roman" panose="02020603050405020304" pitchFamily="18" charset="0"/>
                          <a:ea typeface="华文细黑" panose="02010600040101010101" pitchFamily="2" charset="-122"/>
                        </a:rPr>
                        <a:t>HBr</a:t>
                      </a: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、硫化氢</a:t>
                      </a:r>
                      <a:endParaRPr kumimoji="1" lang="zh-CN" altLang="en-US"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r>
              <a:tr h="10160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b="1" u="none" strike="noStrike" kern="1200" cap="none" normalizeH="0" baseline="0" dirty="0" smtClean="0">
                          <a:ln>
                            <a:noFill/>
                          </a:ln>
                          <a:solidFill>
                            <a:schemeClr val="dk1"/>
                          </a:solidFill>
                          <a:effectLst/>
                          <a:latin typeface="Times New Roman" panose="02020603050405020304" pitchFamily="18" charset="0"/>
                          <a:ea typeface="华文细黑" panose="02010600040101010101" pitchFamily="2" charset="-122"/>
                          <a:cs typeface="+mn-cs"/>
                        </a:rPr>
                        <a:t>高压液化气体</a:t>
                      </a:r>
                      <a:endParaRPr kumimoji="1" lang="zh-CN" altLang="en-US" sz="2200" b="1" u="none" strike="noStrike" kern="1200" cap="none" normalizeH="0" baseline="0" dirty="0" smtClean="0">
                        <a:ln>
                          <a:noFill/>
                        </a:ln>
                        <a:solidFill>
                          <a:schemeClr val="dk1"/>
                        </a:solidFill>
                        <a:effectLst/>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临界温度</a:t>
                      </a:r>
                      <a:endPar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endParaRPr>
                    </a:p>
                    <a:p>
                      <a:pPr marL="457200" marR="0" lvl="1"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70℃ ≥ </a:t>
                      </a:r>
                      <a:r>
                        <a:rPr kumimoji="1" lang="en-US" altLang="zh-CN" sz="2200" u="none" strike="noStrike" cap="none" normalizeH="0" baseline="0" dirty="0" err="1" smtClean="0">
                          <a:ln>
                            <a:noFill/>
                          </a:ln>
                          <a:effectLst/>
                          <a:latin typeface="Times New Roman" panose="02020603050405020304" pitchFamily="18" charset="0"/>
                          <a:ea typeface="华文细黑" panose="02010600040101010101" pitchFamily="2" charset="-122"/>
                        </a:rPr>
                        <a:t>Tc</a:t>
                      </a:r>
                      <a:r>
                        <a:rPr kumimoji="1" lang="en-US" altLang="zh-CN" sz="2200" u="none" strike="noStrike" cap="none" normalizeH="0" baseline="0" dirty="0" smtClean="0">
                          <a:ln>
                            <a:noFill/>
                          </a:ln>
                          <a:effectLst/>
                          <a:latin typeface="Times New Roman" panose="02020603050405020304" pitchFamily="18" charset="0"/>
                          <a:ea typeface="华文细黑" panose="02010600040101010101" pitchFamily="2" charset="-122"/>
                        </a:rPr>
                        <a:t>≥ -10℃</a:t>
                      </a:r>
                      <a:endParaRPr kumimoji="1" lang="en-US" altLang="zh-CN"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marL="900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200" u="none" strike="noStrike" cap="none" normalizeH="0" baseline="0" dirty="0" smtClean="0">
                          <a:ln>
                            <a:noFill/>
                          </a:ln>
                          <a:effectLst/>
                          <a:latin typeface="Times New Roman" panose="02020603050405020304" pitchFamily="18" charset="0"/>
                          <a:ea typeface="华文细黑" panose="02010600040101010101" pitchFamily="2" charset="-122"/>
                        </a:rPr>
                        <a:t>二氧化碳、氧化亚氮、乙烷、乙烯</a:t>
                      </a:r>
                      <a:endParaRPr kumimoji="1" lang="zh-CN" altLang="en-US" sz="2200" b="1" i="0" u="none" strike="noStrike" cap="none" normalizeH="0" baseline="0" dirty="0" smtClean="0">
                        <a:ln>
                          <a:noFill/>
                        </a:ln>
                        <a:solidFill>
                          <a:schemeClr val="tx1"/>
                        </a:solidFill>
                        <a:effectLst/>
                        <a:latin typeface="Times New Roman" panose="02020603050405020304" pitchFamily="18" charset="0"/>
                        <a:ea typeface="华文细黑" panose="02010600040101010101" pitchFamily="2" charset="-122"/>
                      </a:endParaRPr>
                    </a:p>
                  </a:txBody>
                  <a:tcPr anchor="ctr" horzOverflow="overflow"/>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sp>
        <p:nvSpPr>
          <p:cNvPr id="79874" name="内容占位符 2"/>
          <p:cNvSpPr>
            <a:spLocks noGrp="1"/>
          </p:cNvSpPr>
          <p:nvPr userDrawn="1">
            <p:ph idx="1"/>
          </p:nvPr>
        </p:nvSpPr>
        <p:spPr>
          <a:xfrm>
            <a:off x="227013" y="982663"/>
            <a:ext cx="8653462" cy="639762"/>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常用气瓶的结构</a:t>
            </a:r>
            <a:endParaRPr lang="zh-CN" altLang="en-US" kern="1200" dirty="0">
              <a:latin typeface="Times New Roman" panose="02020603050405020304" pitchFamily="18" charset="0"/>
              <a:ea typeface="华文细黑" panose="02010600040101010101" pitchFamily="2" charset="-122"/>
              <a:cs typeface="+mn-cs"/>
            </a:endParaRPr>
          </a:p>
        </p:txBody>
      </p:sp>
      <p:grpSp>
        <p:nvGrpSpPr>
          <p:cNvPr id="79875" name="组合 12"/>
          <p:cNvGrpSpPr/>
          <p:nvPr/>
        </p:nvGrpSpPr>
        <p:grpSpPr>
          <a:xfrm>
            <a:off x="350838" y="1466850"/>
            <a:ext cx="2651125" cy="4725988"/>
            <a:chOff x="519057" y="1467558"/>
            <a:chExt cx="2650601" cy="4725527"/>
          </a:xfrm>
        </p:grpSpPr>
        <p:pic>
          <p:nvPicPr>
            <p:cNvPr id="79876" name="Picture 2"/>
            <p:cNvPicPr>
              <a:picLocks noChangeAspect="1"/>
            </p:cNvPicPr>
            <p:nvPr/>
          </p:nvPicPr>
          <p:blipFill>
            <a:blip r:embed="rId1"/>
            <a:stretch>
              <a:fillRect/>
            </a:stretch>
          </p:blipFill>
          <p:spPr>
            <a:xfrm>
              <a:off x="582544" y="2315200"/>
              <a:ext cx="2523626" cy="3158817"/>
            </a:xfrm>
            <a:prstGeom prst="rect">
              <a:avLst/>
            </a:prstGeom>
            <a:noFill/>
            <a:ln w="9525">
              <a:noFill/>
            </a:ln>
            <a:effectLst>
              <a:prstShdw prst="shdw17" dist="17961" dir="2699999">
                <a:srgbClr val="094377">
                  <a:alpha val="50000"/>
                </a:srgbClr>
              </a:prstShdw>
            </a:effectLst>
          </p:spPr>
        </p:pic>
        <p:sp>
          <p:nvSpPr>
            <p:cNvPr id="79877" name="矩形 4"/>
            <p:cNvSpPr/>
            <p:nvPr/>
          </p:nvSpPr>
          <p:spPr>
            <a:xfrm>
              <a:off x="597862" y="5546754"/>
              <a:ext cx="2492990" cy="646331"/>
            </a:xfrm>
            <a:prstGeom prst="rect">
              <a:avLst/>
            </a:prstGeom>
            <a:noFill/>
            <a:ln w="9525">
              <a:noFill/>
            </a:ln>
          </p:spPr>
          <p:txBody>
            <a:bodyPr wrap="none" anchor="t">
              <a:spAutoFit/>
            </a:bodyPr>
            <a:p>
              <a:pPr algn="ctr"/>
              <a:r>
                <a:rPr lang="zh-CN" altLang="en-US" dirty="0">
                  <a:latin typeface="Arial" panose="020B0604020202020204" pitchFamily="34" charset="0"/>
                  <a:ea typeface="宋体" panose="02010600030101010101" pitchFamily="2" charset="-122"/>
                </a:rPr>
                <a:t>凹形底和带底座凸形底</a:t>
              </a:r>
              <a:endParaRPr lang="en-US" altLang="zh-CN" dirty="0">
                <a:latin typeface="Arial" panose="020B0604020202020204" pitchFamily="34" charset="0"/>
                <a:ea typeface="宋体" panose="02010600030101010101" pitchFamily="2" charset="-122"/>
              </a:endParaRPr>
            </a:p>
            <a:p>
              <a:pPr algn="ctr"/>
              <a:r>
                <a:rPr lang="zh-CN" altLang="en-US" dirty="0">
                  <a:latin typeface="Arial" panose="020B0604020202020204" pitchFamily="34" charset="0"/>
                  <a:ea typeface="宋体" panose="02010600030101010101" pitchFamily="2" charset="-122"/>
                </a:rPr>
                <a:t>气瓶结构示意图</a:t>
              </a:r>
              <a:endParaRPr lang="zh-CN" altLang="en-US" dirty="0">
                <a:latin typeface="Arial" panose="020B0604020202020204" pitchFamily="34" charset="0"/>
                <a:ea typeface="宋体" panose="02010600030101010101" pitchFamily="2" charset="-122"/>
              </a:endParaRPr>
            </a:p>
          </p:txBody>
        </p:sp>
        <p:sp>
          <p:nvSpPr>
            <p:cNvPr id="79878" name="矩形 6"/>
            <p:cNvSpPr/>
            <p:nvPr/>
          </p:nvSpPr>
          <p:spPr>
            <a:xfrm>
              <a:off x="519057" y="1467558"/>
              <a:ext cx="2650601" cy="707886"/>
            </a:xfrm>
            <a:prstGeom prst="rect">
              <a:avLst/>
            </a:prstGeom>
            <a:noFill/>
            <a:ln w="9525">
              <a:noFill/>
            </a:ln>
          </p:spPr>
          <p:txBody>
            <a:bodyPr anchor="t">
              <a:spAutoFit/>
            </a:bodyPr>
            <a:p>
              <a:pPr algn="ctr"/>
              <a:r>
                <a:rPr lang="zh-CN" altLang="en-US" sz="2000" b="1" dirty="0">
                  <a:latin typeface="Times New Roman" panose="02020603050405020304" pitchFamily="18" charset="0"/>
                  <a:ea typeface="华文细黑" panose="02010600040101010101" pitchFamily="2" charset="-122"/>
                </a:rPr>
                <a:t>无缝气瓶</a:t>
              </a:r>
              <a:endParaRPr lang="en-US" altLang="zh-CN" sz="2000" b="1" dirty="0">
                <a:latin typeface="Times New Roman" panose="02020603050405020304" pitchFamily="18" charset="0"/>
                <a:ea typeface="华文细黑" panose="02010600040101010101" pitchFamily="2" charset="-122"/>
              </a:endParaRPr>
            </a:p>
            <a:p>
              <a:pPr algn="ctr"/>
              <a:r>
                <a:rPr lang="zh-CN" altLang="en-US" sz="2000" dirty="0">
                  <a:latin typeface="Times New Roman" panose="02020603050405020304" pitchFamily="18" charset="0"/>
                  <a:ea typeface="华文细黑" panose="02010600040101010101" pitchFamily="2" charset="-122"/>
                </a:rPr>
                <a:t>瓶体无接缝的气瓶</a:t>
              </a:r>
              <a:endParaRPr lang="zh-CN" altLang="en-US" sz="2000" dirty="0">
                <a:latin typeface="Times New Roman" panose="02020603050405020304" pitchFamily="18" charset="0"/>
                <a:ea typeface="华文细黑" panose="02010600040101010101" pitchFamily="2" charset="-122"/>
              </a:endParaRPr>
            </a:p>
          </p:txBody>
        </p:sp>
      </p:grpSp>
      <p:grpSp>
        <p:nvGrpSpPr>
          <p:cNvPr id="79879" name="组合 13"/>
          <p:cNvGrpSpPr/>
          <p:nvPr/>
        </p:nvGrpSpPr>
        <p:grpSpPr>
          <a:xfrm>
            <a:off x="3294063" y="1466850"/>
            <a:ext cx="5659437" cy="4725988"/>
            <a:chOff x="3294045" y="1467558"/>
            <a:chExt cx="5659515" cy="4725527"/>
          </a:xfrm>
        </p:grpSpPr>
        <p:sp>
          <p:nvSpPr>
            <p:cNvPr id="79880" name="矩形 5"/>
            <p:cNvSpPr/>
            <p:nvPr/>
          </p:nvSpPr>
          <p:spPr>
            <a:xfrm>
              <a:off x="4323802" y="1467558"/>
              <a:ext cx="3600000" cy="720000"/>
            </a:xfrm>
            <a:prstGeom prst="rect">
              <a:avLst/>
            </a:prstGeom>
            <a:noFill/>
            <a:ln w="9525">
              <a:noFill/>
            </a:ln>
          </p:spPr>
          <p:txBody>
            <a:bodyPr anchor="t">
              <a:spAutoFit/>
            </a:bodyPr>
            <a:p>
              <a:pPr algn="ctr"/>
              <a:r>
                <a:rPr lang="zh-CN" altLang="en-US" sz="2000" b="1" dirty="0">
                  <a:latin typeface="Times New Roman" panose="02020603050405020304" pitchFamily="18" charset="0"/>
                  <a:ea typeface="华文细黑" panose="02010600040101010101" pitchFamily="2" charset="-122"/>
                </a:rPr>
                <a:t>焊接气瓶</a:t>
              </a:r>
              <a:endParaRPr lang="en-US" altLang="zh-CN" sz="2000" b="1" dirty="0">
                <a:latin typeface="Times New Roman" panose="02020603050405020304" pitchFamily="18" charset="0"/>
                <a:ea typeface="华文细黑" panose="02010600040101010101" pitchFamily="2" charset="-122"/>
              </a:endParaRPr>
            </a:p>
            <a:p>
              <a:pPr algn="ctr"/>
              <a:r>
                <a:rPr lang="zh-CN" altLang="en-US" sz="2000" dirty="0">
                  <a:latin typeface="Times New Roman" panose="02020603050405020304" pitchFamily="18" charset="0"/>
                  <a:ea typeface="华文细黑" panose="02010600040101010101" pitchFamily="2" charset="-122"/>
                </a:rPr>
                <a:t>瓶体有焊缝的气瓶</a:t>
              </a:r>
              <a:endParaRPr lang="zh-CN" altLang="en-US" sz="2000" dirty="0">
                <a:latin typeface="Times New Roman" panose="02020603050405020304" pitchFamily="18" charset="0"/>
                <a:ea typeface="华文细黑" panose="02010600040101010101" pitchFamily="2" charset="-122"/>
              </a:endParaRPr>
            </a:p>
          </p:txBody>
        </p:sp>
        <p:grpSp>
          <p:nvGrpSpPr>
            <p:cNvPr id="79881" name="组合 11"/>
            <p:cNvGrpSpPr/>
            <p:nvPr/>
          </p:nvGrpSpPr>
          <p:grpSpPr>
            <a:xfrm>
              <a:off x="3294045" y="2312928"/>
              <a:ext cx="5659515" cy="3880157"/>
              <a:chOff x="3294045" y="2312928"/>
              <a:chExt cx="5659515" cy="3880157"/>
            </a:xfrm>
          </p:grpSpPr>
          <p:pic>
            <p:nvPicPr>
              <p:cNvPr id="79882" name="Picture 3"/>
              <p:cNvPicPr>
                <a:picLocks noChangeAspect="1"/>
              </p:cNvPicPr>
              <p:nvPr/>
            </p:nvPicPr>
            <p:blipFill>
              <a:blip r:embed="rId2"/>
              <a:stretch>
                <a:fillRect/>
              </a:stretch>
            </p:blipFill>
            <p:spPr>
              <a:xfrm>
                <a:off x="5280034" y="3059666"/>
                <a:ext cx="3673526" cy="1668299"/>
              </a:xfrm>
              <a:prstGeom prst="rect">
                <a:avLst/>
              </a:prstGeom>
              <a:noFill/>
              <a:ln w="9525">
                <a:noFill/>
              </a:ln>
              <a:effectLst>
                <a:prstShdw prst="shdw17" dist="17961" dir="2699999">
                  <a:srgbClr val="094377">
                    <a:alpha val="50000"/>
                  </a:srgbClr>
                </a:prstShdw>
              </a:effectLst>
            </p:spPr>
          </p:pic>
          <p:pic>
            <p:nvPicPr>
              <p:cNvPr id="79883" name="Picture 4"/>
              <p:cNvPicPr>
                <a:picLocks noChangeAspect="1"/>
              </p:cNvPicPr>
              <p:nvPr/>
            </p:nvPicPr>
            <p:blipFill>
              <a:blip r:embed="rId3"/>
              <a:stretch>
                <a:fillRect/>
              </a:stretch>
            </p:blipFill>
            <p:spPr>
              <a:xfrm>
                <a:off x="3294045" y="2313614"/>
                <a:ext cx="1868513" cy="3160403"/>
              </a:xfrm>
              <a:prstGeom prst="rect">
                <a:avLst/>
              </a:prstGeom>
              <a:noFill/>
              <a:ln w="9525">
                <a:noFill/>
              </a:ln>
              <a:effectLst>
                <a:prstShdw prst="shdw17" dist="17961" dir="2699999">
                  <a:srgbClr val="094377">
                    <a:alpha val="50000"/>
                  </a:srgbClr>
                </a:prstShdw>
              </a:effectLst>
            </p:spPr>
          </p:pic>
          <p:sp>
            <p:nvSpPr>
              <p:cNvPr id="79884" name="矩形 9"/>
              <p:cNvSpPr/>
              <p:nvPr/>
            </p:nvSpPr>
            <p:spPr>
              <a:xfrm>
                <a:off x="5894174" y="5685253"/>
                <a:ext cx="2954655" cy="369332"/>
              </a:xfrm>
              <a:prstGeom prst="rect">
                <a:avLst/>
              </a:prstGeom>
              <a:noFill/>
              <a:ln w="9525">
                <a:noFill/>
              </a:ln>
            </p:spPr>
            <p:txBody>
              <a:bodyPr anchor="t">
                <a:spAutoFit/>
              </a:bodyPr>
              <a:p>
                <a:r>
                  <a:rPr lang="zh-CN" altLang="en-US" dirty="0">
                    <a:latin typeface="Arial" panose="020B0604020202020204" pitchFamily="34" charset="0"/>
                    <a:ea typeface="宋体" panose="02010600030101010101" pitchFamily="2" charset="-122"/>
                  </a:rPr>
                  <a:t>液化石油气钢瓶结构示意图</a:t>
                </a:r>
                <a:endParaRPr lang="zh-CN" altLang="en-US" dirty="0">
                  <a:latin typeface="Arial" panose="020B0604020202020204" pitchFamily="34" charset="0"/>
                  <a:ea typeface="宋体" panose="02010600030101010101" pitchFamily="2" charset="-122"/>
                </a:endParaRPr>
              </a:p>
            </p:txBody>
          </p:sp>
          <p:sp>
            <p:nvSpPr>
              <p:cNvPr id="79885" name="矩形 10"/>
              <p:cNvSpPr/>
              <p:nvPr/>
            </p:nvSpPr>
            <p:spPr>
              <a:xfrm>
                <a:off x="3558955" y="5546754"/>
                <a:ext cx="1338828" cy="646331"/>
              </a:xfrm>
              <a:prstGeom prst="rect">
                <a:avLst/>
              </a:prstGeom>
              <a:noFill/>
              <a:ln w="9525">
                <a:noFill/>
              </a:ln>
            </p:spPr>
            <p:txBody>
              <a:bodyPr wrap="none" anchor="t">
                <a:spAutoFit/>
              </a:bodyPr>
              <a:p>
                <a:pPr algn="ctr"/>
                <a:r>
                  <a:rPr lang="zh-CN" altLang="en-US" dirty="0">
                    <a:latin typeface="Arial" panose="020B0604020202020204" pitchFamily="34" charset="0"/>
                    <a:ea typeface="宋体" panose="02010600030101010101" pitchFamily="2" charset="-122"/>
                  </a:rPr>
                  <a:t>焊接气瓶</a:t>
                </a:r>
                <a:endParaRPr lang="en-US" altLang="zh-CN" dirty="0">
                  <a:latin typeface="Arial" panose="020B0604020202020204" pitchFamily="34" charset="0"/>
                  <a:ea typeface="宋体" panose="02010600030101010101" pitchFamily="2" charset="-122"/>
                </a:endParaRPr>
              </a:p>
              <a:p>
                <a:pPr algn="ctr"/>
                <a:r>
                  <a:rPr lang="zh-CN" altLang="en-US" dirty="0">
                    <a:latin typeface="Arial" panose="020B0604020202020204" pitchFamily="34" charset="0"/>
                    <a:ea typeface="宋体" panose="02010600030101010101" pitchFamily="2" charset="-122"/>
                  </a:rPr>
                  <a:t>结构示意图</a:t>
                </a:r>
                <a:endParaRPr lang="zh-CN" altLang="en-US" dirty="0">
                  <a:latin typeface="Arial" panose="020B0604020202020204" pitchFamily="34" charset="0"/>
                  <a:ea typeface="宋体" panose="02010600030101010101" pitchFamily="2" charset="-122"/>
                </a:endParaRPr>
              </a:p>
            </p:txBody>
          </p:sp>
        </p:grpSp>
      </p:grpSp>
      <p:cxnSp>
        <p:nvCxnSpPr>
          <p:cNvPr id="16" name="直接连接符 15"/>
          <p:cNvCxnSpPr/>
          <p:nvPr/>
        </p:nvCxnSpPr>
        <p:spPr>
          <a:xfrm>
            <a:off x="3111500" y="1560513"/>
            <a:ext cx="0" cy="4679950"/>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sp>
        <p:nvSpPr>
          <p:cNvPr id="80898" name="内容占位符 2"/>
          <p:cNvSpPr>
            <a:spLocks noGrp="1"/>
          </p:cNvSpPr>
          <p:nvPr userDrawn="1">
            <p:ph idx="1"/>
          </p:nvPr>
        </p:nvSpPr>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气瓶安全附件</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b="1" kern="1200" dirty="0">
                <a:latin typeface="Times New Roman" panose="02020603050405020304" pitchFamily="18" charset="0"/>
                <a:ea typeface="华文细黑" panose="02010600040101010101" pitchFamily="2" charset="-122"/>
                <a:cs typeface="+mn-cs"/>
              </a:rPr>
              <a:t>瓶帽</a:t>
            </a:r>
            <a:r>
              <a:rPr lang="zh-CN" altLang="en-US" kern="1200" dirty="0">
                <a:latin typeface="Times New Roman" panose="02020603050405020304" pitchFamily="18" charset="0"/>
                <a:ea typeface="华文细黑" panose="02010600040101010101" pitchFamily="2" charset="-122"/>
                <a:cs typeface="+mn-cs"/>
              </a:rPr>
              <a:t>：保护瓶阀用的帽罩式安全附件</a:t>
            </a:r>
            <a:endParaRPr lang="en-US" altLang="zh-CN" kern="1200" dirty="0">
              <a:latin typeface="Times New Roman" panose="02020603050405020304" pitchFamily="18" charset="0"/>
              <a:ea typeface="华文细黑" panose="02010600040101010101" pitchFamily="2" charset="-122"/>
              <a:cs typeface="+mn-cs"/>
            </a:endParaRPr>
          </a:p>
          <a:p>
            <a:pPr lvl="2" eaLnBrk="1"/>
            <a:r>
              <a:rPr lang="zh-CN" altLang="en-US" kern="1200" dirty="0">
                <a:latin typeface="Times New Roman" panose="02020603050405020304" pitchFamily="18" charset="0"/>
                <a:ea typeface="华文细黑" panose="02010600040101010101" pitchFamily="2" charset="-122"/>
                <a:cs typeface="+mn-cs"/>
              </a:rPr>
              <a:t>避免气瓶在搬运和使用过程中由于碰撞而损伤瓶阀，从而引起漏气、燃烧、爆炸等事故</a:t>
            </a:r>
            <a:endParaRPr lang="en-US" altLang="zh-CN" b="1" kern="1200" dirty="0">
              <a:latin typeface="Times New Roman" panose="02020603050405020304" pitchFamily="18" charset="0"/>
              <a:ea typeface="华文细黑" panose="02010600040101010101" pitchFamily="2" charset="-122"/>
              <a:cs typeface="+mn-cs"/>
            </a:endParaRPr>
          </a:p>
          <a:p>
            <a:pPr lvl="1" eaLnBrk="1"/>
            <a:r>
              <a:rPr lang="zh-CN" altLang="en-US" b="1" kern="1200" dirty="0">
                <a:latin typeface="Times New Roman" panose="02020603050405020304" pitchFamily="18" charset="0"/>
                <a:ea typeface="华文细黑" panose="02010600040101010101" pitchFamily="2" charset="-122"/>
                <a:cs typeface="+mn-cs"/>
              </a:rPr>
              <a:t>瓶阀</a:t>
            </a:r>
            <a:r>
              <a:rPr lang="zh-CN" altLang="en-US" kern="1200" dirty="0">
                <a:latin typeface="Times New Roman" panose="02020603050405020304" pitchFamily="18" charset="0"/>
                <a:ea typeface="华文细黑" panose="02010600040101010101" pitchFamily="2" charset="-122"/>
                <a:cs typeface="+mn-cs"/>
              </a:rPr>
              <a:t>：是气瓶的主要附件，其作用是控制气体的进出</a:t>
            </a:r>
            <a:endParaRPr lang="en-US" altLang="zh-CN" kern="1200" dirty="0">
              <a:latin typeface="Times New Roman" panose="02020603050405020304" pitchFamily="18" charset="0"/>
              <a:ea typeface="华文细黑" panose="02010600040101010101" pitchFamily="2" charset="-122"/>
              <a:cs typeface="+mn-cs"/>
            </a:endParaRPr>
          </a:p>
          <a:p>
            <a:pPr lvl="2" eaLnBrk="1"/>
            <a:r>
              <a:rPr lang="zh-CN" altLang="en-US" kern="1200" dirty="0">
                <a:latin typeface="Times New Roman" panose="02020603050405020304" pitchFamily="18" charset="0"/>
                <a:ea typeface="华文细黑" panose="02010600040101010101" pitchFamily="2" charset="-122"/>
                <a:cs typeface="+mn-cs"/>
              </a:rPr>
              <a:t>可燃性气体瓶阀出口螺纹是左旋</a:t>
            </a:r>
            <a:endParaRPr lang="en-US" altLang="zh-CN" kern="1200" dirty="0">
              <a:latin typeface="Times New Roman" panose="02020603050405020304" pitchFamily="18" charset="0"/>
              <a:ea typeface="华文细黑" panose="02010600040101010101" pitchFamily="2" charset="-122"/>
              <a:cs typeface="+mn-cs"/>
            </a:endParaRPr>
          </a:p>
          <a:p>
            <a:pPr lvl="2" eaLnBrk="1"/>
            <a:r>
              <a:rPr lang="zh-CN" altLang="en-US" kern="1200" dirty="0">
                <a:latin typeface="Times New Roman" panose="02020603050405020304" pitchFamily="18" charset="0"/>
                <a:ea typeface="华文细黑" panose="02010600040101010101" pitchFamily="2" charset="-122"/>
                <a:cs typeface="+mn-cs"/>
              </a:rPr>
              <a:t>非可燃性气体的是右旋</a:t>
            </a:r>
            <a:endParaRPr lang="zh-CN" altLang="en-US" kern="1200" dirty="0">
              <a:latin typeface="Times New Roman" panose="02020603050405020304" pitchFamily="18" charset="0"/>
              <a:ea typeface="华文细黑" panose="02010600040101010101" pitchFamily="2" charset="-122"/>
              <a:cs typeface="+mn-cs"/>
            </a:endParaRPr>
          </a:p>
        </p:txBody>
      </p:sp>
      <p:pic>
        <p:nvPicPr>
          <p:cNvPr id="80899" name="图片 3" descr="oimg_GC00324533_CA00822597.jpg"/>
          <p:cNvPicPr>
            <a:picLocks noChangeAspect="1"/>
          </p:cNvPicPr>
          <p:nvPr/>
        </p:nvPicPr>
        <p:blipFill>
          <a:blip r:embed="rId1">
            <a:clrChange>
              <a:clrFrom>
                <a:srgbClr val="FFFFFF"/>
              </a:clrFrom>
              <a:clrTo>
                <a:srgbClr val="FFFFFF">
                  <a:alpha val="0"/>
                </a:srgbClr>
              </a:clrTo>
            </a:clrChange>
          </a:blip>
          <a:stretch>
            <a:fillRect/>
          </a:stretch>
        </p:blipFill>
        <p:spPr>
          <a:xfrm>
            <a:off x="4662488" y="4164013"/>
            <a:ext cx="2684462" cy="1789112"/>
          </a:xfrm>
          <a:prstGeom prst="rect">
            <a:avLst/>
          </a:prstGeom>
          <a:noFill/>
          <a:ln w="9525">
            <a:noFill/>
          </a:ln>
        </p:spPr>
      </p:pic>
      <p:pic>
        <p:nvPicPr>
          <p:cNvPr id="80900" name="图片 4" descr="1gqglyaye1o15ox.jpg"/>
          <p:cNvPicPr>
            <a:picLocks noChangeAspect="1"/>
          </p:cNvPicPr>
          <p:nvPr/>
        </p:nvPicPr>
        <p:blipFill>
          <a:blip r:embed="rId2">
            <a:clrChange>
              <a:clrFrom>
                <a:srgbClr val="FFFFFF"/>
              </a:clrFrom>
              <a:clrTo>
                <a:srgbClr val="FFFFFF">
                  <a:alpha val="0"/>
                </a:srgbClr>
              </a:clrTo>
            </a:clrChange>
          </a:blip>
          <a:stretch>
            <a:fillRect/>
          </a:stretch>
        </p:blipFill>
        <p:spPr>
          <a:xfrm>
            <a:off x="2579688" y="4191000"/>
            <a:ext cx="2393950" cy="1793875"/>
          </a:xfrm>
          <a:prstGeom prst="rect">
            <a:avLst/>
          </a:prstGeom>
          <a:noFill/>
          <a:ln w="9525">
            <a:noFill/>
          </a:ln>
        </p:spPr>
      </p:pic>
      <p:pic>
        <p:nvPicPr>
          <p:cNvPr id="80901" name="图片 5" descr="232BINTEGALGUN.jpg"/>
          <p:cNvPicPr>
            <a:picLocks noChangeAspect="1"/>
          </p:cNvPicPr>
          <p:nvPr/>
        </p:nvPicPr>
        <p:blipFill>
          <a:blip r:embed="rId3"/>
          <a:stretch>
            <a:fillRect/>
          </a:stretch>
        </p:blipFill>
        <p:spPr>
          <a:xfrm>
            <a:off x="7346950" y="4235450"/>
            <a:ext cx="1647825" cy="1717675"/>
          </a:xfrm>
          <a:prstGeom prst="rect">
            <a:avLst/>
          </a:prstGeom>
          <a:noFill/>
          <a:ln w="9525">
            <a:noFill/>
          </a:ln>
        </p:spPr>
      </p:pic>
      <p:pic>
        <p:nvPicPr>
          <p:cNvPr id="80902" name="图片 6" descr="client_valve_protection.jpg"/>
          <p:cNvPicPr>
            <a:picLocks noChangeAspect="1"/>
          </p:cNvPicPr>
          <p:nvPr/>
        </p:nvPicPr>
        <p:blipFill>
          <a:blip r:embed="rId4">
            <a:clrChange>
              <a:clrFrom>
                <a:srgbClr val="FFFFFF"/>
              </a:clrFrom>
              <a:clrTo>
                <a:srgbClr val="FFFFFF">
                  <a:alpha val="0"/>
                </a:srgbClr>
              </a:clrTo>
            </a:clrChange>
          </a:blip>
          <a:stretch>
            <a:fillRect/>
          </a:stretch>
        </p:blipFill>
        <p:spPr>
          <a:xfrm>
            <a:off x="1924050" y="4273550"/>
            <a:ext cx="1114425" cy="1114425"/>
          </a:xfrm>
          <a:prstGeom prst="rect">
            <a:avLst/>
          </a:prstGeom>
          <a:noFill/>
          <a:ln w="9525">
            <a:noFill/>
          </a:ln>
        </p:spPr>
      </p:pic>
      <p:pic>
        <p:nvPicPr>
          <p:cNvPr id="80903" name="图片 8" descr="AF%20kdd%20482%20gas%20cylinder%20lockout%20cap.jpg"/>
          <p:cNvPicPr>
            <a:picLocks noChangeAspect="1"/>
          </p:cNvPicPr>
          <p:nvPr/>
        </p:nvPicPr>
        <p:blipFill>
          <a:blip r:embed="rId5">
            <a:clrChange>
              <a:clrFrom>
                <a:srgbClr val="FFFFFF"/>
              </a:clrFrom>
              <a:clrTo>
                <a:srgbClr val="FFFFFF">
                  <a:alpha val="0"/>
                </a:srgbClr>
              </a:clrTo>
            </a:clrChange>
          </a:blip>
          <a:stretch>
            <a:fillRect/>
          </a:stretch>
        </p:blipFill>
        <p:spPr>
          <a:xfrm>
            <a:off x="708025" y="3848100"/>
            <a:ext cx="1563688" cy="213677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sp>
        <p:nvSpPr>
          <p:cNvPr id="82946" name="内容占位符 2"/>
          <p:cNvSpPr>
            <a:spLocks noGrp="1"/>
          </p:cNvSpPr>
          <p:nvPr userDrawn="1">
            <p:ph idx="1"/>
          </p:nvPr>
        </p:nvSpPr>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气瓶安全附件</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爆破片、易熔合金塞、弹簧泄放装置、复合式泄放装置等</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b="1" kern="1200" dirty="0">
                <a:latin typeface="Times New Roman" panose="02020603050405020304" pitchFamily="18" charset="0"/>
                <a:ea typeface="华文细黑" panose="02010600040101010101" pitchFamily="2" charset="-122"/>
                <a:cs typeface="+mn-cs"/>
              </a:rPr>
              <a:t>作用</a:t>
            </a:r>
            <a:endParaRPr lang="en-US" altLang="zh-CN" b="1" kern="1200" dirty="0">
              <a:latin typeface="Times New Roman" panose="02020603050405020304" pitchFamily="18" charset="0"/>
              <a:ea typeface="华文细黑" panose="02010600040101010101" pitchFamily="2" charset="-122"/>
              <a:cs typeface="+mn-cs"/>
            </a:endParaRPr>
          </a:p>
          <a:p>
            <a:pPr lvl="2" eaLnBrk="1"/>
            <a:r>
              <a:rPr lang="zh-CN" altLang="en-US" sz="2400" kern="1200" dirty="0">
                <a:latin typeface="Times New Roman" panose="02020603050405020304" pitchFamily="18" charset="0"/>
                <a:ea typeface="华文细黑" panose="02010600040101010101" pitchFamily="2" charset="-122"/>
                <a:cs typeface="+mn-cs"/>
              </a:rPr>
              <a:t>当气瓶的压力超出一定的范围时，安全装置可自动爆破或开启，使瓶内的气体泄放出，从而降低气瓶内气体的压力，防止气瓶爆炸</a:t>
            </a:r>
            <a:endParaRPr lang="en-US" altLang="zh-CN" sz="2400" kern="1200" dirty="0">
              <a:latin typeface="Times New Roman" panose="02020603050405020304" pitchFamily="18" charset="0"/>
              <a:ea typeface="华文细黑" panose="02010600040101010101" pitchFamily="2" charset="-122"/>
              <a:cs typeface="+mn-cs"/>
            </a:endParaRPr>
          </a:p>
          <a:p>
            <a:pPr lvl="1" eaLnBrk="1"/>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剧毒介质气瓶禁止装设安全泄压装置；</a:t>
            </a:r>
            <a:endParaRPr lang="zh-CN" altLang="en-US"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液化石油气瓶一般不设安全泄压装置；</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其它气瓶均应设置相应的安全泄压装置；</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永久气体的爆破片可以装配在瓶阀上。</a:t>
            </a:r>
            <a:endParaRPr lang="zh-CN" altLang="en-US" kern="1200" dirty="0">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sp>
        <p:nvSpPr>
          <p:cNvPr id="83970" name="内容占位符 2"/>
          <p:cNvSpPr>
            <a:spLocks noGrp="1"/>
          </p:cNvSpPr>
          <p:nvPr userDrawn="1">
            <p:ph idx="1"/>
          </p:nvPr>
        </p:nvSpPr>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气瓶安全附件</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爆破片、易熔合金塞、弹簧泄放装置、复合式泄放装置等</a:t>
            </a:r>
            <a:endParaRPr lang="en-US" altLang="zh-CN" kern="1200" dirty="0">
              <a:latin typeface="Times New Roman" panose="02020603050405020304" pitchFamily="18" charset="0"/>
              <a:ea typeface="华文细黑" panose="02010600040101010101" pitchFamily="2" charset="-122"/>
              <a:cs typeface="+mn-cs"/>
            </a:endParaRPr>
          </a:p>
          <a:p>
            <a:pPr lvl="1" eaLnBrk="1"/>
            <a:endParaRPr lang="zh-CN" altLang="en-US" kern="1200" dirty="0">
              <a:latin typeface="Times New Roman" panose="02020603050405020304" pitchFamily="18" charset="0"/>
              <a:ea typeface="华文细黑" panose="02010600040101010101" pitchFamily="2" charset="-122"/>
              <a:cs typeface="+mn-cs"/>
            </a:endParaRPr>
          </a:p>
          <a:p>
            <a:pPr lvl="1" eaLnBrk="1"/>
            <a:endParaRPr lang="en-US" altLang="zh-CN" sz="2800"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pic>
        <p:nvPicPr>
          <p:cNvPr id="83971" name="图片 3" descr="DIF.gif"/>
          <p:cNvPicPr>
            <a:picLocks noChangeAspect="1"/>
          </p:cNvPicPr>
          <p:nvPr/>
        </p:nvPicPr>
        <p:blipFill>
          <a:blip r:embed="rId1">
            <a:clrChange>
              <a:clrFrom>
                <a:srgbClr val="FFFFFF"/>
              </a:clrFrom>
              <a:clrTo>
                <a:srgbClr val="FFFFFF">
                  <a:alpha val="0"/>
                </a:srgbClr>
              </a:clrTo>
            </a:clrChange>
          </a:blip>
          <a:stretch>
            <a:fillRect/>
          </a:stretch>
        </p:blipFill>
        <p:spPr>
          <a:xfrm>
            <a:off x="608013" y="3892550"/>
            <a:ext cx="1882775" cy="1889125"/>
          </a:xfrm>
          <a:prstGeom prst="rect">
            <a:avLst/>
          </a:prstGeom>
          <a:noFill/>
          <a:ln w="9525">
            <a:noFill/>
          </a:ln>
        </p:spPr>
      </p:pic>
      <p:pic>
        <p:nvPicPr>
          <p:cNvPr id="83972" name="图片 4" descr="450px-Fusible_plug,_view_2.jpg"/>
          <p:cNvPicPr>
            <a:picLocks noChangeAspect="1"/>
          </p:cNvPicPr>
          <p:nvPr/>
        </p:nvPicPr>
        <p:blipFill>
          <a:blip r:embed="rId2"/>
          <a:stretch>
            <a:fillRect/>
          </a:stretch>
        </p:blipFill>
        <p:spPr>
          <a:xfrm>
            <a:off x="2947988" y="3563938"/>
            <a:ext cx="1798637" cy="2420937"/>
          </a:xfrm>
          <a:prstGeom prst="rect">
            <a:avLst/>
          </a:prstGeom>
          <a:noFill/>
          <a:ln w="9525">
            <a:noFill/>
          </a:ln>
        </p:spPr>
      </p:pic>
      <p:pic>
        <p:nvPicPr>
          <p:cNvPr id="83973" name="图片 5" descr="800px-Fusible_plug,_view_1.jpg"/>
          <p:cNvPicPr>
            <a:picLocks noChangeAspect="1"/>
          </p:cNvPicPr>
          <p:nvPr/>
        </p:nvPicPr>
        <p:blipFill>
          <a:blip r:embed="rId3"/>
          <a:stretch>
            <a:fillRect/>
          </a:stretch>
        </p:blipFill>
        <p:spPr>
          <a:xfrm>
            <a:off x="2947988" y="2112963"/>
            <a:ext cx="1798637" cy="1374775"/>
          </a:xfrm>
          <a:prstGeom prst="rect">
            <a:avLst/>
          </a:prstGeom>
          <a:noFill/>
          <a:ln w="9525">
            <a:noFill/>
          </a:ln>
        </p:spPr>
      </p:pic>
      <p:pic>
        <p:nvPicPr>
          <p:cNvPr id="83974" name="图片 6" descr="hokeR6000.jpg"/>
          <p:cNvPicPr>
            <a:picLocks noChangeAspect="1"/>
          </p:cNvPicPr>
          <p:nvPr/>
        </p:nvPicPr>
        <p:blipFill>
          <a:blip r:embed="rId4">
            <a:clrChange>
              <a:clrFrom>
                <a:srgbClr val="FFFFFF"/>
              </a:clrFrom>
              <a:clrTo>
                <a:srgbClr val="FFFFFF">
                  <a:alpha val="0"/>
                </a:srgbClr>
              </a:clrTo>
            </a:clrChange>
          </a:blip>
          <a:stretch>
            <a:fillRect/>
          </a:stretch>
        </p:blipFill>
        <p:spPr>
          <a:xfrm>
            <a:off x="4946650" y="2112963"/>
            <a:ext cx="1524000" cy="1471612"/>
          </a:xfrm>
          <a:prstGeom prst="rect">
            <a:avLst/>
          </a:prstGeom>
          <a:noFill/>
          <a:ln w="9525">
            <a:noFill/>
          </a:ln>
        </p:spPr>
      </p:pic>
      <p:pic>
        <p:nvPicPr>
          <p:cNvPr id="83975" name="图片 7" descr="05082402.jpg"/>
          <p:cNvPicPr>
            <a:picLocks noChangeAspect="1"/>
          </p:cNvPicPr>
          <p:nvPr/>
        </p:nvPicPr>
        <p:blipFill>
          <a:blip r:embed="rId5"/>
          <a:stretch>
            <a:fillRect/>
          </a:stretch>
        </p:blipFill>
        <p:spPr>
          <a:xfrm>
            <a:off x="482600" y="2112963"/>
            <a:ext cx="2247900" cy="1362075"/>
          </a:xfrm>
          <a:prstGeom prst="rect">
            <a:avLst/>
          </a:prstGeom>
          <a:noFill/>
          <a:ln w="9525">
            <a:noFill/>
          </a:ln>
        </p:spPr>
      </p:pic>
      <p:pic>
        <p:nvPicPr>
          <p:cNvPr id="83976" name="图片 8" descr="hoke6600_series.gif"/>
          <p:cNvPicPr>
            <a:picLocks noChangeAspect="1"/>
          </p:cNvPicPr>
          <p:nvPr/>
        </p:nvPicPr>
        <p:blipFill>
          <a:blip r:embed="rId6"/>
          <a:stretch>
            <a:fillRect/>
          </a:stretch>
        </p:blipFill>
        <p:spPr>
          <a:xfrm>
            <a:off x="7232650" y="4249738"/>
            <a:ext cx="1647825" cy="1581150"/>
          </a:xfrm>
          <a:prstGeom prst="rect">
            <a:avLst/>
          </a:prstGeom>
          <a:noFill/>
          <a:ln w="9525">
            <a:noFill/>
          </a:ln>
        </p:spPr>
      </p:pic>
      <p:pic>
        <p:nvPicPr>
          <p:cNvPr id="83977" name="图片 9" descr="hoke6631_series.gif"/>
          <p:cNvPicPr>
            <a:picLocks noChangeAspect="1"/>
          </p:cNvPicPr>
          <p:nvPr/>
        </p:nvPicPr>
        <p:blipFill>
          <a:blip r:embed="rId7"/>
          <a:stretch>
            <a:fillRect/>
          </a:stretch>
        </p:blipFill>
        <p:spPr>
          <a:xfrm>
            <a:off x="4946650" y="3892550"/>
            <a:ext cx="1524000" cy="1905000"/>
          </a:xfrm>
          <a:prstGeom prst="rect">
            <a:avLst/>
          </a:prstGeom>
          <a:noFill/>
          <a:ln w="9525">
            <a:noFill/>
          </a:ln>
        </p:spPr>
      </p:pic>
      <p:pic>
        <p:nvPicPr>
          <p:cNvPr id="83978" name="图片 10" descr="hokecvh.jpg"/>
          <p:cNvPicPr>
            <a:picLocks noChangeAspect="1"/>
          </p:cNvPicPr>
          <p:nvPr/>
        </p:nvPicPr>
        <p:blipFill>
          <a:blip r:embed="rId8"/>
          <a:stretch>
            <a:fillRect/>
          </a:stretch>
        </p:blipFill>
        <p:spPr>
          <a:xfrm>
            <a:off x="6499225" y="2112963"/>
            <a:ext cx="2381250" cy="193357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userDrawn="1">
            <p:ph type="title"/>
          </p:nvPr>
        </p:nvSpPr>
        <p:spPr/>
        <p:txBody>
          <a:bodyPr vert="horz" wrap="square" lIns="91440" tIns="45720" rIns="91440" bIns="45720" anchor="ctr"/>
          <a:p>
            <a:r>
              <a:rPr lang="en-US" altLang="zh-CN" kern="1200" dirty="0">
                <a:solidFill>
                  <a:srgbClr val="FFFFFF"/>
                </a:solidFill>
                <a:latin typeface="Tahoma" panose="020B0604030504040204" pitchFamily="34" charset="0"/>
                <a:ea typeface="黑体" panose="02010609060101010101" pitchFamily="2" charset="-122"/>
                <a:cs typeface="+mj-cs"/>
              </a:rPr>
              <a:t>1 </a:t>
            </a:r>
            <a:r>
              <a:rPr lang="zh-CN" altLang="en-US" kern="1200" dirty="0">
                <a:solidFill>
                  <a:srgbClr val="FFFFFF"/>
                </a:solidFill>
                <a:latin typeface="Tahoma" panose="020B0604030504040204" pitchFamily="34" charset="0"/>
                <a:ea typeface="黑体" panose="02010609060101010101" pitchFamily="2" charset="-122"/>
                <a:cs typeface="+mj-cs"/>
              </a:rPr>
              <a:t>压力容器</a:t>
            </a:r>
            <a:endParaRPr lang="zh-CN" altLang="en-US" kern="1200" dirty="0">
              <a:latin typeface="黑体" panose="02010609060101010101" pitchFamily="2" charset="-122"/>
              <a:ea typeface="黑体" panose="02010609060101010101" pitchFamily="2" charset="-122"/>
              <a:cs typeface="+mj-cs"/>
            </a:endParaRPr>
          </a:p>
        </p:txBody>
      </p:sp>
      <p:sp>
        <p:nvSpPr>
          <p:cNvPr id="10242" name="文本占位符 4"/>
          <p:cNvSpPr>
            <a:spLocks noGrp="1"/>
          </p:cNvSpPr>
          <p:nvPr userDrawn="1">
            <p:ph type="body" idx="1"/>
          </p:nvPr>
        </p:nvSpPr>
        <p:spPr>
          <a:xfrm>
            <a:off x="457200" y="1598613"/>
            <a:ext cx="8423275" cy="1079500"/>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国家劳动部根据压力容器的压力高低，介质的危害程度以及在生产中的重要作用将压力容器分为三类</a:t>
            </a:r>
            <a:endParaRPr lang="zh-CN" altLang="en-US" kern="1200" dirty="0">
              <a:latin typeface="Times New Roman" panose="02020603050405020304" pitchFamily="18" charset="0"/>
              <a:ea typeface="华文细黑" panose="02010600040101010101" pitchFamily="2" charset="-122"/>
              <a:cs typeface="+mn-cs"/>
            </a:endParaRPr>
          </a:p>
        </p:txBody>
      </p:sp>
      <p:sp>
        <p:nvSpPr>
          <p:cNvPr id="11268" name="内容占位符 2"/>
          <p:cNvSpPr>
            <a:spLocks noGrp="1"/>
          </p:cNvSpPr>
          <p:nvPr>
            <p:ph sz="half" idx="2"/>
          </p:nvPr>
        </p:nvSpPr>
        <p:spPr>
          <a:xfrm>
            <a:off x="457200" y="2808288"/>
            <a:ext cx="3128963" cy="3600450"/>
          </a:xfrm>
        </p:spPr>
        <p:txBody>
          <a:bodyPr vert="horz" wrap="square" lIns="91440" tIns="45720" rIns="91440" bIns="45720" numCol="1" anchor="t" anchorCtr="0" compatLnSpc="1"/>
          <a:lstStyle/>
          <a:p>
            <a:pPr marL="263525" marR="0" lvl="0" indent="-263525" algn="l" defTabSz="914400" rtl="0" eaLnBrk="1" fontAlgn="base" latinLnBrk="0" hangingPunct="0">
              <a:lnSpc>
                <a:spcPct val="100000"/>
              </a:lnSpc>
              <a:spcBef>
                <a:spcPts val="525"/>
              </a:spcBef>
              <a:spcAft>
                <a:spcPct val="0"/>
              </a:spcAft>
              <a:buClrTx/>
              <a:buSzPct val="110000"/>
              <a:buFontTx/>
              <a:buNone/>
              <a:defRPr/>
            </a:pPr>
            <a:r>
              <a:rPr kumimoji="1"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第一类：</a:t>
            </a:r>
            <a:endParaRPr kumimoji="1"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63525" marR="0" lvl="1" indent="-180975" algn="l" defTabSz="914400" rtl="0" eaLnBrk="1" fontAlgn="base" latinLnBrk="0" hangingPunct="0">
              <a:lnSpc>
                <a:spcPct val="100000"/>
              </a:lnSpc>
              <a:spcBef>
                <a:spcPts val="525"/>
              </a:spcBef>
              <a:spcAft>
                <a:spcPct val="0"/>
              </a:spcAft>
              <a:buClrTx/>
              <a:buSzPct val="110000"/>
              <a:buFont typeface="Arial" panose="020B0604020202020204" pitchFamily="34" charset="0"/>
              <a:buChar char="•"/>
              <a:defRPr/>
            </a:pPr>
            <a:r>
              <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普通低压容器</a:t>
            </a:r>
            <a:endParaRPr kumimoji="1"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663575" marR="0" lvl="1" indent="-263525" algn="l" defTabSz="914400" rtl="0" eaLnBrk="1" fontAlgn="base" latinLnBrk="0" hangingPunct="0">
              <a:lnSpc>
                <a:spcPct val="100000"/>
              </a:lnSpc>
              <a:spcBef>
                <a:spcPts val="525"/>
              </a:spcBef>
              <a:spcAft>
                <a:spcPct val="0"/>
              </a:spcAft>
              <a:buClrTx/>
              <a:buSzTx/>
              <a:buFont typeface="Arial" panose="020B0604020202020204" pitchFamily="34" charset="0"/>
              <a:buNone/>
              <a:defRPr/>
            </a:pPr>
            <a:endParaRPr kumimoji="1" lang="zh-CN" altLang="en-US" sz="22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63525" marR="0" lvl="0" indent="-263525" algn="l" defTabSz="914400" rtl="0" eaLnBrk="1" fontAlgn="base" latinLnBrk="0" hangingPunct="0">
              <a:lnSpc>
                <a:spcPct val="100000"/>
              </a:lnSpc>
              <a:spcBef>
                <a:spcPts val="525"/>
              </a:spcBef>
              <a:spcAft>
                <a:spcPct val="0"/>
              </a:spcAft>
              <a:buClrTx/>
              <a:buSzPct val="110000"/>
              <a:buFontTx/>
              <a:buNone/>
              <a:defRPr/>
            </a:pPr>
            <a:r>
              <a:rPr kumimoji="1"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第二类：</a:t>
            </a:r>
            <a:endParaRPr kumimoji="1"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63525" marR="0" lvl="1" indent="-180975" algn="l" defTabSz="914400" rtl="0" eaLnBrk="1" fontAlgn="base" latinLnBrk="0" hangingPunct="0">
              <a:lnSpc>
                <a:spcPct val="100000"/>
              </a:lnSpc>
              <a:spcBef>
                <a:spcPts val="525"/>
              </a:spcBef>
              <a:spcAft>
                <a:spcPct val="0"/>
              </a:spcAft>
              <a:buClrTx/>
              <a:buSzPct val="110000"/>
              <a:buFont typeface="Arial" panose="020B0604020202020204" pitchFamily="34" charset="0"/>
              <a:buChar char="•"/>
              <a:defRPr/>
            </a:pPr>
            <a:r>
              <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中压容器</a:t>
            </a:r>
            <a:endParaRPr kumimoji="1"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63525" marR="0" lvl="1" indent="-180975" algn="l" defTabSz="914400" rtl="0" eaLnBrk="1" fontAlgn="base" latinLnBrk="0" hangingPunct="0">
              <a:lnSpc>
                <a:spcPct val="100000"/>
              </a:lnSpc>
              <a:spcBef>
                <a:spcPts val="525"/>
              </a:spcBef>
              <a:spcAft>
                <a:spcPct val="0"/>
              </a:spcAft>
              <a:buClrTx/>
              <a:buSzPct val="110000"/>
              <a:buFont typeface="Arial" panose="020B0604020202020204" pitchFamily="34" charset="0"/>
              <a:buChar char="•"/>
              <a:defRPr/>
            </a:pPr>
            <a:r>
              <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盛装易燃、有毒介质的低压容器</a:t>
            </a:r>
            <a:endParaRPr kumimoji="1"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263525" marR="0" lvl="1" indent="-180975" algn="l" defTabSz="914400" rtl="0" eaLnBrk="1" fontAlgn="base" latinLnBrk="0" hangingPunct="0">
              <a:lnSpc>
                <a:spcPct val="100000"/>
              </a:lnSpc>
              <a:spcBef>
                <a:spcPts val="525"/>
              </a:spcBef>
              <a:spcAft>
                <a:spcPct val="0"/>
              </a:spcAft>
              <a:buClrTx/>
              <a:buSzPct val="110000"/>
              <a:buFont typeface="Arial" panose="020B0604020202020204" pitchFamily="34" charset="0"/>
              <a:buChar char="•"/>
              <a:defRPr/>
            </a:pPr>
            <a:r>
              <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高温使用的低压容器</a:t>
            </a:r>
            <a:endPar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
        <p:nvSpPr>
          <p:cNvPr id="10244" name="内容占位符 2"/>
          <p:cNvSpPr txBox="1"/>
          <p:nvPr/>
        </p:nvSpPr>
        <p:spPr>
          <a:xfrm>
            <a:off x="227013" y="982663"/>
            <a:ext cx="8653462" cy="474662"/>
          </a:xfrm>
          <a:prstGeom prst="rect">
            <a:avLst/>
          </a:prstGeom>
          <a:noFill/>
          <a:ln w="9525">
            <a:noFill/>
          </a:ln>
        </p:spPr>
        <p:txBody>
          <a:bodyPr anchor="t"/>
          <a:p>
            <a:pPr eaLnBrk="0" hangingPunct="0">
              <a:spcBef>
                <a:spcPct val="20000"/>
              </a:spcBef>
              <a:buSzPct val="110000"/>
            </a:pPr>
            <a:r>
              <a:rPr lang="zh-CN" altLang="en-US" sz="2400" b="1" dirty="0">
                <a:latin typeface="Times New Roman" panose="02020603050405020304" pitchFamily="18" charset="0"/>
                <a:ea typeface="华文细黑" panose="02010600040101010101" pitchFamily="2" charset="-122"/>
              </a:rPr>
              <a:t>压力容器的分类</a:t>
            </a:r>
            <a:endParaRPr lang="zh-CN" altLang="en-US" sz="2400" b="1" dirty="0">
              <a:latin typeface="Times New Roman" panose="02020603050405020304" pitchFamily="18" charset="0"/>
              <a:ea typeface="华文细黑" panose="02010600040101010101" pitchFamily="2" charset="-122"/>
            </a:endParaRPr>
          </a:p>
        </p:txBody>
      </p:sp>
      <p:sp>
        <p:nvSpPr>
          <p:cNvPr id="10245" name="矩形 5"/>
          <p:cNvSpPr/>
          <p:nvPr/>
        </p:nvSpPr>
        <p:spPr>
          <a:xfrm>
            <a:off x="3768725" y="2808288"/>
            <a:ext cx="5111750" cy="2320925"/>
          </a:xfrm>
          <a:prstGeom prst="rect">
            <a:avLst/>
          </a:prstGeom>
          <a:noFill/>
          <a:ln w="9525">
            <a:noFill/>
          </a:ln>
        </p:spPr>
        <p:txBody>
          <a:bodyPr anchor="t">
            <a:spAutoFit/>
          </a:bodyPr>
          <a:p>
            <a:pPr marL="263525" indent="-263525" eaLnBrk="0" hangingPunct="0">
              <a:spcBef>
                <a:spcPts val="525"/>
              </a:spcBef>
              <a:buSzPct val="110000"/>
            </a:pPr>
            <a:r>
              <a:rPr lang="zh-CN" altLang="en-US" sz="2400" b="1" dirty="0">
                <a:latin typeface="Times New Roman" panose="02020603050405020304" pitchFamily="18" charset="0"/>
                <a:ea typeface="华文细黑" panose="02010600040101010101" pitchFamily="2" charset="-122"/>
              </a:rPr>
              <a:t>第三类：</a:t>
            </a:r>
            <a:endParaRPr lang="en-US" altLang="zh-CN" sz="2400" b="1" dirty="0">
              <a:latin typeface="Times New Roman" panose="02020603050405020304" pitchFamily="18" charset="0"/>
              <a:ea typeface="华文细黑" panose="02010600040101010101" pitchFamily="2" charset="-122"/>
            </a:endParaRPr>
          </a:p>
          <a:p>
            <a:pPr marL="263525" lvl="1" indent="-180975" eaLnBrk="0" hangingPunct="0">
              <a:spcBef>
                <a:spcPts val="525"/>
              </a:spcBef>
              <a:buSzPct val="110000"/>
              <a:buFont typeface="Arial" panose="020B0604020202020204" pitchFamily="34" charset="0"/>
              <a:buChar char="•"/>
            </a:pPr>
            <a:r>
              <a:rPr lang="zh-CN" altLang="en-US" sz="2000" dirty="0">
                <a:latin typeface="Times New Roman" panose="02020603050405020304" pitchFamily="18" charset="0"/>
                <a:ea typeface="华文细黑" panose="02010600040101010101" pitchFamily="2" charset="-122"/>
              </a:rPr>
              <a:t>高压容器</a:t>
            </a:r>
            <a:endParaRPr lang="en-US" altLang="zh-CN" sz="2000" dirty="0">
              <a:latin typeface="Times New Roman" panose="02020603050405020304" pitchFamily="18" charset="0"/>
              <a:ea typeface="华文细黑" panose="02010600040101010101" pitchFamily="2" charset="-122"/>
            </a:endParaRPr>
          </a:p>
          <a:p>
            <a:pPr marL="263525" lvl="1" indent="-180975" eaLnBrk="0" hangingPunct="0">
              <a:spcBef>
                <a:spcPts val="525"/>
              </a:spcBef>
              <a:buSzPct val="110000"/>
              <a:buFont typeface="Arial" panose="020B0604020202020204" pitchFamily="34" charset="0"/>
              <a:buChar char="•"/>
            </a:pPr>
            <a:r>
              <a:rPr lang="zh-CN" altLang="en-US" sz="2000" dirty="0">
                <a:latin typeface="Times New Roman" panose="02020603050405020304" pitchFamily="18" charset="0"/>
                <a:ea typeface="华文细黑" panose="02010600040101010101" pitchFamily="2" charset="-122"/>
              </a:rPr>
              <a:t>毒性极度和高度危害的中压容器</a:t>
            </a:r>
            <a:endParaRPr lang="en-US" altLang="zh-CN" sz="2000" dirty="0">
              <a:latin typeface="Times New Roman" panose="02020603050405020304" pitchFamily="18" charset="0"/>
              <a:ea typeface="华文细黑" panose="02010600040101010101" pitchFamily="2" charset="-122"/>
            </a:endParaRPr>
          </a:p>
          <a:p>
            <a:pPr marL="263525" lvl="1" indent="-180975" eaLnBrk="0" hangingPunct="0">
              <a:spcBef>
                <a:spcPts val="525"/>
              </a:spcBef>
              <a:buSzPct val="110000"/>
              <a:buFont typeface="Arial" panose="020B0604020202020204" pitchFamily="34" charset="0"/>
              <a:buChar char="•"/>
            </a:pPr>
            <a:r>
              <a:rPr lang="en-US" altLang="zh-CN" sz="2000" dirty="0">
                <a:latin typeface="Times New Roman" panose="02020603050405020304" pitchFamily="18" charset="0"/>
                <a:ea typeface="华文细黑" panose="02010600040101010101" pitchFamily="2" charset="-122"/>
              </a:rPr>
              <a:t>PV≥0.2MPa.M</a:t>
            </a:r>
            <a:r>
              <a:rPr lang="en-US" altLang="zh-CN" sz="2000" baseline="30000" dirty="0">
                <a:latin typeface="Times New Roman" panose="02020603050405020304" pitchFamily="18" charset="0"/>
                <a:ea typeface="华文细黑" panose="02010600040101010101" pitchFamily="2" charset="-122"/>
              </a:rPr>
              <a:t>3</a:t>
            </a:r>
            <a:r>
              <a:rPr lang="zh-CN" altLang="en-US" sz="2000" dirty="0">
                <a:latin typeface="Times New Roman" panose="02020603050405020304" pitchFamily="18" charset="0"/>
                <a:ea typeface="华文细黑" panose="02010600040101010101" pitchFamily="2" charset="-122"/>
              </a:rPr>
              <a:t>的低压容器</a:t>
            </a:r>
            <a:endParaRPr lang="en-US" altLang="zh-CN" sz="2000" dirty="0">
              <a:latin typeface="Times New Roman" panose="02020603050405020304" pitchFamily="18" charset="0"/>
              <a:ea typeface="华文细黑" panose="02010600040101010101" pitchFamily="2" charset="-122"/>
            </a:endParaRPr>
          </a:p>
          <a:p>
            <a:pPr marL="263525" lvl="1" indent="-180975" eaLnBrk="0" hangingPunct="0">
              <a:spcBef>
                <a:spcPts val="525"/>
              </a:spcBef>
              <a:buSzPct val="110000"/>
              <a:buFont typeface="Arial" panose="020B0604020202020204" pitchFamily="34" charset="0"/>
              <a:buChar char="•"/>
            </a:pPr>
            <a:r>
              <a:rPr lang="zh-CN" altLang="en-US" sz="2000" dirty="0">
                <a:latin typeface="Times New Roman" panose="02020603050405020304" pitchFamily="18" charset="0"/>
                <a:ea typeface="华文细黑" panose="02010600040101010101" pitchFamily="2" charset="-122"/>
              </a:rPr>
              <a:t>毒性中等且</a:t>
            </a:r>
            <a:r>
              <a:rPr lang="en-US" altLang="zh-CN" sz="2000" dirty="0">
                <a:latin typeface="Times New Roman" panose="02020603050405020304" pitchFamily="18" charset="0"/>
                <a:ea typeface="华文细黑" panose="02010600040101010101" pitchFamily="2" charset="-122"/>
              </a:rPr>
              <a:t>PV≥0.5MPa.M</a:t>
            </a:r>
            <a:r>
              <a:rPr lang="en-US" altLang="zh-CN" sz="2000" baseline="30000" dirty="0">
                <a:latin typeface="Times New Roman" panose="02020603050405020304" pitchFamily="18" charset="0"/>
                <a:ea typeface="华文细黑" panose="02010600040101010101" pitchFamily="2" charset="-122"/>
              </a:rPr>
              <a:t>3</a:t>
            </a:r>
            <a:r>
              <a:rPr lang="zh-CN" altLang="en-US" sz="2000" dirty="0">
                <a:latin typeface="Times New Roman" panose="02020603050405020304" pitchFamily="18" charset="0"/>
                <a:ea typeface="华文细黑" panose="02010600040101010101" pitchFamily="2" charset="-122"/>
              </a:rPr>
              <a:t>的中压容器</a:t>
            </a:r>
            <a:endParaRPr lang="en-US" altLang="zh-CN" sz="2000" dirty="0">
              <a:latin typeface="Times New Roman" panose="02020603050405020304" pitchFamily="18" charset="0"/>
              <a:ea typeface="华文细黑" panose="02010600040101010101" pitchFamily="2" charset="-122"/>
            </a:endParaRPr>
          </a:p>
          <a:p>
            <a:pPr marL="263525" lvl="1" indent="-180975" eaLnBrk="0" hangingPunct="0">
              <a:spcBef>
                <a:spcPts val="525"/>
              </a:spcBef>
              <a:buSzPct val="110000"/>
              <a:buFont typeface="Arial" panose="020B0604020202020204" pitchFamily="34" charset="0"/>
              <a:buChar char="•"/>
            </a:pPr>
            <a:r>
              <a:rPr lang="en-US" altLang="zh-CN" sz="2000" dirty="0">
                <a:latin typeface="Times New Roman" panose="02020603050405020304" pitchFamily="18" charset="0"/>
                <a:ea typeface="华文细黑" panose="02010600040101010101" pitchFamily="2" charset="-122"/>
              </a:rPr>
              <a:t>PV≥10MPa.M</a:t>
            </a:r>
            <a:r>
              <a:rPr lang="en-US" altLang="zh-CN" sz="2000" baseline="30000" dirty="0">
                <a:latin typeface="Times New Roman" panose="02020603050405020304" pitchFamily="18" charset="0"/>
                <a:ea typeface="华文细黑" panose="02010600040101010101" pitchFamily="2" charset="-122"/>
              </a:rPr>
              <a:t>3</a:t>
            </a:r>
            <a:r>
              <a:rPr lang="zh-CN" altLang="en-US" sz="2000" dirty="0">
                <a:latin typeface="Times New Roman" panose="02020603050405020304" pitchFamily="18" charset="0"/>
                <a:ea typeface="华文细黑" panose="02010600040101010101" pitchFamily="2" charset="-122"/>
              </a:rPr>
              <a:t>的中压贮存容器</a:t>
            </a:r>
            <a:endParaRPr lang="zh-CN" altLang="en-US" sz="2000" dirty="0">
              <a:latin typeface="Times New Roman" panose="02020603050405020304" pitchFamily="18" charset="0"/>
              <a:ea typeface="华文细黑" panose="0201060004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sp>
        <p:nvSpPr>
          <p:cNvPr id="84994" name="内容占位符 2"/>
          <p:cNvSpPr>
            <a:spLocks noGrp="1"/>
          </p:cNvSpPr>
          <p:nvPr userDrawn="1">
            <p:ph idx="1"/>
          </p:nvPr>
        </p:nvSpPr>
        <p:spPr>
          <a:xfrm>
            <a:off x="227013" y="982663"/>
            <a:ext cx="8653462" cy="1046162"/>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气瓶标记与漆色</a:t>
            </a:r>
            <a:endParaRPr lang="zh-CN" altLang="en-US" kern="1200" dirty="0">
              <a:latin typeface="Times New Roman" panose="02020603050405020304" pitchFamily="18" charset="0"/>
              <a:ea typeface="华文细黑" panose="02010600040101010101" pitchFamily="2" charset="-122"/>
              <a:cs typeface="+mn-cs"/>
            </a:endParaRPr>
          </a:p>
        </p:txBody>
      </p:sp>
      <p:grpSp>
        <p:nvGrpSpPr>
          <p:cNvPr id="84995" name="组合 83"/>
          <p:cNvGrpSpPr/>
          <p:nvPr/>
        </p:nvGrpSpPr>
        <p:grpSpPr>
          <a:xfrm>
            <a:off x="4418013" y="1292225"/>
            <a:ext cx="4608512" cy="4875213"/>
            <a:chOff x="4138612" y="1185750"/>
            <a:chExt cx="4608513" cy="4875326"/>
          </a:xfrm>
        </p:grpSpPr>
        <p:sp>
          <p:nvSpPr>
            <p:cNvPr id="44" name="Freeform 14"/>
            <p:cNvSpPr/>
            <p:nvPr/>
          </p:nvSpPr>
          <p:spPr bwMode="auto">
            <a:xfrm>
              <a:off x="6081712" y="2173198"/>
              <a:ext cx="1008062" cy="287345"/>
            </a:xfrm>
            <a:custGeom>
              <a:avLst/>
              <a:gdLst/>
              <a:ahLst/>
              <a:cxnLst>
                <a:cxn ang="0">
                  <a:pos x="91" y="0"/>
                </a:cxn>
                <a:cxn ang="0">
                  <a:pos x="545" y="0"/>
                </a:cxn>
                <a:cxn ang="0">
                  <a:pos x="635" y="181"/>
                </a:cxn>
                <a:cxn ang="0">
                  <a:pos x="0" y="181"/>
                </a:cxn>
                <a:cxn ang="0">
                  <a:pos x="91" y="0"/>
                </a:cxn>
              </a:cxnLst>
              <a:rect l="0" t="0" r="r" b="b"/>
              <a:pathLst>
                <a:path w="635" h="181">
                  <a:moveTo>
                    <a:pt x="91" y="0"/>
                  </a:moveTo>
                  <a:lnTo>
                    <a:pt x="545" y="0"/>
                  </a:lnTo>
                  <a:lnTo>
                    <a:pt x="635" y="181"/>
                  </a:lnTo>
                  <a:lnTo>
                    <a:pt x="0" y="181"/>
                  </a:lnTo>
                  <a:lnTo>
                    <a:pt x="91" y="0"/>
                  </a:lnTo>
                  <a:close/>
                </a:path>
              </a:pathLst>
            </a:custGeom>
            <a:solidFill>
              <a:schemeClr val="accent5"/>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 name="Oval 5"/>
            <p:cNvSpPr>
              <a:spLocks noChangeArrowheads="1"/>
            </p:cNvSpPr>
            <p:nvPr/>
          </p:nvSpPr>
          <p:spPr bwMode="auto">
            <a:xfrm>
              <a:off x="6226174" y="1307991"/>
              <a:ext cx="720725" cy="720742"/>
            </a:xfrm>
            <a:prstGeom prst="ellipse">
              <a:avLst/>
            </a:prstGeom>
            <a:solidFill>
              <a:schemeClr val="accent5"/>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4998" name="Oval 4"/>
            <p:cNvSpPr/>
            <p:nvPr/>
          </p:nvSpPr>
          <p:spPr>
            <a:xfrm>
              <a:off x="6478587" y="1452563"/>
              <a:ext cx="215900" cy="215900"/>
            </a:xfrm>
            <a:prstGeom prst="ellipse">
              <a:avLst/>
            </a:prstGeom>
            <a:solidFill>
              <a:schemeClr val="bg2"/>
            </a:solidFill>
            <a:ln w="9525" cap="flat" cmpd="sng">
              <a:solidFill>
                <a:schemeClr val="tx1"/>
              </a:solidFill>
              <a:prstDash val="solid"/>
              <a:round/>
              <a:headEnd type="none" w="med" len="med"/>
              <a:tailEnd type="none" w="med" len="med"/>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47" name="Rectangle 6"/>
            <p:cNvSpPr>
              <a:spLocks noChangeArrowheads="1"/>
            </p:cNvSpPr>
            <p:nvPr/>
          </p:nvSpPr>
          <p:spPr bwMode="auto">
            <a:xfrm>
              <a:off x="6226174" y="1741388"/>
              <a:ext cx="720725" cy="431810"/>
            </a:xfrm>
            <a:prstGeom prst="rect">
              <a:avLst/>
            </a:prstGeom>
            <a:solidFill>
              <a:schemeClr val="accent5"/>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 name="Rectangle 7"/>
            <p:cNvSpPr>
              <a:spLocks noChangeArrowheads="1"/>
            </p:cNvSpPr>
            <p:nvPr/>
          </p:nvSpPr>
          <p:spPr bwMode="auto">
            <a:xfrm>
              <a:off x="6081712" y="2460543"/>
              <a:ext cx="1008062" cy="3600533"/>
            </a:xfrm>
            <a:prstGeom prst="rect">
              <a:avLst/>
            </a:prstGeom>
            <a:solidFill>
              <a:schemeClr val="accent5"/>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001" name="Line 16"/>
            <p:cNvSpPr/>
            <p:nvPr/>
          </p:nvSpPr>
          <p:spPr>
            <a:xfrm>
              <a:off x="6081713" y="2460626"/>
              <a:ext cx="0" cy="3600450"/>
            </a:xfrm>
            <a:prstGeom prst="line">
              <a:avLst/>
            </a:prstGeom>
            <a:ln w="9525" cap="flat" cmpd="sng">
              <a:solidFill>
                <a:schemeClr val="tx1"/>
              </a:solidFill>
              <a:prstDash val="solid"/>
              <a:round/>
              <a:headEnd type="none" w="med" len="med"/>
              <a:tailEnd type="none" w="med" len="med"/>
            </a:ln>
          </p:spPr>
        </p:sp>
        <p:sp>
          <p:nvSpPr>
            <p:cNvPr id="85002" name="Line 17"/>
            <p:cNvSpPr/>
            <p:nvPr/>
          </p:nvSpPr>
          <p:spPr>
            <a:xfrm>
              <a:off x="6081713" y="6061076"/>
              <a:ext cx="1008062" cy="0"/>
            </a:xfrm>
            <a:prstGeom prst="line">
              <a:avLst/>
            </a:prstGeom>
            <a:ln w="9525" cap="flat" cmpd="sng">
              <a:solidFill>
                <a:schemeClr val="tx1"/>
              </a:solidFill>
              <a:prstDash val="solid"/>
              <a:round/>
              <a:headEnd type="none" w="med" len="med"/>
              <a:tailEnd type="none" w="med" len="med"/>
            </a:ln>
          </p:spPr>
        </p:sp>
        <p:sp>
          <p:nvSpPr>
            <p:cNvPr id="85003" name="Line 18"/>
            <p:cNvSpPr/>
            <p:nvPr/>
          </p:nvSpPr>
          <p:spPr>
            <a:xfrm>
              <a:off x="7089775" y="2460626"/>
              <a:ext cx="0" cy="3600450"/>
            </a:xfrm>
            <a:prstGeom prst="line">
              <a:avLst/>
            </a:prstGeom>
            <a:ln w="9525" cap="flat" cmpd="sng">
              <a:solidFill>
                <a:schemeClr val="tx1"/>
              </a:solidFill>
              <a:prstDash val="solid"/>
              <a:round/>
              <a:headEnd type="none" w="med" len="med"/>
              <a:tailEnd type="none" w="med" len="med"/>
            </a:ln>
          </p:spPr>
        </p:sp>
        <p:sp>
          <p:nvSpPr>
            <p:cNvPr id="85004" name="Freeform 19"/>
            <p:cNvSpPr/>
            <p:nvPr/>
          </p:nvSpPr>
          <p:spPr>
            <a:xfrm>
              <a:off x="6081713" y="2316163"/>
              <a:ext cx="215900" cy="433388"/>
            </a:xfrm>
            <a:custGeom>
              <a:avLst/>
              <a:gdLst/>
              <a:ahLst/>
              <a:cxnLst>
                <a:cxn ang="0">
                  <a:pos x="115927185" y="0"/>
                </a:cxn>
                <a:cxn ang="0">
                  <a:pos x="342741195" y="115927319"/>
                </a:cxn>
                <a:cxn ang="0">
                  <a:pos x="229333421" y="688004135"/>
                </a:cxn>
                <a:cxn ang="0">
                  <a:pos x="0" y="688004135"/>
                </a:cxn>
                <a:cxn ang="0">
                  <a:pos x="0" y="229335274"/>
                </a:cxn>
                <a:cxn ang="0">
                  <a:pos x="115927185" y="0"/>
                </a:cxn>
              </a:cxnLst>
              <a:pathLst>
                <a:path w="136" h="273">
                  <a:moveTo>
                    <a:pt x="46" y="0"/>
                  </a:moveTo>
                  <a:lnTo>
                    <a:pt x="136" y="46"/>
                  </a:lnTo>
                  <a:lnTo>
                    <a:pt x="91" y="273"/>
                  </a:lnTo>
                  <a:lnTo>
                    <a:pt x="0" y="273"/>
                  </a:lnTo>
                  <a:lnTo>
                    <a:pt x="0" y="91"/>
                  </a:lnTo>
                  <a:lnTo>
                    <a:pt x="46" y="0"/>
                  </a:lnTo>
                  <a:close/>
                </a:path>
              </a:pathLst>
            </a:custGeom>
            <a:solidFill>
              <a:srgbClr val="FFFFFF"/>
            </a:solidFill>
            <a:ln w="9525" cap="flat" cmpd="sng">
              <a:solidFill>
                <a:schemeClr val="tx1"/>
              </a:solidFill>
              <a:prstDash val="solid"/>
              <a:round/>
              <a:headEnd type="none" w="med" len="med"/>
              <a:tailEnd type="none" w="med" len="med"/>
            </a:ln>
          </p:spPr>
          <p:txBody>
            <a:bodyPr/>
            <a:p>
              <a:endParaRPr lang="zh-CN" altLang="en-US"/>
            </a:p>
          </p:txBody>
        </p:sp>
        <p:sp>
          <p:nvSpPr>
            <p:cNvPr id="85005" name="Freeform 20"/>
            <p:cNvSpPr/>
            <p:nvPr/>
          </p:nvSpPr>
          <p:spPr>
            <a:xfrm>
              <a:off x="6873875" y="2316163"/>
              <a:ext cx="215900" cy="433388"/>
            </a:xfrm>
            <a:custGeom>
              <a:avLst/>
              <a:gdLst/>
              <a:ahLst/>
              <a:cxnLst>
                <a:cxn ang="0">
                  <a:pos x="229333421" y="0"/>
                </a:cxn>
                <a:cxn ang="0">
                  <a:pos x="0" y="115927319"/>
                </a:cxn>
                <a:cxn ang="0">
                  <a:pos x="0" y="572076865"/>
                </a:cxn>
                <a:cxn ang="0">
                  <a:pos x="342741195" y="688004135"/>
                </a:cxn>
                <a:cxn ang="0">
                  <a:pos x="342741195" y="229335274"/>
                </a:cxn>
                <a:cxn ang="0">
                  <a:pos x="229333421" y="0"/>
                </a:cxn>
              </a:cxnLst>
              <a:pathLst>
                <a:path w="136" h="273">
                  <a:moveTo>
                    <a:pt x="91" y="0"/>
                  </a:moveTo>
                  <a:lnTo>
                    <a:pt x="0" y="46"/>
                  </a:lnTo>
                  <a:lnTo>
                    <a:pt x="0" y="227"/>
                  </a:lnTo>
                  <a:lnTo>
                    <a:pt x="136" y="273"/>
                  </a:lnTo>
                  <a:lnTo>
                    <a:pt x="136" y="91"/>
                  </a:lnTo>
                  <a:lnTo>
                    <a:pt x="91" y="0"/>
                  </a:lnTo>
                  <a:close/>
                </a:path>
              </a:pathLst>
            </a:custGeom>
            <a:solidFill>
              <a:srgbClr val="FFFFFF"/>
            </a:solidFill>
            <a:ln w="9525" cap="flat" cmpd="sng">
              <a:solidFill>
                <a:schemeClr val="tx1"/>
              </a:solidFill>
              <a:prstDash val="solid"/>
              <a:round/>
              <a:headEnd type="none" w="med" len="med"/>
              <a:tailEnd type="none" w="med" len="med"/>
            </a:ln>
          </p:spPr>
          <p:txBody>
            <a:bodyPr/>
            <a:p>
              <a:endParaRPr lang="zh-CN" altLang="en-US"/>
            </a:p>
          </p:txBody>
        </p:sp>
        <p:sp>
          <p:nvSpPr>
            <p:cNvPr id="85006" name="AutoShape 21"/>
            <p:cNvSpPr/>
            <p:nvPr/>
          </p:nvSpPr>
          <p:spPr>
            <a:xfrm>
              <a:off x="6010275" y="2965451"/>
              <a:ext cx="1152525" cy="142875"/>
            </a:xfrm>
            <a:prstGeom prst="roundRect">
              <a:avLst>
                <a:gd name="adj" fmla="val 16667"/>
              </a:avLst>
            </a:prstGeom>
            <a:solidFill>
              <a:srgbClr val="00FFFF"/>
            </a:solidFill>
            <a:ln w="9525" cap="flat" cmpd="sng">
              <a:solidFill>
                <a:schemeClr val="tx1"/>
              </a:solidFill>
              <a:prstDash val="solid"/>
              <a:round/>
              <a:headEnd type="none" w="med" len="med"/>
              <a:tailEnd type="none" w="med" len="med"/>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85007" name="AutoShape 22"/>
            <p:cNvSpPr/>
            <p:nvPr/>
          </p:nvSpPr>
          <p:spPr>
            <a:xfrm>
              <a:off x="6010275" y="5341938"/>
              <a:ext cx="1152525" cy="142875"/>
            </a:xfrm>
            <a:prstGeom prst="roundRect">
              <a:avLst>
                <a:gd name="adj" fmla="val 16667"/>
              </a:avLst>
            </a:prstGeom>
            <a:solidFill>
              <a:srgbClr val="00FFFF"/>
            </a:solidFill>
            <a:ln w="9525" cap="flat" cmpd="sng">
              <a:solidFill>
                <a:schemeClr val="tx1"/>
              </a:solidFill>
              <a:prstDash val="solid"/>
              <a:round/>
              <a:headEnd type="none" w="med" len="med"/>
              <a:tailEnd type="none" w="med" len="med"/>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85008" name="Rectangle 23"/>
            <p:cNvSpPr/>
            <p:nvPr/>
          </p:nvSpPr>
          <p:spPr>
            <a:xfrm>
              <a:off x="6081713" y="3252788"/>
              <a:ext cx="1008062" cy="144463"/>
            </a:xfrm>
            <a:prstGeom prst="rect">
              <a:avLst/>
            </a:prstGeom>
            <a:solidFill>
              <a:srgbClr val="FFCC66"/>
            </a:solidFill>
            <a:ln w="9525" cap="flat" cmpd="sng">
              <a:solidFill>
                <a:schemeClr val="tx1"/>
              </a:solidFill>
              <a:prstDash val="solid"/>
              <a:miter/>
              <a:headEnd type="none" w="med" len="med"/>
              <a:tailEnd type="none" w="med" len="med"/>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85009" name="Line 24"/>
            <p:cNvSpPr/>
            <p:nvPr/>
          </p:nvSpPr>
          <p:spPr>
            <a:xfrm>
              <a:off x="6873875" y="1741488"/>
              <a:ext cx="1800225" cy="0"/>
            </a:xfrm>
            <a:prstGeom prst="line">
              <a:avLst/>
            </a:prstGeom>
            <a:ln w="9525" cap="flat" cmpd="sng">
              <a:solidFill>
                <a:schemeClr val="tx1"/>
              </a:solidFill>
              <a:prstDash val="solid"/>
              <a:round/>
              <a:headEnd type="none" w="med" len="med"/>
              <a:tailEnd type="none" w="med" len="med"/>
            </a:ln>
          </p:spPr>
        </p:sp>
        <p:sp>
          <p:nvSpPr>
            <p:cNvPr id="85010" name="Line 25"/>
            <p:cNvSpPr/>
            <p:nvPr/>
          </p:nvSpPr>
          <p:spPr>
            <a:xfrm>
              <a:off x="6946900" y="6061076"/>
              <a:ext cx="1800225" cy="0"/>
            </a:xfrm>
            <a:prstGeom prst="line">
              <a:avLst/>
            </a:prstGeom>
            <a:ln w="9525" cap="flat" cmpd="sng">
              <a:solidFill>
                <a:schemeClr val="tx1"/>
              </a:solidFill>
              <a:prstDash val="solid"/>
              <a:round/>
              <a:headEnd type="none" w="med" len="med"/>
              <a:tailEnd type="none" w="med" len="med"/>
            </a:ln>
          </p:spPr>
        </p:sp>
        <p:sp>
          <p:nvSpPr>
            <p:cNvPr id="85011" name="Line 26"/>
            <p:cNvSpPr/>
            <p:nvPr/>
          </p:nvSpPr>
          <p:spPr>
            <a:xfrm>
              <a:off x="8602663" y="1741488"/>
              <a:ext cx="0" cy="4319588"/>
            </a:xfrm>
            <a:prstGeom prst="line">
              <a:avLst/>
            </a:prstGeom>
            <a:ln w="9525" cap="flat" cmpd="sng">
              <a:solidFill>
                <a:schemeClr val="tx1"/>
              </a:solidFill>
              <a:prstDash val="solid"/>
              <a:round/>
              <a:headEnd type="triangle" w="med" len="med"/>
              <a:tailEnd type="triangle" w="med" len="med"/>
            </a:ln>
          </p:spPr>
        </p:sp>
        <p:sp>
          <p:nvSpPr>
            <p:cNvPr id="85012" name="Line 27"/>
            <p:cNvSpPr/>
            <p:nvPr/>
          </p:nvSpPr>
          <p:spPr>
            <a:xfrm>
              <a:off x="7089775" y="3397251"/>
              <a:ext cx="792162" cy="0"/>
            </a:xfrm>
            <a:prstGeom prst="line">
              <a:avLst/>
            </a:prstGeom>
            <a:ln w="9525" cap="flat" cmpd="sng">
              <a:solidFill>
                <a:schemeClr val="tx1"/>
              </a:solidFill>
              <a:prstDash val="solid"/>
              <a:round/>
              <a:headEnd type="none" w="med" len="med"/>
              <a:tailEnd type="none" w="med" len="med"/>
            </a:ln>
          </p:spPr>
        </p:sp>
        <p:sp>
          <p:nvSpPr>
            <p:cNvPr id="85013" name="Line 28"/>
            <p:cNvSpPr/>
            <p:nvPr/>
          </p:nvSpPr>
          <p:spPr>
            <a:xfrm>
              <a:off x="7594600" y="1812926"/>
              <a:ext cx="0" cy="1584325"/>
            </a:xfrm>
            <a:prstGeom prst="line">
              <a:avLst/>
            </a:prstGeom>
            <a:ln w="9525" cap="flat" cmpd="sng">
              <a:solidFill>
                <a:schemeClr val="tx1"/>
              </a:solidFill>
              <a:prstDash val="solid"/>
              <a:round/>
              <a:headEnd type="triangle" w="med" len="med"/>
              <a:tailEnd type="triangle" w="med" len="med"/>
            </a:ln>
          </p:spPr>
        </p:sp>
        <p:sp>
          <p:nvSpPr>
            <p:cNvPr id="85014" name="Text Box 29"/>
            <p:cNvSpPr txBox="1"/>
            <p:nvPr/>
          </p:nvSpPr>
          <p:spPr>
            <a:xfrm>
              <a:off x="7521575" y="2389188"/>
              <a:ext cx="720725" cy="304800"/>
            </a:xfrm>
            <a:prstGeom prst="rect">
              <a:avLst/>
            </a:prstGeom>
            <a:noFill/>
            <a:ln w="9525">
              <a:noFill/>
            </a:ln>
          </p:spPr>
          <p:txBody>
            <a:bodyPr anchor="t">
              <a:spAutoFit/>
            </a:bodyPr>
            <a:p>
              <a:pPr>
                <a:spcBef>
                  <a:spcPct val="50000"/>
                </a:spcBef>
              </a:pPr>
              <a:r>
                <a:rPr lang="en-US" altLang="zh-CN" sz="1400" dirty="0">
                  <a:latin typeface="Arial" panose="020B0604020202020204" pitchFamily="34" charset="0"/>
                  <a:ea typeface="宋体" panose="02010600030101010101" pitchFamily="2" charset="-122"/>
                </a:rPr>
                <a:t>1/3H</a:t>
              </a:r>
              <a:endParaRPr lang="en-US" altLang="zh-CN" sz="1400" dirty="0">
                <a:latin typeface="Arial" panose="020B0604020202020204" pitchFamily="34" charset="0"/>
                <a:ea typeface="宋体" panose="02010600030101010101" pitchFamily="2" charset="-122"/>
              </a:endParaRPr>
            </a:p>
          </p:txBody>
        </p:sp>
        <p:sp>
          <p:nvSpPr>
            <p:cNvPr id="85015" name="Text Box 30"/>
            <p:cNvSpPr txBox="1"/>
            <p:nvPr/>
          </p:nvSpPr>
          <p:spPr>
            <a:xfrm>
              <a:off x="8170863" y="3829051"/>
              <a:ext cx="431800" cy="366713"/>
            </a:xfrm>
            <a:prstGeom prst="rect">
              <a:avLst/>
            </a:prstGeom>
            <a:noFill/>
            <a:ln w="9525">
              <a:noFill/>
            </a:ln>
          </p:spPr>
          <p:txBody>
            <a:bodyPr anchor="t">
              <a:spAutoFit/>
            </a:bodyPr>
            <a:p>
              <a:pPr>
                <a:spcBef>
                  <a:spcPct val="50000"/>
                </a:spcBef>
              </a:pPr>
              <a:r>
                <a:rPr lang="en-US" altLang="zh-CN" dirty="0">
                  <a:latin typeface="Arial" panose="020B0604020202020204" pitchFamily="34" charset="0"/>
                  <a:ea typeface="宋体" panose="02010600030101010101" pitchFamily="2" charset="-122"/>
                </a:rPr>
                <a:t>H</a:t>
              </a:r>
              <a:endParaRPr lang="en-US" altLang="zh-CN" dirty="0">
                <a:latin typeface="Arial" panose="020B0604020202020204" pitchFamily="34" charset="0"/>
                <a:ea typeface="宋体" panose="02010600030101010101" pitchFamily="2" charset="-122"/>
              </a:endParaRPr>
            </a:p>
          </p:txBody>
        </p:sp>
        <p:sp>
          <p:nvSpPr>
            <p:cNvPr id="85016" name="Text Box 31"/>
            <p:cNvSpPr txBox="1"/>
            <p:nvPr/>
          </p:nvSpPr>
          <p:spPr>
            <a:xfrm>
              <a:off x="6226175" y="3087687"/>
              <a:ext cx="792162" cy="304800"/>
            </a:xfrm>
            <a:prstGeom prst="rect">
              <a:avLst/>
            </a:prstGeom>
            <a:noFill/>
            <a:ln w="9525">
              <a:noFill/>
            </a:ln>
          </p:spPr>
          <p:txBody>
            <a:bodyPr anchor="t">
              <a:spAutoFit/>
            </a:bodyPr>
            <a:p>
              <a:pPr>
                <a:spcBef>
                  <a:spcPct val="50000"/>
                </a:spcBef>
              </a:pPr>
              <a:r>
                <a:rPr lang="en-US" altLang="zh-CN" sz="1400" b="1" dirty="0">
                  <a:latin typeface="Arial" panose="020B0604020202020204" pitchFamily="34" charset="0"/>
                  <a:ea typeface="宋体" panose="02010600030101010101" pitchFamily="2" charset="-122"/>
                </a:rPr>
                <a:t>********</a:t>
              </a:r>
              <a:endParaRPr lang="en-US" altLang="zh-CN" sz="1400" b="1" dirty="0">
                <a:latin typeface="Arial" panose="020B0604020202020204" pitchFamily="34" charset="0"/>
                <a:ea typeface="宋体" panose="02010600030101010101" pitchFamily="2" charset="-122"/>
              </a:endParaRPr>
            </a:p>
          </p:txBody>
        </p:sp>
        <p:sp>
          <p:nvSpPr>
            <p:cNvPr id="85017" name="Text Box 32"/>
            <p:cNvSpPr txBox="1"/>
            <p:nvPr/>
          </p:nvSpPr>
          <p:spPr>
            <a:xfrm>
              <a:off x="6442075" y="3541713"/>
              <a:ext cx="360362" cy="1569660"/>
            </a:xfrm>
            <a:prstGeom prst="rect">
              <a:avLst/>
            </a:prstGeom>
            <a:noFill/>
            <a:ln w="9525">
              <a:noFill/>
            </a:ln>
          </p:spPr>
          <p:txBody>
            <a:bodyPr anchor="t">
              <a:spAutoFit/>
            </a:bodyPr>
            <a:p>
              <a:pPr algn="ctr">
                <a:spcBef>
                  <a:spcPct val="50000"/>
                </a:spcBef>
              </a:pPr>
              <a:r>
                <a:rPr lang="en-US" altLang="zh-CN" sz="2400" b="1" dirty="0">
                  <a:solidFill>
                    <a:srgbClr val="FFFF00"/>
                  </a:solidFill>
                  <a:latin typeface="华文行楷" panose="02010800040101010101" pitchFamily="2" charset="-122"/>
                  <a:ea typeface="华文行楷" panose="02010800040101010101" pitchFamily="2" charset="-122"/>
                </a:rPr>
                <a:t>***</a:t>
              </a:r>
              <a:r>
                <a:rPr lang="zh-CN" altLang="en-US" sz="2400" b="1" dirty="0">
                  <a:solidFill>
                    <a:srgbClr val="FFFF00"/>
                  </a:solidFill>
                  <a:latin typeface="华文行楷" panose="02010800040101010101" pitchFamily="2" charset="-122"/>
                  <a:ea typeface="华文行楷" panose="02010800040101010101" pitchFamily="2" charset="-122"/>
                </a:rPr>
                <a:t>厂</a:t>
              </a:r>
              <a:endParaRPr lang="zh-CN" altLang="en-US" sz="2400" b="1" dirty="0">
                <a:solidFill>
                  <a:srgbClr val="FFFF00"/>
                </a:solidFill>
                <a:latin typeface="华文行楷" panose="02010800040101010101" pitchFamily="2" charset="-122"/>
                <a:ea typeface="华文行楷" panose="02010800040101010101" pitchFamily="2" charset="-122"/>
              </a:endParaRPr>
            </a:p>
          </p:txBody>
        </p:sp>
        <p:sp>
          <p:nvSpPr>
            <p:cNvPr id="85018" name="Line 40"/>
            <p:cNvSpPr/>
            <p:nvPr/>
          </p:nvSpPr>
          <p:spPr>
            <a:xfrm flipV="1">
              <a:off x="4933951" y="1585860"/>
              <a:ext cx="1440000" cy="0"/>
            </a:xfrm>
            <a:prstGeom prst="line">
              <a:avLst/>
            </a:prstGeom>
            <a:ln w="9525" cap="flat" cmpd="sng">
              <a:solidFill>
                <a:schemeClr val="tx1"/>
              </a:solidFill>
              <a:prstDash val="solid"/>
              <a:round/>
              <a:headEnd type="none" w="med" len="med"/>
              <a:tailEnd type="triangle" w="med" len="med"/>
            </a:ln>
          </p:spPr>
        </p:sp>
        <p:sp>
          <p:nvSpPr>
            <p:cNvPr id="85019" name="Line 41"/>
            <p:cNvSpPr/>
            <p:nvPr/>
          </p:nvSpPr>
          <p:spPr>
            <a:xfrm flipH="1">
              <a:off x="7089775" y="1308101"/>
              <a:ext cx="431800" cy="1081088"/>
            </a:xfrm>
            <a:prstGeom prst="line">
              <a:avLst/>
            </a:prstGeom>
            <a:ln w="9525" cap="flat" cmpd="sng">
              <a:solidFill>
                <a:schemeClr val="tx1"/>
              </a:solidFill>
              <a:prstDash val="solid"/>
              <a:round/>
              <a:headEnd type="none" w="med" len="med"/>
              <a:tailEnd type="triangle" w="med" len="med"/>
            </a:ln>
          </p:spPr>
        </p:sp>
        <p:sp>
          <p:nvSpPr>
            <p:cNvPr id="85020" name="Line 42"/>
            <p:cNvSpPr/>
            <p:nvPr/>
          </p:nvSpPr>
          <p:spPr>
            <a:xfrm>
              <a:off x="4702059" y="2497152"/>
              <a:ext cx="1440000" cy="0"/>
            </a:xfrm>
            <a:prstGeom prst="line">
              <a:avLst/>
            </a:prstGeom>
            <a:ln w="9525" cap="flat" cmpd="sng">
              <a:solidFill>
                <a:schemeClr val="tx1"/>
              </a:solidFill>
              <a:prstDash val="solid"/>
              <a:round/>
              <a:headEnd type="none" w="med" len="med"/>
              <a:tailEnd type="triangle" w="med" len="med"/>
            </a:ln>
          </p:spPr>
        </p:sp>
        <p:sp>
          <p:nvSpPr>
            <p:cNvPr id="85021" name="Line 43"/>
            <p:cNvSpPr/>
            <p:nvPr/>
          </p:nvSpPr>
          <p:spPr>
            <a:xfrm>
              <a:off x="4811598" y="3171764"/>
              <a:ext cx="1440000" cy="0"/>
            </a:xfrm>
            <a:prstGeom prst="line">
              <a:avLst/>
            </a:prstGeom>
            <a:ln w="9525" cap="flat" cmpd="sng">
              <a:solidFill>
                <a:schemeClr val="tx1"/>
              </a:solidFill>
              <a:prstDash val="solid"/>
              <a:round/>
              <a:headEnd type="none" w="med" len="med"/>
              <a:tailEnd type="triangle" w="med" len="med"/>
            </a:ln>
          </p:spPr>
        </p:sp>
        <p:sp>
          <p:nvSpPr>
            <p:cNvPr id="85022" name="Line 44"/>
            <p:cNvSpPr/>
            <p:nvPr/>
          </p:nvSpPr>
          <p:spPr>
            <a:xfrm>
              <a:off x="4775085" y="3324226"/>
              <a:ext cx="1440000" cy="0"/>
            </a:xfrm>
            <a:prstGeom prst="line">
              <a:avLst/>
            </a:prstGeom>
            <a:ln w="9525" cap="flat" cmpd="sng">
              <a:solidFill>
                <a:schemeClr val="tx1"/>
              </a:solidFill>
              <a:prstDash val="solid"/>
              <a:round/>
              <a:headEnd type="none" w="med" len="med"/>
              <a:tailEnd type="triangle" w="med" len="med"/>
            </a:ln>
          </p:spPr>
        </p:sp>
        <p:sp>
          <p:nvSpPr>
            <p:cNvPr id="85023" name="Line 45"/>
            <p:cNvSpPr/>
            <p:nvPr/>
          </p:nvSpPr>
          <p:spPr>
            <a:xfrm>
              <a:off x="4921137" y="4029106"/>
              <a:ext cx="1440000" cy="0"/>
            </a:xfrm>
            <a:prstGeom prst="line">
              <a:avLst/>
            </a:prstGeom>
            <a:ln w="9525" cap="flat" cmpd="sng">
              <a:solidFill>
                <a:schemeClr val="tx1"/>
              </a:solidFill>
              <a:prstDash val="solid"/>
              <a:round/>
              <a:headEnd type="none" w="med" len="med"/>
              <a:tailEnd type="triangle" w="med" len="med"/>
            </a:ln>
          </p:spPr>
        </p:sp>
        <p:sp>
          <p:nvSpPr>
            <p:cNvPr id="85024" name="Line 46"/>
            <p:cNvSpPr/>
            <p:nvPr/>
          </p:nvSpPr>
          <p:spPr>
            <a:xfrm>
              <a:off x="4718052" y="4724445"/>
              <a:ext cx="1440000" cy="0"/>
            </a:xfrm>
            <a:prstGeom prst="line">
              <a:avLst/>
            </a:prstGeom>
            <a:ln w="9525" cap="flat" cmpd="sng">
              <a:solidFill>
                <a:schemeClr val="tx1"/>
              </a:solidFill>
              <a:prstDash val="solid"/>
              <a:round/>
              <a:headEnd type="none" w="med" len="med"/>
              <a:tailEnd type="triangle" w="med" len="med"/>
            </a:ln>
          </p:spPr>
        </p:sp>
        <p:sp>
          <p:nvSpPr>
            <p:cNvPr id="85025" name="Line 48"/>
            <p:cNvSpPr/>
            <p:nvPr/>
          </p:nvSpPr>
          <p:spPr>
            <a:xfrm flipV="1">
              <a:off x="4718052" y="5418192"/>
              <a:ext cx="1440000" cy="0"/>
            </a:xfrm>
            <a:prstGeom prst="line">
              <a:avLst/>
            </a:prstGeom>
            <a:ln w="9525" cap="flat" cmpd="sng">
              <a:solidFill>
                <a:schemeClr val="tx1"/>
              </a:solidFill>
              <a:prstDash val="solid"/>
              <a:round/>
              <a:headEnd type="none" w="med" len="med"/>
              <a:tailEnd type="triangle" w="med" len="med"/>
            </a:ln>
          </p:spPr>
        </p:sp>
        <p:sp>
          <p:nvSpPr>
            <p:cNvPr id="85026" name="Text Box 33"/>
            <p:cNvSpPr txBox="1"/>
            <p:nvPr/>
          </p:nvSpPr>
          <p:spPr>
            <a:xfrm>
              <a:off x="4138612" y="2297097"/>
              <a:ext cx="1345319" cy="400110"/>
            </a:xfrm>
            <a:prstGeom prst="rect">
              <a:avLst/>
            </a:prstGeom>
            <a:solidFill>
              <a:schemeClr val="bg1"/>
            </a:solidFill>
            <a:ln w="9525">
              <a:noFill/>
            </a:ln>
          </p:spPr>
          <p:txBody>
            <a:bodyPr anchor="t">
              <a:spAutoFit/>
            </a:bodyPr>
            <a:p>
              <a:pPr>
                <a:spcBef>
                  <a:spcPct val="50000"/>
                </a:spcBef>
              </a:pPr>
              <a:r>
                <a:rPr lang="zh-CN" altLang="en-US" sz="2000" dirty="0">
                  <a:latin typeface="华文细黑" panose="02010600040101010101" pitchFamily="2" charset="-122"/>
                  <a:ea typeface="华文细黑" panose="02010600040101010101" pitchFamily="2" charset="-122"/>
                </a:rPr>
                <a:t>制造钢印</a:t>
              </a:r>
              <a:endParaRPr lang="zh-CN" altLang="en-US" sz="2000" dirty="0">
                <a:latin typeface="华文细黑" panose="02010600040101010101" pitchFamily="2" charset="-122"/>
                <a:ea typeface="华文细黑" panose="02010600040101010101" pitchFamily="2" charset="-122"/>
              </a:endParaRPr>
            </a:p>
          </p:txBody>
        </p:sp>
        <p:sp>
          <p:nvSpPr>
            <p:cNvPr id="85027" name="Text Box 35"/>
            <p:cNvSpPr txBox="1"/>
            <p:nvPr/>
          </p:nvSpPr>
          <p:spPr>
            <a:xfrm>
              <a:off x="4138613" y="2844792"/>
              <a:ext cx="1345318" cy="400110"/>
            </a:xfrm>
            <a:prstGeom prst="rect">
              <a:avLst/>
            </a:prstGeom>
            <a:solidFill>
              <a:schemeClr val="bg1"/>
            </a:solidFill>
            <a:ln w="9525">
              <a:noFill/>
            </a:ln>
          </p:spPr>
          <p:txBody>
            <a:bodyPr anchor="t">
              <a:spAutoFit/>
            </a:bodyPr>
            <a:p>
              <a:pPr>
                <a:spcBef>
                  <a:spcPct val="50000"/>
                </a:spcBef>
              </a:pPr>
              <a:r>
                <a:rPr lang="zh-CN" altLang="en-US" sz="2000" dirty="0">
                  <a:latin typeface="华文细黑" panose="02010600040101010101" pitchFamily="2" charset="-122"/>
                  <a:ea typeface="华文细黑" panose="02010600040101010101" pitchFamily="2" charset="-122"/>
                </a:rPr>
                <a:t>气体名称</a:t>
              </a:r>
              <a:endParaRPr lang="zh-CN" altLang="en-US" sz="2000" dirty="0">
                <a:latin typeface="华文细黑" panose="02010600040101010101" pitchFamily="2" charset="-122"/>
                <a:ea typeface="华文细黑" panose="02010600040101010101" pitchFamily="2" charset="-122"/>
              </a:endParaRPr>
            </a:p>
          </p:txBody>
        </p:sp>
        <p:sp>
          <p:nvSpPr>
            <p:cNvPr id="85028" name="Text Box 36"/>
            <p:cNvSpPr txBox="1"/>
            <p:nvPr/>
          </p:nvSpPr>
          <p:spPr>
            <a:xfrm>
              <a:off x="4138612" y="3211455"/>
              <a:ext cx="1176689" cy="400110"/>
            </a:xfrm>
            <a:prstGeom prst="rect">
              <a:avLst/>
            </a:prstGeom>
            <a:solidFill>
              <a:schemeClr val="bg1"/>
            </a:solidFill>
            <a:ln w="9525">
              <a:noFill/>
            </a:ln>
          </p:spPr>
          <p:txBody>
            <a:bodyPr anchor="t">
              <a:spAutoFit/>
            </a:bodyPr>
            <a:p>
              <a:pPr>
                <a:spcBef>
                  <a:spcPct val="50000"/>
                </a:spcBef>
              </a:pPr>
              <a:r>
                <a:rPr lang="zh-CN" altLang="en-US" sz="2000" dirty="0">
                  <a:latin typeface="华文细黑" panose="02010600040101010101" pitchFamily="2" charset="-122"/>
                  <a:ea typeface="华文细黑" panose="02010600040101010101" pitchFamily="2" charset="-122"/>
                </a:rPr>
                <a:t>色环</a:t>
              </a:r>
              <a:endParaRPr lang="zh-CN" altLang="en-US" sz="2000" dirty="0">
                <a:latin typeface="华文细黑" panose="02010600040101010101" pitchFamily="2" charset="-122"/>
                <a:ea typeface="华文细黑" panose="02010600040101010101" pitchFamily="2" charset="-122"/>
              </a:endParaRPr>
            </a:p>
          </p:txBody>
        </p:sp>
        <p:sp>
          <p:nvSpPr>
            <p:cNvPr id="85029" name="Text Box 37"/>
            <p:cNvSpPr txBox="1"/>
            <p:nvPr/>
          </p:nvSpPr>
          <p:spPr>
            <a:xfrm>
              <a:off x="4138613" y="3829051"/>
              <a:ext cx="1849349" cy="400110"/>
            </a:xfrm>
            <a:prstGeom prst="rect">
              <a:avLst/>
            </a:prstGeom>
            <a:solidFill>
              <a:schemeClr val="bg1"/>
            </a:solidFill>
            <a:ln w="9525">
              <a:noFill/>
            </a:ln>
          </p:spPr>
          <p:txBody>
            <a:bodyPr anchor="t">
              <a:spAutoFit/>
            </a:bodyPr>
            <a:p>
              <a:pPr>
                <a:spcBef>
                  <a:spcPct val="50000"/>
                </a:spcBef>
              </a:pPr>
              <a:r>
                <a:rPr lang="zh-CN" altLang="en-US" sz="2000" dirty="0">
                  <a:latin typeface="华文细黑" panose="02010600040101010101" pitchFamily="2" charset="-122"/>
                  <a:ea typeface="华文细黑" panose="02010600040101010101" pitchFamily="2" charset="-122"/>
                </a:rPr>
                <a:t>所属单位名称</a:t>
              </a:r>
              <a:endParaRPr lang="zh-CN" altLang="en-US" sz="2000" dirty="0">
                <a:latin typeface="华文细黑" panose="02010600040101010101" pitchFamily="2" charset="-122"/>
                <a:ea typeface="华文细黑" panose="02010600040101010101" pitchFamily="2" charset="-122"/>
              </a:endParaRPr>
            </a:p>
          </p:txBody>
        </p:sp>
        <p:sp>
          <p:nvSpPr>
            <p:cNvPr id="85030" name="Text Box 38"/>
            <p:cNvSpPr txBox="1"/>
            <p:nvPr/>
          </p:nvSpPr>
          <p:spPr>
            <a:xfrm>
              <a:off x="4138613" y="1385805"/>
              <a:ext cx="795338" cy="400110"/>
            </a:xfrm>
            <a:prstGeom prst="rect">
              <a:avLst/>
            </a:prstGeom>
            <a:solidFill>
              <a:schemeClr val="bg1"/>
            </a:solidFill>
            <a:ln w="9525">
              <a:noFill/>
            </a:ln>
          </p:spPr>
          <p:txBody>
            <a:bodyPr anchor="t">
              <a:spAutoFit/>
            </a:bodyPr>
            <a:p>
              <a:pPr>
                <a:spcBef>
                  <a:spcPct val="50000"/>
                </a:spcBef>
              </a:pPr>
              <a:r>
                <a:rPr lang="zh-CN" altLang="en-US" sz="2000" dirty="0">
                  <a:latin typeface="华文细黑" panose="02010600040101010101" pitchFamily="2" charset="-122"/>
                  <a:ea typeface="华文细黑" panose="02010600040101010101" pitchFamily="2" charset="-122"/>
                </a:rPr>
                <a:t>瓶帽</a:t>
              </a:r>
              <a:endParaRPr lang="zh-CN" altLang="en-US" sz="2000" dirty="0">
                <a:latin typeface="华文细黑" panose="02010600040101010101" pitchFamily="2" charset="-122"/>
                <a:ea typeface="华文细黑" panose="02010600040101010101" pitchFamily="2" charset="-122"/>
              </a:endParaRPr>
            </a:p>
          </p:txBody>
        </p:sp>
        <p:sp>
          <p:nvSpPr>
            <p:cNvPr id="85031" name="Text Box 39"/>
            <p:cNvSpPr txBox="1"/>
            <p:nvPr/>
          </p:nvSpPr>
          <p:spPr>
            <a:xfrm>
              <a:off x="4138613" y="4524390"/>
              <a:ext cx="1765961" cy="400110"/>
            </a:xfrm>
            <a:prstGeom prst="rect">
              <a:avLst/>
            </a:prstGeom>
            <a:solidFill>
              <a:schemeClr val="bg1"/>
            </a:solidFill>
            <a:ln w="9525">
              <a:noFill/>
            </a:ln>
          </p:spPr>
          <p:txBody>
            <a:bodyPr anchor="t">
              <a:spAutoFit/>
            </a:bodyPr>
            <a:p>
              <a:pPr>
                <a:spcBef>
                  <a:spcPct val="50000"/>
                </a:spcBef>
              </a:pPr>
              <a:r>
                <a:rPr lang="zh-CN" altLang="en-US" sz="2000" dirty="0">
                  <a:latin typeface="华文细黑" panose="02010600040101010101" pitchFamily="2" charset="-122"/>
                  <a:ea typeface="华文细黑" panose="02010600040101010101" pitchFamily="2" charset="-122"/>
                </a:rPr>
                <a:t>整体漆色</a:t>
              </a:r>
              <a:endParaRPr lang="zh-CN" altLang="en-US" sz="2000" dirty="0">
                <a:latin typeface="华文细黑" panose="02010600040101010101" pitchFamily="2" charset="-122"/>
                <a:ea typeface="华文细黑" panose="02010600040101010101" pitchFamily="2" charset="-122"/>
              </a:endParaRPr>
            </a:p>
          </p:txBody>
        </p:sp>
        <p:sp>
          <p:nvSpPr>
            <p:cNvPr id="85032" name="Text Box 47"/>
            <p:cNvSpPr txBox="1"/>
            <p:nvPr/>
          </p:nvSpPr>
          <p:spPr>
            <a:xfrm>
              <a:off x="4138613" y="5218137"/>
              <a:ext cx="1260078" cy="400110"/>
            </a:xfrm>
            <a:prstGeom prst="rect">
              <a:avLst/>
            </a:prstGeom>
            <a:solidFill>
              <a:schemeClr val="bg1"/>
            </a:solidFill>
            <a:ln w="9525">
              <a:noFill/>
            </a:ln>
          </p:spPr>
          <p:txBody>
            <a:bodyPr anchor="t">
              <a:spAutoFit/>
            </a:bodyPr>
            <a:p>
              <a:pPr>
                <a:spcBef>
                  <a:spcPct val="50000"/>
                </a:spcBef>
              </a:pPr>
              <a:r>
                <a:rPr lang="zh-CN" altLang="en-US" sz="2000" dirty="0">
                  <a:latin typeface="华文细黑" panose="02010600040101010101" pitchFamily="2" charset="-122"/>
                  <a:ea typeface="华文细黑" panose="02010600040101010101" pitchFamily="2" charset="-122"/>
                </a:rPr>
                <a:t>防震胶圈</a:t>
              </a:r>
              <a:endParaRPr lang="zh-CN" altLang="en-US" sz="2000" dirty="0">
                <a:latin typeface="华文细黑" panose="02010600040101010101" pitchFamily="2" charset="-122"/>
                <a:ea typeface="华文细黑" panose="02010600040101010101" pitchFamily="2" charset="-122"/>
              </a:endParaRPr>
            </a:p>
          </p:txBody>
        </p:sp>
        <p:sp>
          <p:nvSpPr>
            <p:cNvPr id="85033" name="Text Box 34"/>
            <p:cNvSpPr txBox="1"/>
            <p:nvPr/>
          </p:nvSpPr>
          <p:spPr>
            <a:xfrm>
              <a:off x="7305675" y="1185750"/>
              <a:ext cx="1368425" cy="400110"/>
            </a:xfrm>
            <a:prstGeom prst="rect">
              <a:avLst/>
            </a:prstGeom>
            <a:solidFill>
              <a:schemeClr val="bg1"/>
            </a:solidFill>
            <a:ln w="9525">
              <a:noFill/>
            </a:ln>
          </p:spPr>
          <p:txBody>
            <a:bodyPr anchor="t">
              <a:spAutoFit/>
            </a:bodyPr>
            <a:p>
              <a:pPr algn="ctr">
                <a:spcBef>
                  <a:spcPct val="50000"/>
                </a:spcBef>
              </a:pPr>
              <a:r>
                <a:rPr lang="zh-CN" altLang="en-US" sz="2000" dirty="0">
                  <a:latin typeface="华文细黑" panose="02010600040101010101" pitchFamily="2" charset="-122"/>
                  <a:ea typeface="华文细黑" panose="02010600040101010101" pitchFamily="2" charset="-122"/>
                </a:rPr>
                <a:t>检验钢印</a:t>
              </a:r>
              <a:endParaRPr lang="zh-CN" altLang="en-US" sz="2000" dirty="0">
                <a:latin typeface="华文细黑" panose="02010600040101010101" pitchFamily="2" charset="-122"/>
                <a:ea typeface="华文细黑" panose="02010600040101010101" pitchFamily="2" charset="-122"/>
              </a:endParaRPr>
            </a:p>
          </p:txBody>
        </p:sp>
      </p:grpSp>
      <p:pic>
        <p:nvPicPr>
          <p:cNvPr id="85034" name="Picture 12" descr="IMG_0006"/>
          <p:cNvPicPr>
            <a:picLocks noChangeAspect="1"/>
          </p:cNvPicPr>
          <p:nvPr/>
        </p:nvPicPr>
        <p:blipFill>
          <a:blip r:embed="rId1"/>
          <a:stretch>
            <a:fillRect/>
          </a:stretch>
        </p:blipFill>
        <p:spPr>
          <a:xfrm>
            <a:off x="993775" y="1487488"/>
            <a:ext cx="1460500" cy="4679950"/>
          </a:xfrm>
          <a:prstGeom prst="rect">
            <a:avLst/>
          </a:prstGeom>
          <a:noFill/>
          <a:ln w="9525">
            <a:noFill/>
          </a:ln>
        </p:spPr>
      </p:pic>
      <p:pic>
        <p:nvPicPr>
          <p:cNvPr id="85035" name="Picture 51" descr="IMG_0018"/>
          <p:cNvPicPr>
            <a:picLocks noChangeAspect="1"/>
          </p:cNvPicPr>
          <p:nvPr/>
        </p:nvPicPr>
        <p:blipFill>
          <a:blip r:embed="rId2"/>
          <a:stretch>
            <a:fillRect/>
          </a:stretch>
        </p:blipFill>
        <p:spPr>
          <a:xfrm>
            <a:off x="2681288" y="1487488"/>
            <a:ext cx="1457325" cy="467995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sp>
        <p:nvSpPr>
          <p:cNvPr id="86018" name="内容占位符 2"/>
          <p:cNvSpPr>
            <a:spLocks noGrp="1"/>
          </p:cNvSpPr>
          <p:nvPr userDrawn="1">
            <p:ph idx="1"/>
          </p:nvPr>
        </p:nvSpPr>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GB 7144-1999《</a:t>
            </a:r>
            <a:r>
              <a:rPr lang="zh-CN" altLang="en-US" kern="1200" dirty="0">
                <a:latin typeface="Times New Roman" panose="02020603050405020304" pitchFamily="18" charset="0"/>
                <a:ea typeface="华文细黑" panose="02010600040101010101" pitchFamily="2" charset="-122"/>
                <a:cs typeface="+mn-cs"/>
              </a:rPr>
              <a:t>气瓶颜色标记</a:t>
            </a:r>
            <a:r>
              <a:rPr lang="en-US" altLang="zh-CN" kern="1200" dirty="0">
                <a:latin typeface="Times New Roman" panose="02020603050405020304" pitchFamily="18" charset="0"/>
                <a:ea typeface="华文细黑" panose="02010600040101010101" pitchFamily="2" charset="-122"/>
                <a:cs typeface="+mn-cs"/>
              </a:rPr>
              <a:t>》</a:t>
            </a:r>
            <a:endParaRPr lang="zh-CN" altLang="en-US" kern="1200" dirty="0">
              <a:latin typeface="Times New Roman" panose="02020603050405020304" pitchFamily="18" charset="0"/>
              <a:ea typeface="华文细黑" panose="02010600040101010101" pitchFamily="2" charset="-122"/>
              <a:cs typeface="+mn-cs"/>
            </a:endParaRPr>
          </a:p>
        </p:txBody>
      </p:sp>
      <p:graphicFrame>
        <p:nvGraphicFramePr>
          <p:cNvPr id="4" name="Group 29"/>
          <p:cNvGraphicFramePr>
            <a:graphicFrameLocks noGrp="1"/>
          </p:cNvGraphicFramePr>
          <p:nvPr/>
        </p:nvGraphicFramePr>
        <p:xfrm>
          <a:off x="468313" y="1557338"/>
          <a:ext cx="8351838" cy="4440238"/>
        </p:xfrm>
        <a:graphic>
          <a:graphicData uri="http://schemas.openxmlformats.org/drawingml/2006/table">
            <a:tbl>
              <a:tblPr firstRow="1" bandRow="1">
                <a:tableStyleId>{00A15C55-8517-42AA-B614-E9B94910E393}</a:tableStyleId>
              </a:tblPr>
              <a:tblGrid>
                <a:gridCol w="1655762"/>
                <a:gridCol w="1295400"/>
                <a:gridCol w="2676525"/>
                <a:gridCol w="1544638"/>
                <a:gridCol w="1179512"/>
              </a:tblGrid>
              <a:tr h="559056">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000" u="none" strike="noStrike" cap="none" normalizeH="0" baseline="0" dirty="0" smtClean="0">
                          <a:ln>
                            <a:noFill/>
                          </a:ln>
                          <a:solidFill>
                            <a:schemeClr val="bg1"/>
                          </a:solidFill>
                          <a:effectLst/>
                        </a:rPr>
                        <a:t> </a:t>
                      </a:r>
                      <a:r>
                        <a:rPr lang="zh-CN" altLang="en-US" sz="2400" b="1" kern="1200" dirty="0" smtClean="0">
                          <a:solidFill>
                            <a:schemeClr val="bg1"/>
                          </a:solidFill>
                          <a:latin typeface="Times New Roman" panose="02020603050405020304" pitchFamily="18" charset="0"/>
                          <a:ea typeface="华文细黑" panose="02010600040101010101" pitchFamily="2" charset="-122"/>
                          <a:cs typeface="+mn-cs"/>
                        </a:rPr>
                        <a:t>实验室常用气瓶的颜色标志</a:t>
                      </a:r>
                      <a:endParaRPr lang="zh-CN" altLang="en-US" sz="2400" b="1" kern="1200" dirty="0" smtClean="0">
                        <a:solidFill>
                          <a:schemeClr val="bg1"/>
                        </a:solidFill>
                        <a:latin typeface="Times New Roman" panose="02020603050405020304" pitchFamily="18" charset="0"/>
                        <a:ea typeface="华文细黑" panose="02010600040101010101" pitchFamily="2" charset="-122"/>
                        <a:cs typeface="+mn-cs"/>
                      </a:endParaRPr>
                    </a:p>
                  </a:txBody>
                  <a:tcPr horzOverflow="overflow"/>
                </a:tc>
                <a:tc hMerge="1">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056">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气瓶</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颜色</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字样</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字色</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色环</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r>
              <a:tr h="327294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氧气</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氢气</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氮气</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氩气</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乙炔</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氨气</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氯气</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氟</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二氧化碳</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淡蓝</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淡绿</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黑</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浅灰</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白</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浅黄</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深绿</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白</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铝白</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氧</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氢</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氮</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氩</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乙炔不可近火</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液氨</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液氯</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氟</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液化二氧化碳</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黑</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大红</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淡黄</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绿</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大红</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黑</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白</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黑</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黑</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白</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淡黄</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lang="zh-CN" altLang="en-US" sz="2000" b="0" kern="1200" dirty="0" smtClean="0">
                          <a:solidFill>
                            <a:schemeClr val="tx1"/>
                          </a:solidFill>
                          <a:latin typeface="Times New Roman" panose="02020603050405020304" pitchFamily="18" charset="0"/>
                          <a:ea typeface="华文细黑" panose="02010600040101010101" pitchFamily="2" charset="-122"/>
                          <a:cs typeface="+mn-cs"/>
                        </a:rPr>
                        <a:t>白</a:t>
                      </a:r>
                      <a:endParaRPr lang="zh-CN" altLang="en-US" sz="2000" b="0" kern="1200" dirty="0" smtClean="0">
                        <a:solidFill>
                          <a:schemeClr val="tx1"/>
                        </a:solidFill>
                        <a:latin typeface="Times New Roman" panose="02020603050405020304" pitchFamily="18" charset="0"/>
                        <a:ea typeface="华文细黑" panose="02010600040101010101" pitchFamily="2" charset="-122"/>
                        <a:cs typeface="+mn-cs"/>
                      </a:endParaRPr>
                    </a:p>
                  </a:txBody>
                  <a:tcPr anchor="ctr" horzOverflow="overflow"/>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sp>
        <p:nvSpPr>
          <p:cNvPr id="87042" name="内容占位符 2"/>
          <p:cNvSpPr>
            <a:spLocks noGrp="1"/>
          </p:cNvSpPr>
          <p:nvPr userDrawn="1">
            <p:ph idx="1"/>
          </p:nvPr>
        </p:nvSpPr>
        <p:spPr>
          <a:xfrm>
            <a:off x="227013" y="982663"/>
            <a:ext cx="8653462" cy="693737"/>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钢瓶钢印标记</a:t>
            </a:r>
            <a:r>
              <a:rPr lang="en-US" altLang="zh-CN" kern="1200" dirty="0">
                <a:latin typeface="Times New Roman" panose="02020603050405020304" pitchFamily="18" charset="0"/>
                <a:ea typeface="华文细黑" panose="02010600040101010101" pitchFamily="2" charset="-122"/>
                <a:cs typeface="+mn-cs"/>
              </a:rPr>
              <a:t>(</a:t>
            </a:r>
            <a:r>
              <a:rPr lang="zh-CN" altLang="en-US" kern="1200" dirty="0">
                <a:latin typeface="Times New Roman" panose="02020603050405020304" pitchFamily="18" charset="0"/>
                <a:ea typeface="华文细黑" panose="02010600040101010101" pitchFamily="2" charset="-122"/>
                <a:cs typeface="+mn-cs"/>
              </a:rPr>
              <a:t>示意</a:t>
            </a:r>
            <a:r>
              <a:rPr lang="en-US" altLang="zh-CN" kern="1200" dirty="0">
                <a:latin typeface="Times New Roman" panose="02020603050405020304" pitchFamily="18" charset="0"/>
                <a:ea typeface="华文细黑" panose="02010600040101010101" pitchFamily="2" charset="-122"/>
                <a:cs typeface="+mn-cs"/>
              </a:rPr>
              <a:t>)</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pic>
        <p:nvPicPr>
          <p:cNvPr id="87043" name="Picture 3"/>
          <p:cNvPicPr>
            <a:picLocks noChangeAspect="1"/>
          </p:cNvPicPr>
          <p:nvPr/>
        </p:nvPicPr>
        <p:blipFill>
          <a:blip r:embed="rId1"/>
          <a:stretch>
            <a:fillRect/>
          </a:stretch>
        </p:blipFill>
        <p:spPr>
          <a:xfrm>
            <a:off x="446088" y="1844675"/>
            <a:ext cx="4876800" cy="2924175"/>
          </a:xfrm>
          <a:prstGeom prst="rect">
            <a:avLst/>
          </a:prstGeom>
          <a:noFill/>
          <a:ln w="9525">
            <a:noFill/>
          </a:ln>
          <a:effectLst>
            <a:prstShdw prst="shdw17" dist="17961" dir="2699999">
              <a:srgbClr val="094377">
                <a:alpha val="50000"/>
              </a:srgbClr>
            </a:prstShdw>
          </a:effectLst>
        </p:spPr>
      </p:pic>
      <p:sp>
        <p:nvSpPr>
          <p:cNvPr id="87044" name="TextBox 5"/>
          <p:cNvSpPr txBox="1"/>
          <p:nvPr/>
        </p:nvSpPr>
        <p:spPr>
          <a:xfrm>
            <a:off x="5541963" y="1311275"/>
            <a:ext cx="3338512" cy="3990975"/>
          </a:xfrm>
          <a:prstGeom prst="rect">
            <a:avLst/>
          </a:prstGeom>
          <a:noFill/>
          <a:ln w="9525">
            <a:noFill/>
          </a:ln>
        </p:spPr>
        <p:txBody>
          <a:bodyPr lIns="0" rIns="0" anchor="t">
            <a:spAutoFit/>
          </a:bodyPr>
          <a:p>
            <a:pPr>
              <a:spcBef>
                <a:spcPts val="200"/>
              </a:spcBef>
              <a:spcAft>
                <a:spcPts val="200"/>
              </a:spcAft>
            </a:pPr>
            <a:r>
              <a:rPr lang="zh-CN" altLang="en-US" sz="2000" b="1" dirty="0">
                <a:latin typeface="Times New Roman" panose="02020603050405020304" pitchFamily="18" charset="0"/>
                <a:ea typeface="华文细黑" panose="02010600040101010101" pitchFamily="2" charset="-122"/>
              </a:rPr>
              <a:t>图中标记的含义</a:t>
            </a:r>
            <a:r>
              <a:rPr lang="en-US" altLang="zh-CN" sz="2000" b="1" dirty="0">
                <a:latin typeface="Times New Roman" panose="02020603050405020304" pitchFamily="18" charset="0"/>
                <a:ea typeface="华文细黑" panose="02010600040101010101" pitchFamily="2" charset="-122"/>
              </a:rPr>
              <a:t>:</a:t>
            </a:r>
            <a:endParaRPr lang="en-US" altLang="zh-CN" sz="2000" b="1" dirty="0">
              <a:latin typeface="Times New Roman" panose="02020603050405020304" pitchFamily="18" charset="0"/>
              <a:ea typeface="华文细黑" panose="02010600040101010101" pitchFamily="2" charset="-122"/>
            </a:endParaRPr>
          </a:p>
          <a:p>
            <a:pPr>
              <a:spcBef>
                <a:spcPts val="200"/>
              </a:spcBef>
              <a:spcAft>
                <a:spcPts val="200"/>
              </a:spcAft>
            </a:pPr>
            <a:r>
              <a:rPr lang="en-US" altLang="zh-CN" sz="2000" dirty="0">
                <a:latin typeface="Times New Roman" panose="02020603050405020304" pitchFamily="18" charset="0"/>
                <a:ea typeface="华文细黑" panose="02010600040101010101" pitchFamily="2" charset="-122"/>
              </a:rPr>
              <a:t>0—</a:t>
            </a:r>
            <a:r>
              <a:rPr lang="zh-CN" altLang="en-US" sz="2000" dirty="0">
                <a:latin typeface="Times New Roman" panose="02020603050405020304" pitchFamily="18" charset="0"/>
                <a:ea typeface="华文细黑" panose="02010600040101010101" pitchFamily="2" charset="-122"/>
              </a:rPr>
              <a:t>制造厂检验标记</a:t>
            </a:r>
            <a:endParaRPr lang="en-US" altLang="zh-CN" sz="2000" dirty="0">
              <a:latin typeface="Times New Roman" panose="02020603050405020304" pitchFamily="18" charset="0"/>
              <a:ea typeface="华文细黑" panose="02010600040101010101" pitchFamily="2" charset="-122"/>
            </a:endParaRPr>
          </a:p>
          <a:p>
            <a:pPr>
              <a:spcBef>
                <a:spcPts val="200"/>
              </a:spcBef>
              <a:spcAft>
                <a:spcPts val="200"/>
              </a:spcAft>
            </a:pPr>
            <a:r>
              <a:rPr lang="en-US" altLang="zh-CN" sz="2000" dirty="0">
                <a:latin typeface="Times New Roman" panose="02020603050405020304" pitchFamily="18" charset="0"/>
                <a:ea typeface="华文细黑" panose="02010600040101010101" pitchFamily="2" charset="-122"/>
              </a:rPr>
              <a:t>1</a:t>
            </a:r>
            <a:r>
              <a:rPr lang="zh-CN" altLang="en-US" sz="2000" dirty="0">
                <a:latin typeface="Times New Roman" panose="02020603050405020304" pitchFamily="18" charset="0"/>
                <a:ea typeface="华文细黑" panose="02010600040101010101" pitchFamily="2" charset="-122"/>
              </a:rPr>
              <a:t>一钢瓶制造厂代号或商标</a:t>
            </a:r>
            <a:endParaRPr lang="en-US" altLang="zh-CN" sz="2000" dirty="0">
              <a:latin typeface="Times New Roman" panose="02020603050405020304" pitchFamily="18" charset="0"/>
              <a:ea typeface="华文细黑" panose="02010600040101010101" pitchFamily="2" charset="-122"/>
            </a:endParaRPr>
          </a:p>
          <a:p>
            <a:pPr>
              <a:spcBef>
                <a:spcPts val="200"/>
              </a:spcBef>
              <a:spcAft>
                <a:spcPts val="200"/>
              </a:spcAft>
            </a:pPr>
            <a:r>
              <a:rPr lang="en-US" altLang="zh-CN" sz="2000" dirty="0">
                <a:latin typeface="Times New Roman" panose="02020603050405020304" pitchFamily="18" charset="0"/>
                <a:ea typeface="华文细黑" panose="02010600040101010101" pitchFamily="2" charset="-122"/>
              </a:rPr>
              <a:t>2—</a:t>
            </a:r>
            <a:r>
              <a:rPr lang="zh-CN" altLang="en-US" sz="2000" dirty="0">
                <a:latin typeface="Times New Roman" panose="02020603050405020304" pitchFamily="18" charset="0"/>
                <a:ea typeface="华文细黑" panose="02010600040101010101" pitchFamily="2" charset="-122"/>
              </a:rPr>
              <a:t>钢瓶编号</a:t>
            </a:r>
            <a:endParaRPr lang="en-US" altLang="zh-CN" sz="2000" dirty="0">
              <a:latin typeface="Times New Roman" panose="02020603050405020304" pitchFamily="18" charset="0"/>
              <a:ea typeface="华文细黑" panose="02010600040101010101" pitchFamily="2" charset="-122"/>
            </a:endParaRPr>
          </a:p>
          <a:p>
            <a:pPr>
              <a:spcBef>
                <a:spcPts val="200"/>
              </a:spcBef>
              <a:spcAft>
                <a:spcPts val="200"/>
              </a:spcAft>
            </a:pPr>
            <a:r>
              <a:rPr lang="en-US" altLang="zh-CN" sz="2000" dirty="0">
                <a:latin typeface="Times New Roman" panose="02020603050405020304" pitchFamily="18" charset="0"/>
                <a:ea typeface="华文细黑" panose="02010600040101010101" pitchFamily="2" charset="-122"/>
              </a:rPr>
              <a:t>3—</a:t>
            </a:r>
            <a:r>
              <a:rPr lang="zh-CN" altLang="en-US" sz="2000" dirty="0">
                <a:latin typeface="Times New Roman" panose="02020603050405020304" pitchFamily="18" charset="0"/>
                <a:ea typeface="华文细黑" panose="02010600040101010101" pitchFamily="2" charset="-122"/>
              </a:rPr>
              <a:t>水压试验压力</a:t>
            </a:r>
            <a:r>
              <a:rPr lang="en-US" altLang="zh-CN" sz="2000" dirty="0">
                <a:latin typeface="Times New Roman" panose="02020603050405020304" pitchFamily="18" charset="0"/>
                <a:ea typeface="华文细黑" panose="02010600040101010101" pitchFamily="2" charset="-122"/>
              </a:rPr>
              <a:t>MPa</a:t>
            </a:r>
            <a:endParaRPr lang="en-US" altLang="zh-CN" sz="2000" dirty="0">
              <a:latin typeface="Times New Roman" panose="02020603050405020304" pitchFamily="18" charset="0"/>
              <a:ea typeface="华文细黑" panose="02010600040101010101" pitchFamily="2" charset="-122"/>
            </a:endParaRPr>
          </a:p>
          <a:p>
            <a:pPr>
              <a:spcBef>
                <a:spcPts val="200"/>
              </a:spcBef>
              <a:spcAft>
                <a:spcPts val="200"/>
              </a:spcAft>
            </a:pPr>
            <a:r>
              <a:rPr lang="en-US" altLang="zh-CN" sz="2000" dirty="0">
                <a:latin typeface="Times New Roman" panose="02020603050405020304" pitchFamily="18" charset="0"/>
                <a:ea typeface="华文细黑" panose="02010600040101010101" pitchFamily="2" charset="-122"/>
              </a:rPr>
              <a:t>4</a:t>
            </a:r>
            <a:r>
              <a:rPr lang="zh-CN" altLang="en-US" sz="2000" dirty="0">
                <a:latin typeface="Times New Roman" panose="02020603050405020304" pitchFamily="18" charset="0"/>
                <a:ea typeface="华文细黑" panose="02010600040101010101" pitchFamily="2" charset="-122"/>
              </a:rPr>
              <a:t>一公称工作压力</a:t>
            </a:r>
            <a:r>
              <a:rPr lang="en-US" altLang="zh-CN" sz="2000" dirty="0">
                <a:latin typeface="Times New Roman" panose="02020603050405020304" pitchFamily="18" charset="0"/>
                <a:ea typeface="华文细黑" panose="02010600040101010101" pitchFamily="2" charset="-122"/>
              </a:rPr>
              <a:t>MPa</a:t>
            </a:r>
            <a:endParaRPr lang="en-US" altLang="zh-CN" sz="2000" dirty="0">
              <a:latin typeface="Times New Roman" panose="02020603050405020304" pitchFamily="18" charset="0"/>
              <a:ea typeface="华文细黑" panose="02010600040101010101" pitchFamily="2" charset="-122"/>
            </a:endParaRPr>
          </a:p>
          <a:p>
            <a:pPr>
              <a:spcBef>
                <a:spcPts val="200"/>
              </a:spcBef>
              <a:spcAft>
                <a:spcPts val="200"/>
              </a:spcAft>
            </a:pPr>
            <a:r>
              <a:rPr lang="en-US" altLang="zh-CN" sz="2000" dirty="0">
                <a:latin typeface="Times New Roman" panose="02020603050405020304" pitchFamily="18" charset="0"/>
                <a:ea typeface="华文细黑" panose="02010600040101010101" pitchFamily="2" charset="-122"/>
              </a:rPr>
              <a:t>5</a:t>
            </a:r>
            <a:r>
              <a:rPr lang="zh-CN" altLang="en-US" sz="2000" dirty="0">
                <a:latin typeface="Times New Roman" panose="02020603050405020304" pitchFamily="18" charset="0"/>
                <a:ea typeface="华文细黑" panose="02010600040101010101" pitchFamily="2" charset="-122"/>
              </a:rPr>
              <a:t>一实测重量</a:t>
            </a:r>
            <a:r>
              <a:rPr lang="en-US" altLang="zh-CN" sz="2000" dirty="0">
                <a:latin typeface="Times New Roman" panose="02020603050405020304" pitchFamily="18" charset="0"/>
                <a:ea typeface="华文细黑" panose="02010600040101010101" pitchFamily="2" charset="-122"/>
              </a:rPr>
              <a:t>kg</a:t>
            </a:r>
            <a:endParaRPr lang="en-US" altLang="zh-CN" sz="2000" dirty="0">
              <a:latin typeface="Times New Roman" panose="02020603050405020304" pitchFamily="18" charset="0"/>
              <a:ea typeface="华文细黑" panose="02010600040101010101" pitchFamily="2" charset="-122"/>
            </a:endParaRPr>
          </a:p>
          <a:p>
            <a:pPr>
              <a:spcBef>
                <a:spcPts val="200"/>
              </a:spcBef>
              <a:spcAft>
                <a:spcPts val="200"/>
              </a:spcAft>
            </a:pPr>
            <a:r>
              <a:rPr lang="en-US" altLang="zh-CN" sz="2000" dirty="0">
                <a:latin typeface="Times New Roman" panose="02020603050405020304" pitchFamily="18" charset="0"/>
                <a:ea typeface="华文细黑" panose="02010600040101010101" pitchFamily="2" charset="-122"/>
              </a:rPr>
              <a:t>6—</a:t>
            </a:r>
            <a:r>
              <a:rPr lang="zh-CN" altLang="en-US" sz="2000" dirty="0">
                <a:latin typeface="Times New Roman" panose="02020603050405020304" pitchFamily="18" charset="0"/>
                <a:ea typeface="华文细黑" panose="02010600040101010101" pitchFamily="2" charset="-122"/>
              </a:rPr>
              <a:t>实测容积</a:t>
            </a:r>
            <a:r>
              <a:rPr lang="en-US" altLang="zh-CN" sz="2000" dirty="0">
                <a:latin typeface="Times New Roman" panose="02020603050405020304" pitchFamily="18" charset="0"/>
                <a:ea typeface="华文细黑" panose="02010600040101010101" pitchFamily="2" charset="-122"/>
              </a:rPr>
              <a:t>L</a:t>
            </a:r>
            <a:endParaRPr lang="en-US" altLang="zh-CN" sz="2000" dirty="0">
              <a:latin typeface="Times New Roman" panose="02020603050405020304" pitchFamily="18" charset="0"/>
              <a:ea typeface="华文细黑" panose="02010600040101010101" pitchFamily="2" charset="-122"/>
            </a:endParaRPr>
          </a:p>
          <a:p>
            <a:pPr>
              <a:spcBef>
                <a:spcPts val="200"/>
              </a:spcBef>
              <a:spcAft>
                <a:spcPts val="200"/>
              </a:spcAft>
            </a:pPr>
            <a:r>
              <a:rPr lang="en-US" altLang="zh-CN" sz="2000" dirty="0">
                <a:latin typeface="Times New Roman" panose="02020603050405020304" pitchFamily="18" charset="0"/>
                <a:ea typeface="华文细黑" panose="02010600040101010101" pitchFamily="2" charset="-122"/>
              </a:rPr>
              <a:t>7—</a:t>
            </a:r>
            <a:r>
              <a:rPr lang="zh-CN" altLang="en-US" sz="2000" dirty="0">
                <a:latin typeface="Times New Roman" panose="02020603050405020304" pitchFamily="18" charset="0"/>
                <a:ea typeface="华文细黑" panose="02010600040101010101" pitchFamily="2" charset="-122"/>
              </a:rPr>
              <a:t>瓶体设计壁厚</a:t>
            </a:r>
            <a:r>
              <a:rPr lang="en-US" altLang="zh-CN" sz="2000" dirty="0">
                <a:latin typeface="Times New Roman" panose="02020603050405020304" pitchFamily="18" charset="0"/>
                <a:ea typeface="华文细黑" panose="02010600040101010101" pitchFamily="2" charset="-122"/>
              </a:rPr>
              <a:t>mm</a:t>
            </a:r>
            <a:endParaRPr lang="en-US" altLang="zh-CN" sz="2000" dirty="0">
              <a:latin typeface="Times New Roman" panose="02020603050405020304" pitchFamily="18" charset="0"/>
              <a:ea typeface="华文细黑" panose="02010600040101010101" pitchFamily="2" charset="-122"/>
            </a:endParaRPr>
          </a:p>
          <a:p>
            <a:pPr>
              <a:spcBef>
                <a:spcPts val="200"/>
              </a:spcBef>
              <a:spcAft>
                <a:spcPts val="200"/>
              </a:spcAft>
            </a:pPr>
            <a:r>
              <a:rPr lang="en-US" altLang="zh-CN" sz="2000" dirty="0">
                <a:latin typeface="Times New Roman" panose="02020603050405020304" pitchFamily="18" charset="0"/>
                <a:ea typeface="华文细黑" panose="02010600040101010101" pitchFamily="2" charset="-122"/>
              </a:rPr>
              <a:t>8</a:t>
            </a:r>
            <a:r>
              <a:rPr lang="zh-CN" altLang="en-US" sz="2000" dirty="0">
                <a:latin typeface="Times New Roman" panose="02020603050405020304" pitchFamily="18" charset="0"/>
                <a:ea typeface="华文细黑" panose="02010600040101010101" pitchFamily="2" charset="-122"/>
              </a:rPr>
              <a:t>一制造年月</a:t>
            </a:r>
            <a:endParaRPr lang="en-US" altLang="zh-CN" sz="2000" dirty="0">
              <a:latin typeface="Times New Roman" panose="02020603050405020304" pitchFamily="18" charset="0"/>
              <a:ea typeface="华文细黑" panose="02010600040101010101" pitchFamily="2" charset="-122"/>
            </a:endParaRPr>
          </a:p>
          <a:p>
            <a:pPr>
              <a:spcBef>
                <a:spcPts val="200"/>
              </a:spcBef>
              <a:spcAft>
                <a:spcPts val="200"/>
              </a:spcAft>
            </a:pPr>
            <a:r>
              <a:rPr lang="en-US" altLang="zh-CN" sz="2000" dirty="0">
                <a:latin typeface="Times New Roman" panose="02020603050405020304" pitchFamily="18" charset="0"/>
                <a:ea typeface="华文细黑" panose="02010600040101010101" pitchFamily="2" charset="-122"/>
              </a:rPr>
              <a:t>9</a:t>
            </a:r>
            <a:r>
              <a:rPr lang="zh-CN" altLang="en-US" sz="2000" dirty="0">
                <a:latin typeface="Times New Roman" panose="02020603050405020304" pitchFamily="18" charset="0"/>
                <a:ea typeface="华文细黑" panose="02010600040101010101" pitchFamily="2" charset="-122"/>
              </a:rPr>
              <a:t>一安全监察部门的监检标记</a:t>
            </a:r>
            <a:endParaRPr lang="zh-CN" altLang="en-US" sz="2000" dirty="0">
              <a:latin typeface="Times New Roman" panose="02020603050405020304" pitchFamily="18" charset="0"/>
              <a:ea typeface="华文细黑" panose="02010600040101010101" pitchFamily="2" charset="-122"/>
            </a:endParaRPr>
          </a:p>
        </p:txBody>
      </p:sp>
      <p:sp>
        <p:nvSpPr>
          <p:cNvPr id="87045" name="矩形 6"/>
          <p:cNvSpPr/>
          <p:nvPr/>
        </p:nvSpPr>
        <p:spPr>
          <a:xfrm>
            <a:off x="1509713" y="5118100"/>
            <a:ext cx="2749550" cy="400050"/>
          </a:xfrm>
          <a:prstGeom prst="rect">
            <a:avLst/>
          </a:prstGeom>
          <a:noFill/>
          <a:ln w="9525">
            <a:noFill/>
          </a:ln>
        </p:spPr>
        <p:txBody>
          <a:bodyPr wrap="none" anchor="t">
            <a:spAutoFit/>
          </a:bodyPr>
          <a:p>
            <a:r>
              <a:rPr lang="zh-CN" altLang="en-US" sz="2000" b="1" dirty="0">
                <a:latin typeface="Times New Roman" panose="02020603050405020304" pitchFamily="18" charset="0"/>
                <a:ea typeface="华文细黑" panose="02010600040101010101" pitchFamily="2" charset="-122"/>
              </a:rPr>
              <a:t>无缝气瓶制造钢印标志</a:t>
            </a:r>
            <a:endParaRPr lang="zh-CN" altLang="en-US" sz="2000" b="1" dirty="0">
              <a:latin typeface="Times New Roman" panose="02020603050405020304" pitchFamily="18" charset="0"/>
              <a:ea typeface="华文细黑" panose="0201060004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6 </a:t>
            </a:r>
            <a:r>
              <a:rPr lang="zh-CN" altLang="en-US" kern="1200" baseline="0" dirty="0">
                <a:latin typeface="Tahoma" panose="020B0604030504040204" pitchFamily="34" charset="0"/>
                <a:ea typeface="黑体" panose="02010609060101010101" pitchFamily="2" charset="-122"/>
                <a:cs typeface="+mj-cs"/>
              </a:rPr>
              <a:t>瓶装气体的基本常识</a:t>
            </a:r>
            <a:endParaRPr lang="zh-CN" altLang="en-US" kern="1200" baseline="0" dirty="0">
              <a:latin typeface="Tahoma" panose="020B0604030504040204" pitchFamily="34" charset="0"/>
              <a:ea typeface="黑体" panose="02010609060101010101" pitchFamily="2" charset="-122"/>
              <a:cs typeface="+mj-cs"/>
            </a:endParaRPr>
          </a:p>
        </p:txBody>
      </p:sp>
      <p:sp>
        <p:nvSpPr>
          <p:cNvPr id="88066" name="内容占位符 2"/>
          <p:cNvSpPr>
            <a:spLocks noGrp="1"/>
          </p:cNvSpPr>
          <p:nvPr userDrawn="1">
            <p:ph idx="1"/>
          </p:nvPr>
        </p:nvSpPr>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气瓶的充装要求</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气体纯度要高</a:t>
            </a:r>
            <a:endParaRPr lang="en-US" altLang="zh-CN" kern="1200" dirty="0">
              <a:latin typeface="Times New Roman" panose="02020603050405020304" pitchFamily="18" charset="0"/>
              <a:ea typeface="华文细黑" panose="02010600040101010101" pitchFamily="2" charset="-122"/>
              <a:cs typeface="+mn-cs"/>
            </a:endParaRPr>
          </a:p>
          <a:p>
            <a:pPr lvl="2" eaLnBrk="1"/>
            <a:r>
              <a:rPr lang="zh-CN" altLang="en-US" kern="1200" dirty="0">
                <a:latin typeface="Times New Roman" panose="02020603050405020304" pitchFamily="18" charset="0"/>
                <a:ea typeface="华文细黑" panose="02010600040101010101" pitchFamily="2" charset="-122"/>
                <a:cs typeface="+mn-cs"/>
              </a:rPr>
              <a:t>固体杂质易带电引爆，含水易加速钢瓶腐蚀</a:t>
            </a:r>
            <a:endParaRPr lang="zh-CN" altLang="en-US" kern="1200" dirty="0">
              <a:latin typeface="Times New Roman" panose="02020603050405020304" pitchFamily="18" charset="0"/>
              <a:ea typeface="华文细黑" panose="02010600040101010101" pitchFamily="2" charset="-122"/>
              <a:cs typeface="+mn-cs"/>
            </a:endParaRPr>
          </a:p>
          <a:p>
            <a:pPr lvl="2" eaLnBrk="1"/>
            <a:r>
              <a:rPr lang="zh-CN" altLang="en-US" kern="1200" dirty="0">
                <a:latin typeface="Times New Roman" panose="02020603050405020304" pitchFamily="18" charset="0"/>
                <a:ea typeface="华文细黑" panose="02010600040101010101" pitchFamily="2" charset="-122"/>
                <a:cs typeface="+mn-cs"/>
              </a:rPr>
              <a:t>充气前必须把瓶内空气抽掉，或用干氮置换</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严禁混装、错装</a:t>
            </a:r>
            <a:endParaRPr lang="zh-CN" altLang="en-US"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对有聚合倾向的气体，要严格控制氧含量</a:t>
            </a:r>
            <a:endParaRPr lang="zh-CN" altLang="en-US"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液化气瓶避免低温充装与过量充装</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充装前检查、充装量检查、充装后检查运输储存</a:t>
            </a:r>
            <a:endParaRPr lang="zh-CN" altLang="en-US" kern="1200" dirty="0">
              <a:latin typeface="Times New Roman" panose="02020603050405020304" pitchFamily="18" charset="0"/>
              <a:ea typeface="华文细黑" panose="02010600040101010101" pitchFamily="2" charset="-122"/>
              <a:cs typeface="+mn-cs"/>
            </a:endParaRPr>
          </a:p>
          <a:p>
            <a:pPr lvl="1" eaLnBrk="1"/>
            <a:endParaRPr lang="en-US" altLang="zh-CN" kern="1200" dirty="0">
              <a:latin typeface="Times New Roman" panose="02020603050405020304" pitchFamily="18" charset="0"/>
              <a:ea typeface="华文细黑" panose="02010600040101010101" pitchFamily="2" charset="-122"/>
              <a:cs typeface="+mn-cs"/>
            </a:endParaRPr>
          </a:p>
          <a:p>
            <a:pPr lvl="1" eaLnBrk="1"/>
            <a:endParaRPr lang="zh-CN" altLang="en-US" kern="1200" dirty="0">
              <a:latin typeface="Times New Roman" panose="02020603050405020304" pitchFamily="18" charset="0"/>
              <a:ea typeface="华文细黑" panose="02010600040101010101" pitchFamily="2" charset="-122"/>
              <a:cs typeface="+mn-cs"/>
            </a:endParaRPr>
          </a:p>
          <a:p>
            <a:pPr lvl="2" eaLnBrk="1"/>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sp>
        <p:nvSpPr>
          <p:cNvPr id="88067" name="矩形 3"/>
          <p:cNvSpPr/>
          <p:nvPr/>
        </p:nvSpPr>
        <p:spPr>
          <a:xfrm>
            <a:off x="701675" y="5072063"/>
            <a:ext cx="7448550" cy="461962"/>
          </a:xfrm>
          <a:prstGeom prst="rect">
            <a:avLst/>
          </a:prstGeom>
          <a:noFill/>
          <a:ln w="9525">
            <a:noFill/>
          </a:ln>
        </p:spPr>
        <p:txBody>
          <a:bodyPr anchor="t">
            <a:spAutoFit/>
          </a:bodyPr>
          <a:p>
            <a:pPr>
              <a:spcBef>
                <a:spcPct val="20000"/>
              </a:spcBef>
              <a:buClr>
                <a:srgbClr val="3366FF"/>
              </a:buClr>
              <a:buSzPct val="80000"/>
            </a:pPr>
            <a:r>
              <a:rPr lang="zh-CN" altLang="en-US" sz="2400" b="1" dirty="0">
                <a:solidFill>
                  <a:srgbClr val="FF0000"/>
                </a:solidFill>
                <a:latin typeface="Times New Roman" panose="02020603050405020304" pitchFamily="18" charset="0"/>
                <a:ea typeface="华文细黑" panose="02010600040101010101" pitchFamily="2" charset="-122"/>
              </a:rPr>
              <a:t>实验室使用气瓶一定要到正规的气站换气！！！</a:t>
            </a:r>
            <a:endParaRPr lang="zh-CN" altLang="en-US" sz="2400" b="1" dirty="0">
              <a:solidFill>
                <a:srgbClr val="FF0000"/>
              </a:solidFill>
              <a:latin typeface="Times New Roman" panose="02020603050405020304" pitchFamily="18" charset="0"/>
              <a:ea typeface="华文细黑" panose="0201060004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7 </a:t>
            </a:r>
            <a:r>
              <a:rPr lang="zh-CN" altLang="en-US" kern="1200" baseline="0" dirty="0">
                <a:latin typeface="Tahoma" panose="020B0604030504040204" pitchFamily="34" charset="0"/>
                <a:ea typeface="黑体" panose="02010609060101010101" pitchFamily="2" charset="-122"/>
                <a:cs typeface="+mj-cs"/>
              </a:rPr>
              <a:t>气瓶的安全使用与管理</a:t>
            </a:r>
            <a:endParaRPr lang="zh-CN" altLang="en-US" kern="1200" baseline="0" dirty="0">
              <a:latin typeface="Tahoma" panose="020B0604030504040204" pitchFamily="34" charset="0"/>
              <a:ea typeface="黑体" panose="02010609060101010101" pitchFamily="2" charset="-122"/>
              <a:cs typeface="+mj-cs"/>
            </a:endParaRPr>
          </a:p>
        </p:txBody>
      </p:sp>
      <p:sp>
        <p:nvSpPr>
          <p:cNvPr id="89090" name="内容占位符 2"/>
          <p:cNvSpPr>
            <a:spLocks noGrp="1"/>
          </p:cNvSpPr>
          <p:nvPr userDrawn="1">
            <p:ph idx="1"/>
          </p:nvPr>
        </p:nvSpPr>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1</a:t>
            </a:r>
            <a:r>
              <a:rPr lang="zh-CN" altLang="en-US" kern="1200" dirty="0">
                <a:latin typeface="Times New Roman" panose="02020603050405020304" pitchFamily="18" charset="0"/>
                <a:ea typeface="华文细黑" panose="02010600040101010101" pitchFamily="2" charset="-122"/>
                <a:cs typeface="+mn-cs"/>
              </a:rPr>
              <a:t>、采购和使用有制造许可证的企业的合格产品，不使用超期未检的气瓶</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2</a:t>
            </a:r>
            <a:r>
              <a:rPr lang="zh-CN" altLang="en-US" kern="1200" dirty="0">
                <a:latin typeface="Times New Roman" panose="02020603050405020304" pitchFamily="18" charset="0"/>
                <a:ea typeface="华文细黑" panose="02010600040101010101" pitchFamily="2" charset="-122"/>
                <a:cs typeface="+mn-cs"/>
              </a:rPr>
              <a:t>、必须到已办理充装注册的单位或经销注册的单位购气</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注意气体的纯度，特别是氢和氧的含量</a:t>
            </a:r>
            <a:endParaRPr lang="en-US" altLang="zh-CN" kern="1200" dirty="0">
              <a:latin typeface="Times New Roman" panose="02020603050405020304" pitchFamily="18" charset="0"/>
              <a:ea typeface="华文细黑" panose="02010600040101010101" pitchFamily="2" charset="-122"/>
              <a:cs typeface="+mn-cs"/>
            </a:endParaRPr>
          </a:p>
          <a:p>
            <a:pPr lvl="1" eaLnBrk="1"/>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3</a:t>
            </a:r>
            <a:r>
              <a:rPr lang="zh-CN" altLang="en-US" kern="1200" dirty="0">
                <a:latin typeface="Times New Roman" panose="02020603050405020304" pitchFamily="18" charset="0"/>
                <a:ea typeface="华文细黑" panose="02010600040101010101" pitchFamily="2" charset="-122"/>
                <a:cs typeface="+mn-cs"/>
              </a:rPr>
              <a:t>、使用前应进行安全状况检查。确认气体，禁止使用不符合安全技术要求的气瓶</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瓶阀漏气、阀杆受损、接嘴螺纹旋向及是否受损、是否装瓶帽、防震圈、是否有检验合格证等</a:t>
            </a:r>
            <a:endParaRPr lang="zh-CN" altLang="en-US"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有问题的气瓶不得接受</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lvl="1" eaLnBrk="1"/>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7 </a:t>
            </a:r>
            <a:r>
              <a:rPr lang="zh-CN" altLang="en-US" kern="1200" baseline="0" dirty="0">
                <a:latin typeface="Tahoma" panose="020B0604030504040204" pitchFamily="34" charset="0"/>
                <a:ea typeface="黑体" panose="02010609060101010101" pitchFamily="2" charset="-122"/>
                <a:cs typeface="+mj-cs"/>
              </a:rPr>
              <a:t>气瓶的安全使用与管理</a:t>
            </a:r>
            <a:endParaRPr lang="zh-CN" altLang="en-US" kern="1200" baseline="0" dirty="0">
              <a:latin typeface="Tahoma" panose="020B0604030504040204" pitchFamily="34" charset="0"/>
              <a:ea typeface="黑体" panose="02010609060101010101" pitchFamily="2" charset="-122"/>
              <a:cs typeface="+mj-cs"/>
            </a:endParaRPr>
          </a:p>
        </p:txBody>
      </p:sp>
      <p:sp>
        <p:nvSpPr>
          <p:cNvPr id="91138" name="内容占位符 2"/>
          <p:cNvSpPr>
            <a:spLocks noGrp="1"/>
          </p:cNvSpPr>
          <p:nvPr userDrawn="1">
            <p:ph idx="1"/>
          </p:nvPr>
        </p:nvSpPr>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4</a:t>
            </a:r>
            <a:r>
              <a:rPr lang="zh-CN" altLang="en-US" kern="1200" dirty="0">
                <a:latin typeface="Times New Roman" panose="02020603050405020304" pitchFamily="18" charset="0"/>
                <a:ea typeface="华文细黑" panose="02010600040101010101" pitchFamily="2" charset="-122"/>
                <a:cs typeface="+mn-cs"/>
              </a:rPr>
              <a:t>、气瓶放置地点不得靠近热源和明火，应保证瓶体干燥</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距明火</a:t>
            </a:r>
            <a:r>
              <a:rPr lang="en-US" altLang="zh-CN" kern="1200" dirty="0">
                <a:latin typeface="Times New Roman" panose="02020603050405020304" pitchFamily="18" charset="0"/>
                <a:ea typeface="华文细黑" panose="02010600040101010101" pitchFamily="2" charset="-122"/>
                <a:cs typeface="+mn-cs"/>
              </a:rPr>
              <a:t>10</a:t>
            </a:r>
            <a:r>
              <a:rPr lang="zh-CN" altLang="en-US" kern="1200" dirty="0">
                <a:latin typeface="Times New Roman" panose="02020603050405020304" pitchFamily="18" charset="0"/>
                <a:ea typeface="华文细黑" panose="02010600040101010101" pitchFamily="2" charset="-122"/>
                <a:cs typeface="+mn-cs"/>
              </a:rPr>
              <a:t>米之外；严禁用温度超过</a:t>
            </a:r>
            <a:r>
              <a:rPr lang="en-US" altLang="zh-CN" kern="1200" dirty="0">
                <a:latin typeface="Times New Roman" panose="02020603050405020304" pitchFamily="18" charset="0"/>
                <a:ea typeface="华文细黑" panose="02010600040101010101" pitchFamily="2" charset="-122"/>
                <a:cs typeface="+mn-cs"/>
              </a:rPr>
              <a:t>40℃</a:t>
            </a:r>
            <a:r>
              <a:rPr lang="zh-CN" altLang="en-US" kern="1200" dirty="0">
                <a:latin typeface="Times New Roman" panose="02020603050405020304" pitchFamily="18" charset="0"/>
                <a:ea typeface="华文细黑" panose="02010600040101010101" pitchFamily="2" charset="-122"/>
                <a:cs typeface="+mn-cs"/>
              </a:rPr>
              <a:t>的热源对气瓶加热</a:t>
            </a:r>
            <a:endParaRPr lang="en-US" altLang="zh-CN" kern="1200" dirty="0">
              <a:latin typeface="Times New Roman" panose="02020603050405020304" pitchFamily="18" charset="0"/>
              <a:ea typeface="华文细黑" panose="02010600040101010101" pitchFamily="2" charset="-122"/>
              <a:cs typeface="+mn-cs"/>
            </a:endParaRPr>
          </a:p>
          <a:p>
            <a:pPr lvl="1" eaLnBrk="1"/>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5</a:t>
            </a:r>
            <a:r>
              <a:rPr lang="zh-CN" altLang="en-US" kern="1200" dirty="0">
                <a:latin typeface="Times New Roman" panose="02020603050405020304" pitchFamily="18" charset="0"/>
                <a:ea typeface="华文细黑" panose="02010600040101010101" pitchFamily="2" charset="-122"/>
                <a:cs typeface="+mn-cs"/>
              </a:rPr>
              <a:t>、气瓶立放时，应采取防止倾倒的措施</a:t>
            </a:r>
            <a:endParaRPr lang="en-US" altLang="zh-CN" kern="1200" dirty="0">
              <a:latin typeface="Times New Roman" panose="02020603050405020304" pitchFamily="18" charset="0"/>
              <a:ea typeface="华文细黑" panose="02010600040101010101" pitchFamily="2" charset="-122"/>
              <a:cs typeface="+mn-cs"/>
            </a:endParaRPr>
          </a:p>
          <a:p>
            <a:pPr lvl="1" eaLnBrk="1"/>
            <a:r>
              <a:rPr lang="zh-CN" altLang="en-US" kern="1200" dirty="0">
                <a:latin typeface="Times New Roman" panose="02020603050405020304" pitchFamily="18" charset="0"/>
                <a:ea typeface="华文细黑" panose="02010600040101010101" pitchFamily="2" charset="-122"/>
                <a:cs typeface="+mn-cs"/>
              </a:rPr>
              <a:t>严禁敲击、碰撞气瓶</a:t>
            </a:r>
            <a:endParaRPr lang="en-US" altLang="zh-CN" kern="1200" dirty="0">
              <a:latin typeface="Times New Roman" panose="02020603050405020304" pitchFamily="18" charset="0"/>
              <a:ea typeface="华文细黑" panose="02010600040101010101" pitchFamily="2" charset="-122"/>
              <a:cs typeface="+mn-cs"/>
            </a:endParaRPr>
          </a:p>
          <a:p>
            <a:pPr lvl="1" eaLnBrk="1"/>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6</a:t>
            </a:r>
            <a:r>
              <a:rPr lang="zh-CN" altLang="en-US" kern="1200" dirty="0">
                <a:latin typeface="Times New Roman" panose="02020603050405020304" pitchFamily="18" charset="0"/>
                <a:ea typeface="华文细黑" panose="02010600040101010101" pitchFamily="2" charset="-122"/>
                <a:cs typeface="+mn-cs"/>
              </a:rPr>
              <a:t>、夏季应防止气瓶暴晒，露天作业应有遮挡措施</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lvl="1" eaLnBrk="1"/>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lvl="1" eaLnBrk="1"/>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pic>
        <p:nvPicPr>
          <p:cNvPr id="91139" name="图片 3" descr="73096455.jpg"/>
          <p:cNvPicPr>
            <a:picLocks noChangeAspect="1"/>
          </p:cNvPicPr>
          <p:nvPr/>
        </p:nvPicPr>
        <p:blipFill>
          <a:blip r:embed="rId1"/>
          <a:stretch>
            <a:fillRect/>
          </a:stretch>
        </p:blipFill>
        <p:spPr>
          <a:xfrm>
            <a:off x="6105525" y="4465638"/>
            <a:ext cx="2774950" cy="1847850"/>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7 </a:t>
            </a:r>
            <a:r>
              <a:rPr lang="zh-CN" altLang="en-US" kern="1200" baseline="0" dirty="0">
                <a:latin typeface="Tahoma" panose="020B0604030504040204" pitchFamily="34" charset="0"/>
                <a:ea typeface="黑体" panose="02010609060101010101" pitchFamily="2" charset="-122"/>
                <a:cs typeface="+mj-cs"/>
              </a:rPr>
              <a:t>气瓶的安全使用与管理</a:t>
            </a:r>
            <a:endParaRPr lang="zh-CN" altLang="en-US" kern="1200" baseline="0" dirty="0">
              <a:latin typeface="Tahoma" panose="020B0604030504040204" pitchFamily="34" charset="0"/>
              <a:ea typeface="黑体" panose="02010609060101010101" pitchFamily="2" charset="-122"/>
              <a:cs typeface="+mj-cs"/>
            </a:endParaRPr>
          </a:p>
        </p:txBody>
      </p:sp>
      <p:sp>
        <p:nvSpPr>
          <p:cNvPr id="3" name="内容占位符 2"/>
          <p:cNvSpPr>
            <a:spLocks noGrp="1"/>
          </p:cNvSpPr>
          <p:nvPr>
            <p:ph idx="1"/>
          </p:nvPr>
        </p:nvSpPr>
        <p:spPr>
          <a:xfrm>
            <a:off x="227013" y="982663"/>
            <a:ext cx="8653463" cy="5330825"/>
          </a:xfrm>
        </p:spPr>
        <p:txBody>
          <a:bodyPr vert="horz" wrap="square" lIns="91440" tIns="45720" rIns="91440" bIns="45720" numCol="1" anchor="t" anchorCtr="0" compatLnSpc="1"/>
          <a:lstStyle/>
          <a:p>
            <a:pPr marL="0" marR="0" lvl="0" indent="0" algn="l" defTabSz="914400" rtl="0" eaLnBrk="1" fontAlgn="base" latinLnBrk="0" hangingPunct="0">
              <a:lnSpc>
                <a:spcPct val="100000"/>
              </a:lnSpc>
              <a:spcBef>
                <a:spcPct val="20000"/>
              </a:spcBef>
              <a:spcAft>
                <a:spcPct val="0"/>
              </a:spcAft>
              <a:buClrTx/>
              <a:buSzPct val="110000"/>
              <a:buFontTx/>
              <a:buNone/>
              <a:defRPr/>
            </a:pP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7</a:t>
            </a: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、瓶内气体不得用尽，必须留有剩余压力。</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永久气体瓶≥</a:t>
            </a:r>
            <a:r>
              <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0.05MPa</a:t>
            </a: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，氧气瓶≥</a:t>
            </a:r>
            <a:r>
              <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0.5MPa</a:t>
            </a: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液化气体瓶≥规定充装量</a:t>
            </a:r>
            <a:r>
              <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0.5-1</a:t>
            </a: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％的剩余气体</a:t>
            </a:r>
            <a:endPar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防止空气吸入引发事故和影响气体纯度</a:t>
            </a: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0" marR="0" lvl="1" indent="0" algn="l" defTabSz="914400" rtl="0" eaLnBrk="1" fontAlgn="base" latinLnBrk="0" hangingPunct="0">
              <a:lnSpc>
                <a:spcPct val="100000"/>
              </a:lnSpc>
              <a:spcBef>
                <a:spcPct val="20000"/>
              </a:spcBef>
              <a:spcAft>
                <a:spcPct val="0"/>
              </a:spcAft>
              <a:buClrTx/>
              <a:buSzPct val="110000"/>
              <a:buFont typeface="Arial" panose="020B0604020202020204" pitchFamily="34" charset="0"/>
              <a:buNone/>
              <a:defRPr/>
            </a:pP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8</a:t>
            </a: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、不得擅自更改气瓶的钢印和颜色标记；防止错装、混装引发重大事故。</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1" indent="-342900" algn="l" defTabSz="914400" rtl="0" eaLnBrk="1" fontAlgn="base" latinLnBrk="0" hangingPunct="0">
              <a:lnSpc>
                <a:spcPct val="100000"/>
              </a:lnSpc>
              <a:spcBef>
                <a:spcPct val="20000"/>
              </a:spcBef>
              <a:spcAft>
                <a:spcPct val="0"/>
              </a:spcAft>
              <a:buClrTx/>
              <a:buSzPct val="110000"/>
              <a:buFont typeface="Arial" panose="020B0604020202020204" pitchFamily="34" charset="0"/>
              <a:buBlip>
                <a:blip r:embed="rId1"/>
              </a:buBlip>
              <a:defRPr/>
            </a:pP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0" marR="0" lvl="1" indent="0" algn="l" defTabSz="914400" rtl="0" eaLnBrk="1" fontAlgn="base" latinLnBrk="0" hangingPunct="0">
              <a:lnSpc>
                <a:spcPct val="100000"/>
              </a:lnSpc>
              <a:spcBef>
                <a:spcPct val="20000"/>
              </a:spcBef>
              <a:spcAft>
                <a:spcPct val="0"/>
              </a:spcAft>
              <a:buClrTx/>
              <a:buSzPct val="110000"/>
              <a:buFont typeface="Arial" panose="020B0604020202020204" pitchFamily="34" charset="0"/>
              <a:buNone/>
              <a:defRPr/>
            </a:pP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9</a:t>
            </a: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、开启瓶阀时只能用手或专用扳手，以防损伤阀杆；开关要缓慢，防止产生摩擦热和静电火花。</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7 </a:t>
            </a:r>
            <a:r>
              <a:rPr lang="zh-CN" altLang="en-US" kern="1200" baseline="0" dirty="0">
                <a:latin typeface="Tahoma" panose="020B0604030504040204" pitchFamily="34" charset="0"/>
                <a:ea typeface="黑体" panose="02010609060101010101" pitchFamily="2" charset="-122"/>
                <a:cs typeface="+mj-cs"/>
              </a:rPr>
              <a:t>气瓶的安全使用与管理</a:t>
            </a:r>
            <a:endParaRPr lang="zh-CN" altLang="en-US" kern="1200" baseline="0" dirty="0">
              <a:latin typeface="Tahoma" panose="020B0604030504040204" pitchFamily="34" charset="0"/>
              <a:ea typeface="黑体" panose="02010609060101010101" pitchFamily="2" charset="-122"/>
              <a:cs typeface="+mj-cs"/>
            </a:endParaRPr>
          </a:p>
        </p:txBody>
      </p:sp>
      <p:sp>
        <p:nvSpPr>
          <p:cNvPr id="95234" name="内容占位符 2"/>
          <p:cNvSpPr>
            <a:spLocks noGrp="1"/>
          </p:cNvSpPr>
          <p:nvPr userDrawn="1">
            <p:ph idx="1"/>
          </p:nvPr>
        </p:nvSpPr>
        <p:spPr/>
        <p:txBody>
          <a:bodyPr vert="horz" wrap="square" lIns="91440" tIns="45720" rIns="91440" bIns="45720" anchor="t"/>
          <a:p>
            <a:pPr eaLnBrk="1">
              <a:buSzPct val="110000"/>
            </a:pPr>
            <a:r>
              <a:rPr lang="en-US" altLang="zh-CN" kern="1200" dirty="0">
                <a:latin typeface="Times New Roman" panose="02020603050405020304" pitchFamily="18" charset="0"/>
                <a:ea typeface="华文细黑" panose="02010600040101010101" pitchFamily="2" charset="-122"/>
                <a:cs typeface="+mn-cs"/>
              </a:rPr>
              <a:t>10</a:t>
            </a:r>
            <a:r>
              <a:rPr lang="zh-CN" altLang="en-US" kern="1200" dirty="0">
                <a:latin typeface="Times New Roman" panose="02020603050405020304" pitchFamily="18" charset="0"/>
                <a:ea typeface="华文细黑" panose="02010600040101010101" pitchFamily="2" charset="-122"/>
                <a:cs typeface="+mn-cs"/>
              </a:rPr>
              <a:t>、使用氧气瓶时，手及工具要禁油污，防止着火；接头、管道、阀门等应使用铜基合金或专用管</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11</a:t>
            </a:r>
            <a:r>
              <a:rPr lang="zh-CN" altLang="en-US" kern="1200" dirty="0">
                <a:latin typeface="Times New Roman" panose="02020603050405020304" pitchFamily="18" charset="0"/>
                <a:ea typeface="华文细黑" panose="02010600040101010101" pitchFamily="2" charset="-122"/>
                <a:cs typeface="+mn-cs"/>
              </a:rPr>
              <a:t>、用完的空瓶应标上“空瓶”字样；已经用部分气体的气瓶应把剩余压力写在瓶身上</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12</a:t>
            </a:r>
            <a:r>
              <a:rPr lang="zh-CN" altLang="en-US" kern="1200" dirty="0">
                <a:latin typeface="Times New Roman" panose="02020603050405020304" pitchFamily="18" charset="0"/>
                <a:ea typeface="华文细黑" panose="02010600040101010101" pitchFamily="2" charset="-122"/>
                <a:cs typeface="+mn-cs"/>
              </a:rPr>
              <a:t>、发现气瓶漏气，首先应根据气体性质做好相应的人体防护，在保证安全的前提下，关闭瓶阀。瓶阀失控必须采取紧急措施</a:t>
            </a: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endParaRPr lang="en-US" altLang="zh-CN" kern="1200" dirty="0">
              <a:latin typeface="Times New Roman" panose="02020603050405020304" pitchFamily="18" charset="0"/>
              <a:ea typeface="华文细黑" panose="02010600040101010101" pitchFamily="2" charset="-122"/>
              <a:cs typeface="+mn-cs"/>
            </a:endParaRPr>
          </a:p>
          <a:p>
            <a:pPr eaLnBrk="1">
              <a:buSzPct val="110000"/>
            </a:pPr>
            <a:r>
              <a:rPr lang="en-US" altLang="zh-CN" kern="1200" dirty="0">
                <a:latin typeface="Times New Roman" panose="02020603050405020304" pitchFamily="18" charset="0"/>
                <a:ea typeface="华文细黑" panose="02010600040101010101" pitchFamily="2" charset="-122"/>
                <a:cs typeface="+mn-cs"/>
              </a:rPr>
              <a:t>13</a:t>
            </a:r>
            <a:r>
              <a:rPr lang="zh-CN" altLang="en-US" kern="1200" dirty="0">
                <a:latin typeface="Times New Roman" panose="02020603050405020304" pitchFamily="18" charset="0"/>
                <a:ea typeface="华文细黑" panose="02010600040101010101" pitchFamily="2" charset="-122"/>
                <a:cs typeface="+mn-cs"/>
              </a:rPr>
              <a:t>、毒性或可燃性气体应放如气瓶柜，气瓶柜应有强制换气设备，保持气瓶柜内处于负压状态</a:t>
            </a: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lvl="1" eaLnBrk="1"/>
            <a:endParaRPr lang="zh-CN" altLang="en-US" b="1" kern="1200" dirty="0">
              <a:latin typeface="Times New Roman" panose="02020603050405020304" pitchFamily="18" charset="0"/>
              <a:ea typeface="华文细黑" panose="02010600040101010101" pitchFamily="2" charset="-122"/>
              <a:cs typeface="+mn-cs"/>
            </a:endParaRPr>
          </a:p>
          <a:p>
            <a:pPr lvl="1" eaLnBrk="1"/>
            <a:endParaRPr lang="zh-CN" altLang="en-US" kern="1200" dirty="0">
              <a:latin typeface="Times New Roman" panose="02020603050405020304" pitchFamily="18" charset="0"/>
              <a:ea typeface="华文细黑" panose="02010600040101010101" pitchFamily="2" charset="-122"/>
              <a:cs typeface="+mn-cs"/>
            </a:endParaRPr>
          </a:p>
          <a:p>
            <a:pPr lvl="1" eaLnBrk="1"/>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lvl="1" eaLnBrk="1"/>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lvl="1" eaLnBrk="1"/>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a:p>
            <a:pPr eaLnBrk="1">
              <a:buSzPct val="110000"/>
            </a:pPr>
            <a:endParaRPr lang="zh-CN" altLang="en-US" kern="1200" dirty="0">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8.</a:t>
            </a:r>
            <a:r>
              <a:rPr lang="zh-CN" altLang="en-US" kern="1200" baseline="0" dirty="0">
                <a:latin typeface="Tahoma" panose="020B0604030504040204" pitchFamily="34" charset="0"/>
                <a:ea typeface="黑体" panose="02010609060101010101" pitchFamily="2" charset="-122"/>
                <a:cs typeface="+mj-cs"/>
              </a:rPr>
              <a:t>其他注意事项</a:t>
            </a:r>
            <a:endParaRPr lang="zh-CN" altLang="en-US" kern="1200" baseline="0" dirty="0">
              <a:latin typeface="Tahoma" panose="020B0604030504040204" pitchFamily="34" charset="0"/>
              <a:ea typeface="黑体" panose="02010609060101010101" pitchFamily="2" charset="-122"/>
              <a:cs typeface="+mj-cs"/>
            </a:endParaRPr>
          </a:p>
        </p:txBody>
      </p:sp>
      <p:sp>
        <p:nvSpPr>
          <p:cNvPr id="3" name="内容占位符 2"/>
          <p:cNvSpPr>
            <a:spLocks noGrp="1"/>
          </p:cNvSpPr>
          <p:nvPr>
            <p:ph idx="1"/>
          </p:nvPr>
        </p:nvSpPr>
        <p:spPr>
          <a:xfrm>
            <a:off x="227013" y="982663"/>
            <a:ext cx="8653463" cy="5330825"/>
          </a:xfrm>
        </p:spPr>
        <p:txBody>
          <a:bodyPr vert="horz" wrap="square" lIns="91440" tIns="45720" rIns="91440" bIns="45720" numCol="1" anchor="t" anchorCtr="0" compatLnSpc="1"/>
          <a:lstStyle/>
          <a:p>
            <a:pPr marL="0" marR="0" lvl="0" indent="0" algn="l" defTabSz="914400" rtl="0" eaLnBrk="1" fontAlgn="base" latinLnBrk="0" hangingPunct="0">
              <a:lnSpc>
                <a:spcPct val="100000"/>
              </a:lnSpc>
              <a:spcBef>
                <a:spcPct val="20000"/>
              </a:spcBef>
              <a:spcAft>
                <a:spcPct val="0"/>
              </a:spcAft>
              <a:buClrTx/>
              <a:buSzPct val="110000"/>
              <a:buFontTx/>
              <a:buNone/>
              <a:defRPr/>
            </a:pP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检查材料系实验室的安全隐患</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各组做好记录，如果有条件也可用数码相机拍照</a:t>
            </a: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汇总检查出的问题并提出整改意见</a:t>
            </a: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0" marR="0" lvl="0" indent="0" algn="l" defTabSz="914400" rtl="0" eaLnBrk="1" fontAlgn="base" latinLnBrk="0" hangingPunct="0">
              <a:lnSpc>
                <a:spcPct val="100000"/>
              </a:lnSpc>
              <a:spcBef>
                <a:spcPct val="20000"/>
              </a:spcBef>
              <a:spcAft>
                <a:spcPct val="0"/>
              </a:spcAft>
              <a:buClrTx/>
              <a:buSzPct val="110000"/>
              <a:buFontTx/>
              <a:buNone/>
              <a:defRPr/>
            </a:pP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安全检查主要内容</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0" marR="0" lvl="0" indent="0" algn="l" defTabSz="914400" rtl="0" eaLnBrk="1" fontAlgn="base" latinLnBrk="0" hangingPunct="0">
              <a:lnSpc>
                <a:spcPct val="100000"/>
              </a:lnSpc>
              <a:spcBef>
                <a:spcPct val="20000"/>
              </a:spcBef>
              <a:spcAft>
                <a:spcPct val="0"/>
              </a:spcAft>
              <a:buClrTx/>
              <a:buSzPct val="110000"/>
              <a:buFontTx/>
              <a:buNone/>
              <a:defRPr/>
            </a:pP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一、规章制度是否健全</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914400" marR="0" lvl="1" indent="-457200" algn="l" defTabSz="914400" rtl="0" eaLnBrk="1" fontAlgn="base" latinLnBrk="0" hangingPunct="0">
              <a:lnSpc>
                <a:spcPct val="100000"/>
              </a:lnSpc>
              <a:spcBef>
                <a:spcPct val="20000"/>
              </a:spcBef>
              <a:spcAft>
                <a:spcPct val="0"/>
              </a:spcAft>
              <a:buClrTx/>
              <a:buSzTx/>
              <a:buFont typeface="+mj-lt"/>
              <a:buAutoNum type="arabicPeriod"/>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实验室安全规定</a:t>
            </a: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914400" marR="0" lvl="1" indent="-457200" algn="l" defTabSz="914400" rtl="0" eaLnBrk="1" fontAlgn="base" latinLnBrk="0" hangingPunct="0">
              <a:lnSpc>
                <a:spcPct val="100000"/>
              </a:lnSpc>
              <a:spcBef>
                <a:spcPct val="20000"/>
              </a:spcBef>
              <a:spcAft>
                <a:spcPct val="0"/>
              </a:spcAft>
              <a:buClrTx/>
              <a:buSzTx/>
              <a:buFont typeface="+mj-lt"/>
              <a:buAutoNum type="arabicPeriod"/>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特种设备如高压容器、加热设备安全操作规程</a:t>
            </a: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914400" marR="0" lvl="1" indent="-457200" algn="l" defTabSz="914400" rtl="0" eaLnBrk="1" fontAlgn="base" latinLnBrk="0" hangingPunct="0">
              <a:lnSpc>
                <a:spcPct val="100000"/>
              </a:lnSpc>
              <a:spcBef>
                <a:spcPct val="20000"/>
              </a:spcBef>
              <a:spcAft>
                <a:spcPct val="0"/>
              </a:spcAft>
              <a:buClrTx/>
              <a:buSzTx/>
              <a:buFont typeface="+mj-lt"/>
              <a:buAutoNum type="arabicPeriod"/>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有关安全规定</a:t>
            </a:r>
            <a:r>
              <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a:t>
            </a: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如剧毒物品管理规程。</a:t>
            </a:r>
            <a:endPar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8.</a:t>
            </a:r>
            <a:r>
              <a:rPr lang="zh-CN" altLang="en-US" kern="1200" baseline="0" dirty="0">
                <a:latin typeface="Tahoma" panose="020B0604030504040204" pitchFamily="34" charset="0"/>
                <a:ea typeface="黑体" panose="02010609060101010101" pitchFamily="2" charset="-122"/>
                <a:cs typeface="+mj-cs"/>
              </a:rPr>
              <a:t>其他注意事项</a:t>
            </a:r>
            <a:endParaRPr lang="zh-CN" altLang="en-US" kern="1200" baseline="0" dirty="0">
              <a:latin typeface="Tahoma" panose="020B0604030504040204" pitchFamily="34" charset="0"/>
              <a:ea typeface="黑体" panose="02010609060101010101" pitchFamily="2" charset="-122"/>
              <a:cs typeface="+mj-cs"/>
            </a:endParaRPr>
          </a:p>
        </p:txBody>
      </p:sp>
      <p:sp>
        <p:nvSpPr>
          <p:cNvPr id="3" name="内容占位符 2"/>
          <p:cNvSpPr>
            <a:spLocks noGrp="1"/>
          </p:cNvSpPr>
          <p:nvPr>
            <p:ph idx="1"/>
          </p:nvPr>
        </p:nvSpPr>
        <p:spPr>
          <a:xfrm>
            <a:off x="227013" y="982663"/>
            <a:ext cx="8653463" cy="5330825"/>
          </a:xfrm>
        </p:spPr>
        <p:txBody>
          <a:bodyPr vert="horz" wrap="square" lIns="91440" tIns="45720" rIns="91440" bIns="45720" numCol="1" anchor="t" anchorCtr="0" compatLnSpc="1"/>
          <a:lstStyle/>
          <a:p>
            <a:pPr marL="0" marR="0" lvl="0" indent="0" algn="l" defTabSz="914400" rtl="0" eaLnBrk="1" fontAlgn="base" latinLnBrk="0" hangingPunct="0">
              <a:lnSpc>
                <a:spcPct val="100000"/>
              </a:lnSpc>
              <a:spcBef>
                <a:spcPct val="20000"/>
              </a:spcBef>
              <a:spcAft>
                <a:spcPct val="0"/>
              </a:spcAft>
              <a:buClrTx/>
              <a:buSzPct val="110000"/>
              <a:buFontTx/>
              <a:buNone/>
              <a:defRPr/>
            </a:pP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检查材料系实验室的安全隐患</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各组做好记录，如果有条件也可用数码相机拍照</a:t>
            </a: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汇总检查出的问题并提出整改意见</a:t>
            </a: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0" marR="0" lvl="0" indent="0" algn="l" defTabSz="914400" rtl="0" eaLnBrk="1" fontAlgn="base" latinLnBrk="0" hangingPunct="0">
              <a:lnSpc>
                <a:spcPct val="100000"/>
              </a:lnSpc>
              <a:spcBef>
                <a:spcPct val="20000"/>
              </a:spcBef>
              <a:spcAft>
                <a:spcPct val="0"/>
              </a:spcAft>
              <a:buClrTx/>
              <a:buSzPct val="110000"/>
              <a:buFontTx/>
              <a:buNone/>
              <a:defRPr/>
            </a:pP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安全检查主要内容</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0" marR="0" lvl="0" indent="0" algn="l" defTabSz="914400" rtl="0" eaLnBrk="1" fontAlgn="base" latinLnBrk="0" hangingPunct="0">
              <a:lnSpc>
                <a:spcPct val="100000"/>
              </a:lnSpc>
              <a:spcBef>
                <a:spcPct val="20000"/>
              </a:spcBef>
              <a:spcAft>
                <a:spcPct val="0"/>
              </a:spcAft>
              <a:buClrTx/>
              <a:buSzPct val="110000"/>
              <a:buFontTx/>
              <a:buNone/>
              <a:defRPr/>
            </a:pP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二、防火、用电、化学品、压力容器等方面存在的安全隐患</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914400" marR="0" lvl="1" indent="-457200" algn="l" defTabSz="914400" rtl="0" eaLnBrk="1" fontAlgn="base" latinLnBrk="0" hangingPunct="0">
              <a:lnSpc>
                <a:spcPct val="100000"/>
              </a:lnSpc>
              <a:spcBef>
                <a:spcPct val="20000"/>
              </a:spcBef>
              <a:spcAft>
                <a:spcPct val="0"/>
              </a:spcAft>
              <a:buClrTx/>
              <a:buSzTx/>
              <a:buFont typeface="+mj-lt"/>
              <a:buAutoNum type="arabicPeriod"/>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是否乱拉临时线、电闸箱、灯泡、灯管下乱堆杂物；</a:t>
            </a:r>
            <a:endPar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914400" marR="0" lvl="1" indent="-457200" algn="l" defTabSz="914400" rtl="0" eaLnBrk="1" fontAlgn="base" latinLnBrk="0" hangingPunct="0">
              <a:lnSpc>
                <a:spcPct val="100000"/>
              </a:lnSpc>
              <a:spcBef>
                <a:spcPct val="20000"/>
              </a:spcBef>
              <a:spcAft>
                <a:spcPct val="0"/>
              </a:spcAft>
              <a:buClrTx/>
              <a:buSzTx/>
              <a:buFont typeface="+mj-lt"/>
              <a:buAutoNum type="arabicPeriod"/>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消防设施、设备是否完好有效（灭火器是否过期，有无压力，消防栓、水带、水枪是否完好）、消防设施是否有遮挡、挪用（如消防器材、应急照明、疏散标致、报警探头是否有遮挡，灭火器是否挪用）等。</a:t>
            </a:r>
            <a:endPar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2" name="直接连接符 21"/>
          <p:cNvCxnSpPr/>
          <p:nvPr/>
        </p:nvCxnSpPr>
        <p:spPr>
          <a:xfrm rot="5400000">
            <a:off x="296069" y="4069556"/>
            <a:ext cx="1860550" cy="1588"/>
          </a:xfrm>
          <a:prstGeom prst="line">
            <a:avLst/>
          </a:prstGeom>
        </p:spPr>
        <p:style>
          <a:lnRef idx="3">
            <a:schemeClr val="accent5"/>
          </a:lnRef>
          <a:fillRef idx="0">
            <a:schemeClr val="accent5"/>
          </a:fillRef>
          <a:effectRef idx="2">
            <a:schemeClr val="accent5"/>
          </a:effectRef>
          <a:fontRef idx="minor">
            <a:schemeClr val="tx1"/>
          </a:fontRef>
        </p:style>
      </p:cxnSp>
      <p:sp>
        <p:nvSpPr>
          <p:cNvPr id="11266"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1 </a:t>
            </a:r>
            <a:r>
              <a:rPr lang="zh-CN" altLang="en-US" kern="1200" baseline="0" dirty="0">
                <a:latin typeface="Tahoma" panose="020B0604030504040204" pitchFamily="34" charset="0"/>
                <a:ea typeface="黑体" panose="02010609060101010101" pitchFamily="2" charset="-122"/>
                <a:cs typeface="+mj-cs"/>
              </a:rPr>
              <a:t>压力容器</a:t>
            </a:r>
            <a:endParaRPr lang="zh-CN" altLang="en-US" kern="1200" baseline="0" dirty="0">
              <a:latin typeface="Tahoma" panose="020B0604030504040204" pitchFamily="34" charset="0"/>
              <a:ea typeface="黑体" panose="02010609060101010101" pitchFamily="2" charset="-122"/>
              <a:cs typeface="+mj-cs"/>
            </a:endParaRPr>
          </a:p>
        </p:txBody>
      </p:sp>
      <p:sp>
        <p:nvSpPr>
          <p:cNvPr id="11267" name="内容占位符 2"/>
          <p:cNvSpPr>
            <a:spLocks noGrp="1"/>
          </p:cNvSpPr>
          <p:nvPr userDrawn="1">
            <p:ph idx="1"/>
          </p:nvPr>
        </p:nvSpPr>
        <p:spPr>
          <a:xfrm>
            <a:off x="227013" y="982663"/>
            <a:ext cx="8653462" cy="1495425"/>
          </a:xfrm>
        </p:spPr>
        <p:txBody>
          <a:bodyPr vert="horz" wrap="square" lIns="91440" tIns="45720" rIns="91440" bIns="45720" anchor="t"/>
          <a:p>
            <a:pPr eaLnBrk="1">
              <a:spcBef>
                <a:spcPct val="50000"/>
              </a:spcBef>
              <a:buSzPct val="110000"/>
            </a:pPr>
            <a:r>
              <a:rPr lang="zh-CN" altLang="en-US" kern="1200" dirty="0">
                <a:latin typeface="Times New Roman" panose="02020603050405020304" pitchFamily="18" charset="0"/>
                <a:ea typeface="华文细黑" panose="02010600040101010101" pitchFamily="2" charset="-122"/>
                <a:cs typeface="+mn-cs"/>
              </a:rPr>
              <a:t>压力容器的潜在危害性</a:t>
            </a:r>
            <a:endParaRPr lang="en-US" altLang="zh-CN" kern="1200" dirty="0">
              <a:latin typeface="Times New Roman" panose="02020603050405020304" pitchFamily="18" charset="0"/>
              <a:ea typeface="华文细黑" panose="02010600040101010101" pitchFamily="2" charset="-122"/>
              <a:cs typeface="+mn-cs"/>
            </a:endParaRPr>
          </a:p>
          <a:p>
            <a:pPr lvl="1" eaLnBrk="1">
              <a:spcBef>
                <a:spcPct val="50000"/>
              </a:spcBef>
            </a:pPr>
            <a:r>
              <a:rPr lang="zh-CN" altLang="en-US" kern="1200" dirty="0">
                <a:latin typeface="Times New Roman" panose="02020603050405020304" pitchFamily="18" charset="0"/>
                <a:ea typeface="华文细黑" panose="02010600040101010101" pitchFamily="2" charset="-122"/>
                <a:cs typeface="+mn-cs"/>
              </a:rPr>
              <a:t>压力容器的压差，使容器具备了能量随时释放的可能性和危险性</a:t>
            </a:r>
            <a:r>
              <a:rPr lang="en-US" altLang="zh-CN" kern="1200" dirty="0">
                <a:latin typeface="Times New Roman" panose="02020603050405020304" pitchFamily="18" charset="0"/>
                <a:ea typeface="华文细黑" panose="02010600040101010101" pitchFamily="2" charset="-122"/>
                <a:cs typeface="+mn-cs"/>
              </a:rPr>
              <a:t>(</a:t>
            </a:r>
            <a:r>
              <a:rPr lang="zh-CN" altLang="en-US" kern="1200" dirty="0">
                <a:latin typeface="Times New Roman" panose="02020603050405020304" pitchFamily="18" charset="0"/>
                <a:ea typeface="华文细黑" panose="02010600040101010101" pitchFamily="2" charset="-122"/>
                <a:cs typeface="+mn-cs"/>
              </a:rPr>
              <a:t>泄漏和爆炸</a:t>
            </a:r>
            <a:r>
              <a:rPr lang="en-US" altLang="zh-CN" kern="1200" dirty="0">
                <a:latin typeface="Times New Roman" panose="02020603050405020304" pitchFamily="18" charset="0"/>
                <a:ea typeface="华文细黑" panose="02010600040101010101" pitchFamily="2" charset="-122"/>
                <a:cs typeface="+mn-cs"/>
              </a:rPr>
              <a:t>)</a:t>
            </a:r>
            <a:endParaRPr lang="zh-CN" altLang="en-US" kern="1200" dirty="0">
              <a:latin typeface="Times New Roman" panose="02020603050405020304" pitchFamily="18" charset="0"/>
              <a:ea typeface="华文细黑" panose="02010600040101010101" pitchFamily="2" charset="-122"/>
              <a:cs typeface="+mn-cs"/>
            </a:endParaRPr>
          </a:p>
        </p:txBody>
      </p:sp>
      <p:sp>
        <p:nvSpPr>
          <p:cNvPr id="18" name="矩形 17"/>
          <p:cNvSpPr/>
          <p:nvPr/>
        </p:nvSpPr>
        <p:spPr>
          <a:xfrm>
            <a:off x="1746250" y="3575050"/>
            <a:ext cx="3702050" cy="1016000"/>
          </a:xfrm>
          <a:prstGeom prst="rect">
            <a:avLst/>
          </a:prstGeom>
          <a:solidFill>
            <a:schemeClr val="bg1">
              <a:lumMod val="85000"/>
              <a:alpha val="50000"/>
            </a:schemeClr>
          </a:solidFill>
        </p:spPr>
        <p:txBody>
          <a:bodyPr lIns="18000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液体的压缩性极小，容器发生爆炸时其膨胀功及释放的能量很小，危害也小</a:t>
            </a:r>
            <a:endPar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
        <p:nvSpPr>
          <p:cNvPr id="19" name="矩形 18"/>
          <p:cNvSpPr/>
          <p:nvPr/>
        </p:nvSpPr>
        <p:spPr>
          <a:xfrm>
            <a:off x="1746250" y="4779963"/>
            <a:ext cx="3702050" cy="1016000"/>
          </a:xfrm>
          <a:prstGeom prst="rect">
            <a:avLst/>
          </a:prstGeom>
          <a:solidFill>
            <a:schemeClr val="bg1">
              <a:lumMod val="85000"/>
              <a:alpha val="50000"/>
            </a:schemeClr>
          </a:solidFill>
        </p:spPr>
        <p:txBody>
          <a:bodyPr lIns="18000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气体具有很大的压缩性，容器发生爆炸时瞬时卸压膨胀所释放的能量大，危害性也很大</a:t>
            </a:r>
            <a:endPar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
        <p:nvSpPr>
          <p:cNvPr id="20" name="矩形 19"/>
          <p:cNvSpPr/>
          <p:nvPr/>
        </p:nvSpPr>
        <p:spPr>
          <a:xfrm>
            <a:off x="5691188" y="3709988"/>
            <a:ext cx="3189288" cy="2055813"/>
          </a:xfrm>
          <a:prstGeom prst="rect">
            <a:avLst/>
          </a:prstGeom>
          <a:ln w="25400">
            <a:solidFill>
              <a:schemeClr val="accent5">
                <a:lumMod val="75000"/>
              </a:schemeClr>
            </a:solidFill>
          </a:ln>
        </p:spPr>
        <p:txBody>
          <a:bodyPr lIns="180000" tIns="180000" rIns="180000" bIns="18000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        承载压力和容积相同的压力容器，工作介质为气体的要比介质为液体的爆破能量大数百倍至数万倍。</a:t>
            </a:r>
            <a:endParaRPr kumimoji="0" lang="zh-CN" altLang="en-US"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
        <p:nvSpPr>
          <p:cNvPr id="25" name="右箭头 24"/>
          <p:cNvSpPr/>
          <p:nvPr/>
        </p:nvSpPr>
        <p:spPr>
          <a:xfrm>
            <a:off x="5135563" y="4467225"/>
            <a:ext cx="541338" cy="539750"/>
          </a:xfrm>
          <a:prstGeom prst="rightArrow">
            <a:avLst/>
          </a:prstGeom>
          <a:ln w="25400">
            <a:solidFill>
              <a:schemeClr val="accent5">
                <a:lumMod val="75000"/>
              </a:schemeClr>
            </a:solidFill>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
        <p:nvSpPr>
          <p:cNvPr id="5" name="Oval 3"/>
          <p:cNvSpPr>
            <a:spLocks noChangeArrowheads="1"/>
          </p:cNvSpPr>
          <p:nvPr/>
        </p:nvSpPr>
        <p:spPr bwMode="gray">
          <a:xfrm>
            <a:off x="911225" y="2625725"/>
            <a:ext cx="2160588" cy="565150"/>
          </a:xfrm>
          <a:prstGeom prst="rect">
            <a:avLst/>
          </a:prstGeom>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1273" name="Rectangle 4"/>
          <p:cNvSpPr/>
          <p:nvPr/>
        </p:nvSpPr>
        <p:spPr>
          <a:xfrm>
            <a:off x="1282700" y="2678113"/>
            <a:ext cx="1416050" cy="460375"/>
          </a:xfrm>
          <a:prstGeom prst="rect">
            <a:avLst/>
          </a:prstGeom>
          <a:noFill/>
          <a:ln w="9525">
            <a:noFill/>
          </a:ln>
        </p:spPr>
        <p:txBody>
          <a:bodyPr wrap="none" anchor="t">
            <a:spAutoFit/>
          </a:bodyPr>
          <a:p>
            <a:pPr algn="ctr"/>
            <a:r>
              <a:rPr lang="zh-CN" altLang="en-US" sz="2400" b="1" dirty="0">
                <a:solidFill>
                  <a:schemeClr val="bg1"/>
                </a:solidFill>
                <a:latin typeface="Times New Roman" panose="02020603050405020304" pitchFamily="18" charset="0"/>
                <a:ea typeface="华文细黑" panose="02010600040101010101" pitchFamily="2" charset="-122"/>
              </a:rPr>
              <a:t>工作介质</a:t>
            </a:r>
            <a:endParaRPr lang="en-US" altLang="zh-CN" sz="2400" b="1" dirty="0">
              <a:solidFill>
                <a:schemeClr val="bg1"/>
              </a:solidFill>
              <a:latin typeface="Times New Roman" panose="02020603050405020304" pitchFamily="18" charset="0"/>
              <a:ea typeface="华文细黑" panose="02010600040101010101" pitchFamily="2" charset="-122"/>
            </a:endParaRPr>
          </a:p>
        </p:txBody>
      </p:sp>
      <p:sp>
        <p:nvSpPr>
          <p:cNvPr id="7" name="Oval 6"/>
          <p:cNvSpPr>
            <a:spLocks noChangeArrowheads="1"/>
          </p:cNvSpPr>
          <p:nvPr/>
        </p:nvSpPr>
        <p:spPr bwMode="gray">
          <a:xfrm>
            <a:off x="3530600" y="2625725"/>
            <a:ext cx="2160588" cy="565150"/>
          </a:xfrm>
          <a:prstGeom prst="rect">
            <a:avLst/>
          </a:prstGeom>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1275" name="Rectangle 7"/>
          <p:cNvSpPr/>
          <p:nvPr/>
        </p:nvSpPr>
        <p:spPr>
          <a:xfrm>
            <a:off x="3902075" y="2678113"/>
            <a:ext cx="1416050" cy="460375"/>
          </a:xfrm>
          <a:prstGeom prst="rect">
            <a:avLst/>
          </a:prstGeom>
          <a:noFill/>
          <a:ln w="9525">
            <a:noFill/>
          </a:ln>
        </p:spPr>
        <p:txBody>
          <a:bodyPr wrap="none" anchor="t">
            <a:spAutoFit/>
          </a:bodyPr>
          <a:p>
            <a:pPr algn="ctr"/>
            <a:r>
              <a:rPr lang="zh-CN" altLang="en-US" sz="2400" b="1" dirty="0">
                <a:solidFill>
                  <a:schemeClr val="bg1"/>
                </a:solidFill>
                <a:latin typeface="Times New Roman" panose="02020603050405020304" pitchFamily="18" charset="0"/>
                <a:ea typeface="华文细黑" panose="02010600040101010101" pitchFamily="2" charset="-122"/>
              </a:rPr>
              <a:t>工作压力</a:t>
            </a:r>
            <a:endParaRPr lang="en-US" altLang="zh-CN" sz="2400" b="1" dirty="0">
              <a:solidFill>
                <a:schemeClr val="bg1"/>
              </a:solidFill>
              <a:latin typeface="Times New Roman" panose="02020603050405020304" pitchFamily="18" charset="0"/>
              <a:ea typeface="华文细黑" panose="02010600040101010101" pitchFamily="2" charset="-122"/>
            </a:endParaRPr>
          </a:p>
        </p:txBody>
      </p:sp>
      <p:sp>
        <p:nvSpPr>
          <p:cNvPr id="9" name="Oval 9"/>
          <p:cNvSpPr>
            <a:spLocks noChangeArrowheads="1"/>
          </p:cNvSpPr>
          <p:nvPr/>
        </p:nvSpPr>
        <p:spPr bwMode="gray">
          <a:xfrm>
            <a:off x="6153150" y="2625725"/>
            <a:ext cx="2160588" cy="565150"/>
          </a:xfrm>
          <a:prstGeom prst="rect">
            <a:avLst/>
          </a:prstGeom>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1277" name="Rectangle 10"/>
          <p:cNvSpPr/>
          <p:nvPr/>
        </p:nvSpPr>
        <p:spPr>
          <a:xfrm>
            <a:off x="6832600" y="2678113"/>
            <a:ext cx="800100" cy="460375"/>
          </a:xfrm>
          <a:prstGeom prst="rect">
            <a:avLst/>
          </a:prstGeom>
          <a:noFill/>
          <a:ln w="9525">
            <a:noFill/>
          </a:ln>
        </p:spPr>
        <p:txBody>
          <a:bodyPr wrap="none" anchor="t">
            <a:spAutoFit/>
          </a:bodyPr>
          <a:p>
            <a:pPr algn="ctr"/>
            <a:r>
              <a:rPr lang="zh-CN" altLang="en-US" sz="2400" b="1" dirty="0">
                <a:solidFill>
                  <a:schemeClr val="bg1"/>
                </a:solidFill>
                <a:latin typeface="Times New Roman" panose="02020603050405020304" pitchFamily="18" charset="0"/>
                <a:ea typeface="华文细黑" panose="02010600040101010101" pitchFamily="2" charset="-122"/>
              </a:rPr>
              <a:t>容积</a:t>
            </a:r>
            <a:endParaRPr lang="en-US" altLang="zh-CN" sz="2400" b="1" dirty="0">
              <a:solidFill>
                <a:schemeClr val="bg1"/>
              </a:solidFill>
              <a:latin typeface="Times New Roman" panose="02020603050405020304" pitchFamily="18" charset="0"/>
              <a:ea typeface="华文细黑" panose="02010600040101010101" pitchFamily="2" charset="-122"/>
            </a:endParaRPr>
          </a:p>
        </p:txBody>
      </p:sp>
      <p:sp>
        <p:nvSpPr>
          <p:cNvPr id="12" name="Oval 3"/>
          <p:cNvSpPr>
            <a:spLocks noChangeArrowheads="1"/>
          </p:cNvSpPr>
          <p:nvPr/>
        </p:nvSpPr>
        <p:spPr bwMode="gray">
          <a:xfrm>
            <a:off x="938213" y="3794125"/>
            <a:ext cx="576263" cy="576263"/>
          </a:xfrm>
          <a:prstGeom prst="rect">
            <a:avLst/>
          </a:prstGeom>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rPr>
              <a:t>液</a:t>
            </a:r>
            <a:endParaRPr kumimoji="0" lang="zh-CN"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endParaRPr>
          </a:p>
        </p:txBody>
      </p:sp>
      <p:sp>
        <p:nvSpPr>
          <p:cNvPr id="13" name="Oval 3"/>
          <p:cNvSpPr>
            <a:spLocks noChangeArrowheads="1"/>
          </p:cNvSpPr>
          <p:nvPr/>
        </p:nvSpPr>
        <p:spPr bwMode="gray">
          <a:xfrm>
            <a:off x="938213" y="4999038"/>
            <a:ext cx="576263" cy="576263"/>
          </a:xfrm>
          <a:prstGeom prst="rect">
            <a:avLst/>
          </a:prstGeom>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rPr>
              <a:t>气</a:t>
            </a:r>
            <a:endParaRPr kumimoji="0" lang="zh-CN"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华文细黑" panose="02010600040101010101" pitchFamily="2" charset="-122"/>
              <a:cs typeface="+mn-cs"/>
            </a:endParaRPr>
          </a:p>
        </p:txBody>
      </p:sp>
      <p:cxnSp>
        <p:nvCxnSpPr>
          <p:cNvPr id="33" name="直接连接符 32"/>
          <p:cNvCxnSpPr>
            <a:stCxn id="12" idx="3"/>
            <a:endCxn id="18" idx="1"/>
          </p:cNvCxnSpPr>
          <p:nvPr/>
        </p:nvCxnSpPr>
        <p:spPr>
          <a:xfrm>
            <a:off x="1514475" y="4083050"/>
            <a:ext cx="231775" cy="0"/>
          </a:xfrm>
          <a:prstGeom prst="line">
            <a:avLst/>
          </a:prstGeom>
          <a:ln>
            <a:tailEnd type="none" w="med" len="lg"/>
          </a:ln>
        </p:spPr>
        <p:style>
          <a:lnRef idx="3">
            <a:schemeClr val="accent5"/>
          </a:lnRef>
          <a:fillRef idx="0">
            <a:schemeClr val="accent5"/>
          </a:fillRef>
          <a:effectRef idx="2">
            <a:schemeClr val="accent5"/>
          </a:effectRef>
          <a:fontRef idx="minor">
            <a:schemeClr val="tx1"/>
          </a:fontRef>
        </p:style>
      </p:cxnSp>
      <p:cxnSp>
        <p:nvCxnSpPr>
          <p:cNvPr id="35" name="直接连接符 34"/>
          <p:cNvCxnSpPr>
            <a:stCxn id="13" idx="3"/>
            <a:endCxn id="19" idx="1"/>
          </p:cNvCxnSpPr>
          <p:nvPr/>
        </p:nvCxnSpPr>
        <p:spPr>
          <a:xfrm>
            <a:off x="1514475" y="5287963"/>
            <a:ext cx="231775" cy="0"/>
          </a:xfrm>
          <a:prstGeom prst="line">
            <a:avLst/>
          </a:prstGeom>
          <a:ln>
            <a:tailEnd type="none" w="med" len="lg"/>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8.</a:t>
            </a:r>
            <a:r>
              <a:rPr lang="zh-CN" altLang="en-US" kern="1200" baseline="0" dirty="0">
                <a:latin typeface="Tahoma" panose="020B0604030504040204" pitchFamily="34" charset="0"/>
                <a:ea typeface="黑体" panose="02010609060101010101" pitchFamily="2" charset="-122"/>
                <a:cs typeface="+mj-cs"/>
              </a:rPr>
              <a:t>其他注意事项</a:t>
            </a:r>
            <a:endParaRPr lang="zh-CN" altLang="en-US" kern="1200" baseline="0" dirty="0">
              <a:latin typeface="Tahoma" panose="020B0604030504040204" pitchFamily="34" charset="0"/>
              <a:ea typeface="黑体" panose="02010609060101010101" pitchFamily="2" charset="-122"/>
              <a:cs typeface="+mj-cs"/>
            </a:endParaRPr>
          </a:p>
        </p:txBody>
      </p:sp>
      <p:sp>
        <p:nvSpPr>
          <p:cNvPr id="3" name="内容占位符 2"/>
          <p:cNvSpPr>
            <a:spLocks noGrp="1"/>
          </p:cNvSpPr>
          <p:nvPr>
            <p:ph idx="1"/>
          </p:nvPr>
        </p:nvSpPr>
        <p:spPr>
          <a:xfrm>
            <a:off x="227013" y="982663"/>
            <a:ext cx="8653463" cy="5330825"/>
          </a:xfrm>
        </p:spPr>
        <p:txBody>
          <a:bodyPr vert="horz" wrap="square" lIns="91440" tIns="45720" rIns="91440" bIns="45720" numCol="1" anchor="t" anchorCtr="0" compatLnSpc="1"/>
          <a:lstStyle/>
          <a:p>
            <a:pPr marL="0" marR="0" lvl="0" indent="0" algn="l" defTabSz="914400" rtl="0" eaLnBrk="1" fontAlgn="base" latinLnBrk="0" hangingPunct="0">
              <a:lnSpc>
                <a:spcPct val="100000"/>
              </a:lnSpc>
              <a:spcBef>
                <a:spcPct val="20000"/>
              </a:spcBef>
              <a:spcAft>
                <a:spcPct val="0"/>
              </a:spcAft>
              <a:buClrTx/>
              <a:buSzPct val="110000"/>
              <a:buFontTx/>
              <a:buNone/>
              <a:defRPr/>
            </a:pP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检查实验室的安全隐患</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各组做好记录，如果有条件也可用数码相机拍照</a:t>
            </a: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742950" marR="0" lvl="1" indent="-285750" algn="l" defTabSz="914400" rtl="0" eaLnBrk="1"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汇总检查出的问题并提出整改意见</a:t>
            </a: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342900" marR="0" lvl="0" indent="-342900" algn="l" defTabSz="914400" rtl="0" eaLnBrk="1" fontAlgn="base" latinLnBrk="0" hangingPunct="0">
              <a:lnSpc>
                <a:spcPct val="100000"/>
              </a:lnSpc>
              <a:spcBef>
                <a:spcPct val="20000"/>
              </a:spcBef>
              <a:spcAft>
                <a:spcPct val="0"/>
              </a:spcAft>
              <a:buClrTx/>
              <a:buSzPct val="110000"/>
              <a:buFontTx/>
              <a:buBlip>
                <a:blip r:embed="rId1"/>
              </a:buBlip>
              <a:defRPr/>
            </a:pP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0" marR="0" lvl="0" indent="0" algn="l" defTabSz="914400" rtl="0" eaLnBrk="1" fontAlgn="base" latinLnBrk="0" hangingPunct="0">
              <a:lnSpc>
                <a:spcPct val="100000"/>
              </a:lnSpc>
              <a:spcBef>
                <a:spcPct val="20000"/>
              </a:spcBef>
              <a:spcAft>
                <a:spcPct val="0"/>
              </a:spcAft>
              <a:buClrTx/>
              <a:buSzPct val="110000"/>
              <a:buFontTx/>
              <a:buNone/>
              <a:defRPr/>
            </a:pP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安全检查主要内容</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0" marR="0" lvl="0" indent="0" algn="l" defTabSz="914400" rtl="0" eaLnBrk="1" fontAlgn="base" latinLnBrk="0" hangingPunct="0">
              <a:lnSpc>
                <a:spcPct val="100000"/>
              </a:lnSpc>
              <a:spcBef>
                <a:spcPct val="20000"/>
              </a:spcBef>
              <a:spcAft>
                <a:spcPct val="0"/>
              </a:spcAft>
              <a:buClrTx/>
              <a:buSzPct val="110000"/>
              <a:buFontTx/>
              <a:buNone/>
              <a:defRPr/>
            </a:pPr>
            <a:r>
              <a:rPr kumimoji="0" lang="zh-CN" altLang="en-US"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二、防火、用电、化学品、压力容器等方面存在的安全隐患</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914400" marR="0" lvl="1" indent="-457200" algn="l" defTabSz="914400" rtl="0" eaLnBrk="1" fontAlgn="base" latinLnBrk="0" hangingPunct="0">
              <a:lnSpc>
                <a:spcPct val="100000"/>
              </a:lnSpc>
              <a:spcBef>
                <a:spcPct val="20000"/>
              </a:spcBef>
              <a:spcAft>
                <a:spcPct val="0"/>
              </a:spcAft>
              <a:buClrTx/>
              <a:buSzTx/>
              <a:buFont typeface="+mj-lt"/>
              <a:buAutoNum type="arabicPeriod" startAt="3"/>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压力气瓶的使用、存放是否符合安全要求，安全附件是否完好等</a:t>
            </a:r>
            <a:endPar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914400" marR="0" lvl="1" indent="-457200" algn="l" defTabSz="914400" rtl="0" eaLnBrk="1" fontAlgn="base" latinLnBrk="0" hangingPunct="0">
              <a:lnSpc>
                <a:spcPct val="100000"/>
              </a:lnSpc>
              <a:spcBef>
                <a:spcPct val="20000"/>
              </a:spcBef>
              <a:spcAft>
                <a:spcPct val="0"/>
              </a:spcAft>
              <a:buClrTx/>
              <a:buSzTx/>
              <a:buFont typeface="+mj-lt"/>
              <a:buAutoNum type="arabicPeriod" startAt="3"/>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化学药品存放、使用是否合理等</a:t>
            </a:r>
            <a:endPar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endParaRPr>
          </a:p>
          <a:p>
            <a:pPr marL="914400" marR="0" lvl="1" indent="-457200" algn="l" defTabSz="914400" rtl="0" eaLnBrk="1" fontAlgn="base" latinLnBrk="0" hangingPunct="0">
              <a:lnSpc>
                <a:spcPct val="100000"/>
              </a:lnSpc>
              <a:spcBef>
                <a:spcPct val="20000"/>
              </a:spcBef>
              <a:spcAft>
                <a:spcPct val="0"/>
              </a:spcAft>
              <a:buClrTx/>
              <a:buSzTx/>
              <a:buFont typeface="+mj-lt"/>
              <a:buAutoNum type="arabicPeriod" startAt="3"/>
              <a:defRPr/>
            </a:pPr>
            <a:r>
              <a:rPr kumimoji="0"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细黑" panose="02010600040101010101" pitchFamily="2" charset="-122"/>
                <a:cs typeface="+mn-cs"/>
              </a:rPr>
              <a:t>电源插座是否符合要求</a:t>
            </a:r>
            <a:endParaRPr kumimoji="0" lang="zh-CN"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1 </a:t>
            </a:r>
            <a:r>
              <a:rPr lang="zh-CN" altLang="en-US" kern="1200" baseline="0" dirty="0">
                <a:latin typeface="Tahoma" panose="020B0604030504040204" pitchFamily="34" charset="0"/>
                <a:ea typeface="黑体" panose="02010609060101010101" pitchFamily="2" charset="-122"/>
                <a:cs typeface="+mj-cs"/>
              </a:rPr>
              <a:t>压力容器</a:t>
            </a:r>
            <a:endParaRPr lang="zh-CN" altLang="en-US" kern="1200" baseline="0" dirty="0">
              <a:latin typeface="Tahoma" panose="020B0604030504040204" pitchFamily="34" charset="0"/>
              <a:ea typeface="黑体" panose="02010609060101010101" pitchFamily="2" charset="-122"/>
              <a:cs typeface="+mj-cs"/>
            </a:endParaRPr>
          </a:p>
        </p:txBody>
      </p:sp>
      <p:sp>
        <p:nvSpPr>
          <p:cNvPr id="13314" name="内容占位符 2"/>
          <p:cNvSpPr>
            <a:spLocks noGrp="1"/>
          </p:cNvSpPr>
          <p:nvPr userDrawn="1">
            <p:ph idx="1"/>
          </p:nvPr>
        </p:nvSpPr>
        <p:spPr>
          <a:xfrm>
            <a:off x="227013" y="982663"/>
            <a:ext cx="8653462" cy="1495425"/>
          </a:xfrm>
        </p:spPr>
        <p:txBody>
          <a:bodyPr vert="horz" wrap="square" lIns="91440" tIns="45720" rIns="91440" bIns="45720" anchor="t"/>
          <a:p>
            <a:pPr eaLnBrk="1">
              <a:spcBef>
                <a:spcPct val="50000"/>
              </a:spcBef>
              <a:buSzPct val="110000"/>
            </a:pPr>
            <a:r>
              <a:rPr lang="zh-CN" altLang="en-US" kern="1200" dirty="0">
                <a:latin typeface="Times New Roman" panose="02020603050405020304" pitchFamily="18" charset="0"/>
                <a:ea typeface="华文细黑" panose="02010600040101010101" pitchFamily="2" charset="-122"/>
                <a:cs typeface="+mn-cs"/>
              </a:rPr>
              <a:t>压力容器的潜在危害性</a:t>
            </a:r>
            <a:endParaRPr lang="en-US" altLang="zh-CN" kern="1200" dirty="0">
              <a:latin typeface="Times New Roman" panose="02020603050405020304" pitchFamily="18" charset="0"/>
              <a:ea typeface="华文细黑" panose="02010600040101010101" pitchFamily="2" charset="-122"/>
              <a:cs typeface="+mn-cs"/>
            </a:endParaRPr>
          </a:p>
          <a:p>
            <a:pPr lvl="1" eaLnBrk="1">
              <a:spcBef>
                <a:spcPct val="50000"/>
              </a:spcBef>
            </a:pPr>
            <a:r>
              <a:rPr lang="zh-CN" altLang="en-US" kern="1200" dirty="0">
                <a:latin typeface="Times New Roman" panose="02020603050405020304" pitchFamily="18" charset="0"/>
                <a:ea typeface="华文细黑" panose="02010600040101010101" pitchFamily="2" charset="-122"/>
                <a:cs typeface="+mn-cs"/>
              </a:rPr>
              <a:t>压力容器的压差，使容器具备了能量随时释放的可能性和危险性</a:t>
            </a:r>
            <a:r>
              <a:rPr lang="en-US" altLang="zh-CN" kern="1200" dirty="0">
                <a:latin typeface="Times New Roman" panose="02020603050405020304" pitchFamily="18" charset="0"/>
                <a:ea typeface="华文细黑" panose="02010600040101010101" pitchFamily="2" charset="-122"/>
                <a:cs typeface="+mn-cs"/>
              </a:rPr>
              <a:t>(</a:t>
            </a:r>
            <a:r>
              <a:rPr lang="zh-CN" altLang="en-US" kern="1200" dirty="0">
                <a:latin typeface="Times New Roman" panose="02020603050405020304" pitchFamily="18" charset="0"/>
                <a:ea typeface="华文细黑" panose="02010600040101010101" pitchFamily="2" charset="-122"/>
                <a:cs typeface="+mn-cs"/>
              </a:rPr>
              <a:t>泄漏和爆炸</a:t>
            </a:r>
            <a:r>
              <a:rPr lang="en-US" altLang="zh-CN" kern="1200" dirty="0">
                <a:latin typeface="Times New Roman" panose="02020603050405020304" pitchFamily="18" charset="0"/>
                <a:ea typeface="华文细黑" panose="02010600040101010101" pitchFamily="2" charset="-122"/>
                <a:cs typeface="+mn-cs"/>
              </a:rPr>
              <a:t>)</a:t>
            </a:r>
            <a:endParaRPr lang="zh-CN" altLang="en-US" kern="1200" dirty="0">
              <a:latin typeface="Times New Roman" panose="02020603050405020304" pitchFamily="18" charset="0"/>
              <a:ea typeface="华文细黑" panose="02010600040101010101" pitchFamily="2" charset="-122"/>
              <a:cs typeface="+mn-cs"/>
            </a:endParaRPr>
          </a:p>
        </p:txBody>
      </p:sp>
      <p:sp>
        <p:nvSpPr>
          <p:cNvPr id="20" name="矩形 19"/>
          <p:cNvSpPr/>
          <p:nvPr/>
        </p:nvSpPr>
        <p:spPr>
          <a:xfrm>
            <a:off x="5691188" y="3709988"/>
            <a:ext cx="3189288" cy="2055813"/>
          </a:xfrm>
          <a:prstGeom prst="rect">
            <a:avLst/>
          </a:prstGeom>
          <a:ln w="25400">
            <a:solidFill>
              <a:schemeClr val="accent5">
                <a:lumMod val="75000"/>
              </a:schemeClr>
            </a:solidFill>
          </a:ln>
        </p:spPr>
        <p:txBody>
          <a:bodyPr lIns="180000" tIns="180000" rIns="180000" bIns="18000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        承载压力和容积相同的压力容器，工作介质为气体的要比介质为液体的爆破能量大数百倍至数万倍。</a:t>
            </a:r>
            <a:endParaRPr kumimoji="0" lang="zh-CN" altLang="en-US"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
        <p:nvSpPr>
          <p:cNvPr id="5" name="Oval 3"/>
          <p:cNvSpPr>
            <a:spLocks noChangeArrowheads="1"/>
          </p:cNvSpPr>
          <p:nvPr/>
        </p:nvSpPr>
        <p:spPr bwMode="gray">
          <a:xfrm>
            <a:off x="911225" y="2625725"/>
            <a:ext cx="2160588" cy="565150"/>
          </a:xfrm>
          <a:prstGeom prst="rect">
            <a:avLst/>
          </a:prstGeom>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3317" name="Rectangle 4"/>
          <p:cNvSpPr/>
          <p:nvPr/>
        </p:nvSpPr>
        <p:spPr>
          <a:xfrm>
            <a:off x="1282700" y="2678113"/>
            <a:ext cx="1416050" cy="460375"/>
          </a:xfrm>
          <a:prstGeom prst="rect">
            <a:avLst/>
          </a:prstGeom>
          <a:noFill/>
          <a:ln w="9525">
            <a:noFill/>
          </a:ln>
        </p:spPr>
        <p:txBody>
          <a:bodyPr wrap="none" anchor="t">
            <a:spAutoFit/>
          </a:bodyPr>
          <a:p>
            <a:pPr algn="ctr"/>
            <a:r>
              <a:rPr lang="zh-CN" altLang="en-US" sz="2400" b="1" dirty="0">
                <a:solidFill>
                  <a:schemeClr val="bg1"/>
                </a:solidFill>
                <a:latin typeface="Times New Roman" panose="02020603050405020304" pitchFamily="18" charset="0"/>
                <a:ea typeface="华文细黑" panose="02010600040101010101" pitchFamily="2" charset="-122"/>
              </a:rPr>
              <a:t>工作介质</a:t>
            </a:r>
            <a:endParaRPr lang="en-US" altLang="zh-CN" sz="2400" b="1" dirty="0">
              <a:solidFill>
                <a:schemeClr val="bg1"/>
              </a:solidFill>
              <a:latin typeface="Times New Roman" panose="02020603050405020304" pitchFamily="18" charset="0"/>
              <a:ea typeface="华文细黑" panose="02010600040101010101" pitchFamily="2" charset="-122"/>
            </a:endParaRPr>
          </a:p>
        </p:txBody>
      </p:sp>
      <p:sp>
        <p:nvSpPr>
          <p:cNvPr id="7" name="Oval 6"/>
          <p:cNvSpPr>
            <a:spLocks noChangeArrowheads="1"/>
          </p:cNvSpPr>
          <p:nvPr/>
        </p:nvSpPr>
        <p:spPr bwMode="gray">
          <a:xfrm>
            <a:off x="3530600" y="2625725"/>
            <a:ext cx="2160588" cy="565150"/>
          </a:xfrm>
          <a:prstGeom prst="rect">
            <a:avLst/>
          </a:prstGeom>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3319" name="Rectangle 7"/>
          <p:cNvSpPr/>
          <p:nvPr/>
        </p:nvSpPr>
        <p:spPr>
          <a:xfrm>
            <a:off x="3902075" y="2678113"/>
            <a:ext cx="1416050" cy="460375"/>
          </a:xfrm>
          <a:prstGeom prst="rect">
            <a:avLst/>
          </a:prstGeom>
          <a:noFill/>
          <a:ln w="9525">
            <a:noFill/>
          </a:ln>
        </p:spPr>
        <p:txBody>
          <a:bodyPr wrap="none" anchor="t">
            <a:spAutoFit/>
          </a:bodyPr>
          <a:p>
            <a:pPr algn="ctr"/>
            <a:r>
              <a:rPr lang="zh-CN" altLang="en-US" sz="2400" b="1" dirty="0">
                <a:solidFill>
                  <a:schemeClr val="bg1"/>
                </a:solidFill>
                <a:latin typeface="Times New Roman" panose="02020603050405020304" pitchFamily="18" charset="0"/>
                <a:ea typeface="华文细黑" panose="02010600040101010101" pitchFamily="2" charset="-122"/>
              </a:rPr>
              <a:t>工作压力</a:t>
            </a:r>
            <a:endParaRPr lang="en-US" altLang="zh-CN" sz="2400" b="1" dirty="0">
              <a:solidFill>
                <a:schemeClr val="bg1"/>
              </a:solidFill>
              <a:latin typeface="Times New Roman" panose="02020603050405020304" pitchFamily="18" charset="0"/>
              <a:ea typeface="华文细黑" panose="02010600040101010101" pitchFamily="2" charset="-122"/>
            </a:endParaRPr>
          </a:p>
        </p:txBody>
      </p:sp>
      <p:sp>
        <p:nvSpPr>
          <p:cNvPr id="9" name="Oval 9"/>
          <p:cNvSpPr>
            <a:spLocks noChangeArrowheads="1"/>
          </p:cNvSpPr>
          <p:nvPr/>
        </p:nvSpPr>
        <p:spPr bwMode="gray">
          <a:xfrm>
            <a:off x="6153150" y="2625725"/>
            <a:ext cx="2160588" cy="565150"/>
          </a:xfrm>
          <a:prstGeom prst="rect">
            <a:avLst/>
          </a:prstGeom>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3321" name="Rectangle 10"/>
          <p:cNvSpPr/>
          <p:nvPr/>
        </p:nvSpPr>
        <p:spPr>
          <a:xfrm>
            <a:off x="6832600" y="2678113"/>
            <a:ext cx="800100" cy="460375"/>
          </a:xfrm>
          <a:prstGeom prst="rect">
            <a:avLst/>
          </a:prstGeom>
          <a:noFill/>
          <a:ln w="9525">
            <a:noFill/>
          </a:ln>
        </p:spPr>
        <p:txBody>
          <a:bodyPr wrap="none" anchor="t">
            <a:spAutoFit/>
          </a:bodyPr>
          <a:p>
            <a:pPr algn="ctr"/>
            <a:r>
              <a:rPr lang="zh-CN" altLang="en-US" sz="2400" b="1" dirty="0">
                <a:solidFill>
                  <a:schemeClr val="bg1"/>
                </a:solidFill>
                <a:latin typeface="Times New Roman" panose="02020603050405020304" pitchFamily="18" charset="0"/>
                <a:ea typeface="华文细黑" panose="02010600040101010101" pitchFamily="2" charset="-122"/>
              </a:rPr>
              <a:t>容积</a:t>
            </a:r>
            <a:endParaRPr lang="en-US" altLang="zh-CN" sz="2400" b="1" dirty="0">
              <a:solidFill>
                <a:schemeClr val="bg1"/>
              </a:solidFill>
              <a:latin typeface="Times New Roman" panose="02020603050405020304" pitchFamily="18" charset="0"/>
              <a:ea typeface="华文细黑" panose="02010600040101010101" pitchFamily="2" charset="-122"/>
            </a:endParaRPr>
          </a:p>
        </p:txBody>
      </p:sp>
      <p:sp>
        <p:nvSpPr>
          <p:cNvPr id="21" name="矩形 20"/>
          <p:cNvSpPr/>
          <p:nvPr/>
        </p:nvSpPr>
        <p:spPr>
          <a:xfrm>
            <a:off x="957263" y="3878263"/>
            <a:ext cx="4437063" cy="1717675"/>
          </a:xfrm>
          <a:prstGeom prst="rect">
            <a:avLst/>
          </a:prstGeom>
          <a:solidFill>
            <a:schemeClr val="bg1">
              <a:lumMod val="85000"/>
              <a:alpha val="50000"/>
            </a:schemeClr>
          </a:solidFill>
        </p:spPr>
        <p:txBody>
          <a:bodyPr lIns="180000" tIns="180000" rIns="180000" bIns="18000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        这里所说的液体，是指常温下的液体，不包括最高工作温度高于其标准沸点</a:t>
            </a:r>
            <a:r>
              <a:rPr kumimoji="0" lang="en-US" altLang="zh-CN"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a:t>
            </a:r>
            <a:r>
              <a:rPr kumimoji="0" lang="zh-CN" altLang="en-US"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即标准大气压下的沸点</a:t>
            </a:r>
            <a:r>
              <a:rPr kumimoji="0" lang="en-US" altLang="zh-CN"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a:t>
            </a:r>
            <a:r>
              <a:rPr kumimoji="0" lang="zh-CN" altLang="en-US"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rPr>
              <a:t>的液体和液化气体。</a:t>
            </a:r>
            <a:endParaRPr kumimoji="0" lang="en-US" altLang="zh-CN" sz="2200" b="0" i="0" u="none" strike="noStrike" kern="12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1 </a:t>
            </a:r>
            <a:r>
              <a:rPr lang="zh-CN" altLang="en-US" kern="1200" baseline="0" dirty="0">
                <a:latin typeface="Tahoma" panose="020B0604030504040204" pitchFamily="34" charset="0"/>
                <a:ea typeface="黑体" panose="02010609060101010101" pitchFamily="2" charset="-122"/>
                <a:cs typeface="+mj-cs"/>
              </a:rPr>
              <a:t>压力容器</a:t>
            </a:r>
            <a:endParaRPr lang="zh-CN" altLang="en-US" kern="1200" baseline="0" dirty="0">
              <a:latin typeface="Tahoma" panose="020B0604030504040204" pitchFamily="34" charset="0"/>
              <a:ea typeface="黑体" panose="02010609060101010101" pitchFamily="2" charset="-122"/>
              <a:cs typeface="+mj-cs"/>
            </a:endParaRPr>
          </a:p>
        </p:txBody>
      </p:sp>
      <p:sp>
        <p:nvSpPr>
          <p:cNvPr id="15362" name="内容占位符 2"/>
          <p:cNvSpPr>
            <a:spLocks noGrp="1"/>
          </p:cNvSpPr>
          <p:nvPr userDrawn="1">
            <p:ph idx="1"/>
          </p:nvPr>
        </p:nvSpPr>
        <p:spPr>
          <a:xfrm>
            <a:off x="227013" y="982663"/>
            <a:ext cx="8653462" cy="1495425"/>
          </a:xfrm>
        </p:spPr>
        <p:txBody>
          <a:bodyPr vert="horz" wrap="square" lIns="91440" tIns="45720" rIns="91440" bIns="45720" anchor="t"/>
          <a:p>
            <a:pPr eaLnBrk="1">
              <a:spcBef>
                <a:spcPct val="50000"/>
              </a:spcBef>
              <a:buSzPct val="110000"/>
            </a:pPr>
            <a:r>
              <a:rPr lang="zh-CN" altLang="en-US" kern="1200" dirty="0">
                <a:latin typeface="Times New Roman" panose="02020603050405020304" pitchFamily="18" charset="0"/>
                <a:ea typeface="华文细黑" panose="02010600040101010101" pitchFamily="2" charset="-122"/>
                <a:cs typeface="+mn-cs"/>
              </a:rPr>
              <a:t>压力容器的潜在危害性</a:t>
            </a:r>
            <a:endParaRPr lang="en-US" altLang="zh-CN" kern="1200" dirty="0">
              <a:latin typeface="Times New Roman" panose="02020603050405020304" pitchFamily="18" charset="0"/>
              <a:ea typeface="华文细黑" panose="02010600040101010101" pitchFamily="2" charset="-122"/>
              <a:cs typeface="+mn-cs"/>
            </a:endParaRPr>
          </a:p>
          <a:p>
            <a:pPr lvl="1" eaLnBrk="1">
              <a:spcBef>
                <a:spcPct val="50000"/>
              </a:spcBef>
            </a:pPr>
            <a:r>
              <a:rPr lang="zh-CN" altLang="en-US" kern="1200" dirty="0">
                <a:latin typeface="Times New Roman" panose="02020603050405020304" pitchFamily="18" charset="0"/>
                <a:ea typeface="华文细黑" panose="02010600040101010101" pitchFamily="2" charset="-122"/>
                <a:cs typeface="+mn-cs"/>
              </a:rPr>
              <a:t>压力容器的压差，使容器具备了能量随时释放的可能性和危险性</a:t>
            </a:r>
            <a:r>
              <a:rPr lang="en-US" altLang="zh-CN" kern="1200" dirty="0">
                <a:latin typeface="Times New Roman" panose="02020603050405020304" pitchFamily="18" charset="0"/>
                <a:ea typeface="华文细黑" panose="02010600040101010101" pitchFamily="2" charset="-122"/>
                <a:cs typeface="+mn-cs"/>
              </a:rPr>
              <a:t>(</a:t>
            </a:r>
            <a:r>
              <a:rPr lang="zh-CN" altLang="en-US" kern="1200" dirty="0">
                <a:latin typeface="Times New Roman" panose="02020603050405020304" pitchFamily="18" charset="0"/>
                <a:ea typeface="华文细黑" panose="02010600040101010101" pitchFamily="2" charset="-122"/>
                <a:cs typeface="+mn-cs"/>
              </a:rPr>
              <a:t>泄漏和爆炸</a:t>
            </a:r>
            <a:r>
              <a:rPr lang="en-US" altLang="zh-CN" kern="1200" dirty="0">
                <a:latin typeface="Times New Roman" panose="02020603050405020304" pitchFamily="18" charset="0"/>
                <a:ea typeface="华文细黑" panose="02010600040101010101" pitchFamily="2" charset="-122"/>
                <a:cs typeface="+mn-cs"/>
              </a:rPr>
              <a:t>)</a:t>
            </a:r>
            <a:endParaRPr lang="zh-CN" altLang="en-US" kern="1200" dirty="0">
              <a:latin typeface="Times New Roman" panose="02020603050405020304" pitchFamily="18" charset="0"/>
              <a:ea typeface="华文细黑" panose="02010600040101010101" pitchFamily="2" charset="-122"/>
              <a:cs typeface="+mn-cs"/>
            </a:endParaRPr>
          </a:p>
        </p:txBody>
      </p:sp>
      <p:sp>
        <p:nvSpPr>
          <p:cNvPr id="5" name="Oval 3"/>
          <p:cNvSpPr>
            <a:spLocks noChangeArrowheads="1"/>
          </p:cNvSpPr>
          <p:nvPr/>
        </p:nvSpPr>
        <p:spPr bwMode="gray">
          <a:xfrm>
            <a:off x="911225" y="2625725"/>
            <a:ext cx="2160588" cy="565150"/>
          </a:xfrm>
          <a:prstGeom prst="rect">
            <a:avLst/>
          </a:prstGeom>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5364" name="Rectangle 4"/>
          <p:cNvSpPr/>
          <p:nvPr/>
        </p:nvSpPr>
        <p:spPr>
          <a:xfrm>
            <a:off x="1282700" y="2678113"/>
            <a:ext cx="1416050" cy="460375"/>
          </a:xfrm>
          <a:prstGeom prst="rect">
            <a:avLst/>
          </a:prstGeom>
          <a:noFill/>
          <a:ln w="9525">
            <a:noFill/>
          </a:ln>
        </p:spPr>
        <p:txBody>
          <a:bodyPr wrap="none" anchor="t">
            <a:spAutoFit/>
          </a:bodyPr>
          <a:p>
            <a:pPr algn="ctr"/>
            <a:r>
              <a:rPr lang="zh-CN" altLang="en-US" sz="2400" b="1" dirty="0">
                <a:solidFill>
                  <a:schemeClr val="bg1"/>
                </a:solidFill>
                <a:latin typeface="Times New Roman" panose="02020603050405020304" pitchFamily="18" charset="0"/>
                <a:ea typeface="华文细黑" panose="02010600040101010101" pitchFamily="2" charset="-122"/>
              </a:rPr>
              <a:t>工作介质</a:t>
            </a:r>
            <a:endParaRPr lang="en-US" altLang="zh-CN" sz="2400" b="1" dirty="0">
              <a:solidFill>
                <a:schemeClr val="bg1"/>
              </a:solidFill>
              <a:latin typeface="Times New Roman" panose="02020603050405020304" pitchFamily="18" charset="0"/>
              <a:ea typeface="华文细黑" panose="02010600040101010101" pitchFamily="2" charset="-122"/>
            </a:endParaRPr>
          </a:p>
        </p:txBody>
      </p:sp>
      <p:sp>
        <p:nvSpPr>
          <p:cNvPr id="7" name="Oval 6"/>
          <p:cNvSpPr>
            <a:spLocks noChangeArrowheads="1"/>
          </p:cNvSpPr>
          <p:nvPr/>
        </p:nvSpPr>
        <p:spPr bwMode="gray">
          <a:xfrm>
            <a:off x="3530600" y="2625725"/>
            <a:ext cx="2160588" cy="565150"/>
          </a:xfrm>
          <a:prstGeom prst="rect">
            <a:avLst/>
          </a:prstGeom>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5366" name="Rectangle 7"/>
          <p:cNvSpPr/>
          <p:nvPr/>
        </p:nvSpPr>
        <p:spPr>
          <a:xfrm>
            <a:off x="3902075" y="2678113"/>
            <a:ext cx="1416050" cy="460375"/>
          </a:xfrm>
          <a:prstGeom prst="rect">
            <a:avLst/>
          </a:prstGeom>
          <a:noFill/>
          <a:ln w="9525">
            <a:noFill/>
          </a:ln>
        </p:spPr>
        <p:txBody>
          <a:bodyPr wrap="none" anchor="t">
            <a:spAutoFit/>
          </a:bodyPr>
          <a:p>
            <a:pPr algn="ctr"/>
            <a:r>
              <a:rPr lang="zh-CN" altLang="en-US" sz="2400" b="1" dirty="0">
                <a:solidFill>
                  <a:schemeClr val="bg1"/>
                </a:solidFill>
                <a:latin typeface="Times New Roman" panose="02020603050405020304" pitchFamily="18" charset="0"/>
                <a:ea typeface="华文细黑" panose="02010600040101010101" pitchFamily="2" charset="-122"/>
              </a:rPr>
              <a:t>工作压力</a:t>
            </a:r>
            <a:endParaRPr lang="en-US" altLang="zh-CN" sz="2400" b="1" dirty="0">
              <a:solidFill>
                <a:schemeClr val="bg1"/>
              </a:solidFill>
              <a:latin typeface="Times New Roman" panose="02020603050405020304" pitchFamily="18" charset="0"/>
              <a:ea typeface="华文细黑" panose="02010600040101010101" pitchFamily="2" charset="-122"/>
            </a:endParaRPr>
          </a:p>
        </p:txBody>
      </p:sp>
      <p:sp>
        <p:nvSpPr>
          <p:cNvPr id="9" name="Oval 9"/>
          <p:cNvSpPr>
            <a:spLocks noChangeArrowheads="1"/>
          </p:cNvSpPr>
          <p:nvPr/>
        </p:nvSpPr>
        <p:spPr bwMode="gray">
          <a:xfrm>
            <a:off x="6153150" y="2625725"/>
            <a:ext cx="2160588" cy="565150"/>
          </a:xfrm>
          <a:prstGeom prst="rect">
            <a:avLst/>
          </a:prstGeom>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5368" name="Rectangle 10"/>
          <p:cNvSpPr/>
          <p:nvPr/>
        </p:nvSpPr>
        <p:spPr>
          <a:xfrm>
            <a:off x="6832600" y="2678113"/>
            <a:ext cx="800100" cy="460375"/>
          </a:xfrm>
          <a:prstGeom prst="rect">
            <a:avLst/>
          </a:prstGeom>
          <a:noFill/>
          <a:ln w="9525">
            <a:noFill/>
          </a:ln>
        </p:spPr>
        <p:txBody>
          <a:bodyPr wrap="none" anchor="t">
            <a:spAutoFit/>
          </a:bodyPr>
          <a:p>
            <a:pPr algn="ctr"/>
            <a:r>
              <a:rPr lang="zh-CN" altLang="en-US" sz="2400" b="1" dirty="0">
                <a:solidFill>
                  <a:schemeClr val="bg1"/>
                </a:solidFill>
                <a:latin typeface="Times New Roman" panose="02020603050405020304" pitchFamily="18" charset="0"/>
                <a:ea typeface="华文细黑" panose="02010600040101010101" pitchFamily="2" charset="-122"/>
              </a:rPr>
              <a:t>容积</a:t>
            </a:r>
            <a:endParaRPr lang="en-US" altLang="zh-CN" sz="2400" b="1" dirty="0">
              <a:solidFill>
                <a:schemeClr val="bg1"/>
              </a:solidFill>
              <a:latin typeface="Times New Roman" panose="02020603050405020304" pitchFamily="18" charset="0"/>
              <a:ea typeface="华文细黑" panose="02010600040101010101" pitchFamily="2" charset="-122"/>
            </a:endParaRPr>
          </a:p>
        </p:txBody>
      </p:sp>
      <p:sp>
        <p:nvSpPr>
          <p:cNvPr id="15369" name="矩形 12"/>
          <p:cNvSpPr/>
          <p:nvPr/>
        </p:nvSpPr>
        <p:spPr>
          <a:xfrm>
            <a:off x="3530600" y="3429000"/>
            <a:ext cx="5349875" cy="2632075"/>
          </a:xfrm>
          <a:prstGeom prst="rect">
            <a:avLst/>
          </a:prstGeom>
          <a:noFill/>
          <a:ln w="9525">
            <a:noFill/>
          </a:ln>
        </p:spPr>
        <p:txBody>
          <a:bodyPr anchor="t">
            <a:spAutoFit/>
          </a:bodyPr>
          <a:p>
            <a:pPr marL="742950" lvl="1" indent="-285750" eaLnBrk="1" hangingPunct="0">
              <a:spcBef>
                <a:spcPct val="50000"/>
              </a:spcBef>
              <a:buFont typeface="Arial" panose="020B0604020202020204" pitchFamily="34" charset="0"/>
              <a:buChar char="–"/>
            </a:pPr>
            <a:r>
              <a:rPr lang="zh-CN" altLang="en-US" sz="2200" dirty="0">
                <a:latin typeface="Times New Roman" panose="02020603050405020304" pitchFamily="18" charset="0"/>
                <a:ea typeface="华文细黑" panose="02010600040101010101" pitchFamily="2" charset="-122"/>
              </a:rPr>
              <a:t>压力容器的工作压力是指容器在正常使用过程中，所承受的最高压力载荷</a:t>
            </a:r>
            <a:endParaRPr lang="en-US" altLang="zh-CN" sz="2200" dirty="0">
              <a:latin typeface="Times New Roman" panose="02020603050405020304" pitchFamily="18" charset="0"/>
              <a:ea typeface="华文细黑" panose="02010600040101010101" pitchFamily="2" charset="-122"/>
            </a:endParaRPr>
          </a:p>
          <a:p>
            <a:pPr marL="742950" lvl="1" indent="-285750" eaLnBrk="1" hangingPunct="0">
              <a:spcBef>
                <a:spcPct val="50000"/>
              </a:spcBef>
              <a:buFont typeface="Arial" panose="020B0604020202020204" pitchFamily="34" charset="0"/>
              <a:buChar char="–"/>
            </a:pPr>
            <a:r>
              <a:rPr lang="zh-CN" altLang="en-US" sz="2200" dirty="0">
                <a:latin typeface="Times New Roman" panose="02020603050405020304" pitchFamily="18" charset="0"/>
                <a:ea typeface="华文细黑" panose="02010600040101010101" pitchFamily="2" charset="-122"/>
              </a:rPr>
              <a:t>一般来说工作压力越高，或者容器的容积越大，则容器爆炸时气体膨胀所释放的能量也越大，事故的危害性越严重</a:t>
            </a:r>
            <a:endParaRPr lang="zh-CN" altLang="en-US" sz="2200" dirty="0">
              <a:latin typeface="Times New Roman" panose="02020603050405020304" pitchFamily="18" charset="0"/>
              <a:ea typeface="华文细黑" panose="02010600040101010101" pitchFamily="2" charset="-122"/>
            </a:endParaRPr>
          </a:p>
        </p:txBody>
      </p:sp>
      <p:sp>
        <p:nvSpPr>
          <p:cNvPr id="15370" name="矩形 13"/>
          <p:cNvSpPr/>
          <p:nvPr/>
        </p:nvSpPr>
        <p:spPr>
          <a:xfrm>
            <a:off x="392113" y="3429000"/>
            <a:ext cx="3303587" cy="1954213"/>
          </a:xfrm>
          <a:prstGeom prst="rect">
            <a:avLst/>
          </a:prstGeom>
          <a:noFill/>
          <a:ln w="9525">
            <a:noFill/>
          </a:ln>
        </p:spPr>
        <p:txBody>
          <a:bodyPr anchor="t">
            <a:spAutoFit/>
          </a:bodyPr>
          <a:p>
            <a:pPr marL="742950" lvl="1" indent="-285750" eaLnBrk="1" hangingPunct="0">
              <a:spcBef>
                <a:spcPct val="50000"/>
              </a:spcBef>
              <a:buFont typeface="Arial" panose="020B0604020202020204" pitchFamily="34" charset="0"/>
              <a:buChar char="–"/>
            </a:pPr>
            <a:r>
              <a:rPr lang="zh-CN" altLang="en-US" sz="2200" dirty="0">
                <a:latin typeface="Times New Roman" panose="02020603050405020304" pitchFamily="18" charset="0"/>
                <a:ea typeface="华文细黑" panose="02010600040101010101" pitchFamily="2" charset="-122"/>
              </a:rPr>
              <a:t>盛装介质毒性越大越危险</a:t>
            </a:r>
            <a:endParaRPr lang="en-US" altLang="zh-CN" sz="2200" dirty="0">
              <a:latin typeface="Times New Roman" panose="02020603050405020304" pitchFamily="18" charset="0"/>
              <a:ea typeface="华文细黑" panose="02010600040101010101" pitchFamily="2" charset="-122"/>
            </a:endParaRPr>
          </a:p>
          <a:p>
            <a:pPr marL="742950" lvl="1" indent="-285750" eaLnBrk="1" hangingPunct="0">
              <a:spcBef>
                <a:spcPct val="50000"/>
              </a:spcBef>
              <a:buFont typeface="Arial" panose="020B0604020202020204" pitchFamily="34" charset="0"/>
              <a:buChar char="–"/>
            </a:pPr>
            <a:r>
              <a:rPr lang="zh-CN" altLang="en-US" sz="2200" dirty="0">
                <a:latin typeface="Times New Roman" panose="02020603050405020304" pitchFamily="18" charset="0"/>
                <a:ea typeface="华文细黑" panose="02010600040101010101" pitchFamily="2" charset="-122"/>
              </a:rPr>
              <a:t>工作环境越恶劣</a:t>
            </a:r>
            <a:r>
              <a:rPr lang="en-US" altLang="zh-CN" sz="2200" dirty="0">
                <a:latin typeface="Times New Roman" panose="02020603050405020304" pitchFamily="18" charset="0"/>
                <a:ea typeface="华文细黑" panose="02010600040101010101" pitchFamily="2" charset="-122"/>
              </a:rPr>
              <a:t>(</a:t>
            </a:r>
            <a:r>
              <a:rPr lang="zh-CN" altLang="en-US" sz="2200" dirty="0">
                <a:latin typeface="Times New Roman" panose="02020603050405020304" pitchFamily="18" charset="0"/>
                <a:ea typeface="华文细黑" panose="02010600040101010101" pitchFamily="2" charset="-122"/>
              </a:rPr>
              <a:t>化学反应、高温</a:t>
            </a:r>
            <a:r>
              <a:rPr lang="en-US" altLang="zh-CN" sz="2200" dirty="0">
                <a:latin typeface="Times New Roman" panose="02020603050405020304" pitchFamily="18" charset="0"/>
                <a:ea typeface="华文细黑" panose="02010600040101010101" pitchFamily="2" charset="-122"/>
              </a:rPr>
              <a:t>)</a:t>
            </a:r>
            <a:r>
              <a:rPr lang="zh-CN" altLang="en-US" sz="2200" dirty="0">
                <a:latin typeface="Times New Roman" panose="02020603050405020304" pitchFamily="18" charset="0"/>
                <a:ea typeface="华文细黑" panose="02010600040101010101" pitchFamily="2" charset="-122"/>
              </a:rPr>
              <a:t>越危险</a:t>
            </a:r>
            <a:endParaRPr lang="zh-CN" altLang="en-US" sz="2200" dirty="0">
              <a:latin typeface="Times New Roman" panose="02020603050405020304" pitchFamily="18" charset="0"/>
              <a:ea typeface="华文细黑"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AutoShape 5"/>
          <p:cNvSpPr/>
          <p:nvPr/>
        </p:nvSpPr>
        <p:spPr>
          <a:xfrm>
            <a:off x="482600" y="1935163"/>
            <a:ext cx="8156575" cy="4313237"/>
          </a:xfrm>
          <a:prstGeom prst="roundRect">
            <a:avLst>
              <a:gd name="adj" fmla="val 9116"/>
            </a:avLst>
          </a:prstGeom>
          <a:solidFill>
            <a:srgbClr val="92D050">
              <a:alpha val="20000"/>
            </a:srgbClr>
          </a:solidFill>
          <a:ln w="38100" cap="rnd" cmpd="sng">
            <a:solidFill>
              <a:srgbClr val="00B050"/>
            </a:solidFill>
            <a:prstDash val="sysDot"/>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7410" name="标题 1"/>
          <p:cNvSpPr>
            <a:spLocks noGrp="1"/>
          </p:cNvSpPr>
          <p:nvPr userDrawn="1">
            <p:ph type="title"/>
          </p:nvPr>
        </p:nvSpPr>
        <p:spPr/>
        <p:txBody>
          <a:bodyPr vert="horz" wrap="square" lIns="91440" tIns="45720" rIns="91440" bIns="45720" anchor="ctr"/>
          <a:p>
            <a:r>
              <a:rPr lang="en-US" altLang="zh-CN" kern="1200" baseline="0" dirty="0">
                <a:latin typeface="Tahoma" panose="020B0604030504040204" pitchFamily="34" charset="0"/>
                <a:ea typeface="黑体" panose="02010609060101010101" pitchFamily="2" charset="-122"/>
                <a:cs typeface="+mj-cs"/>
              </a:rPr>
              <a:t>1 </a:t>
            </a:r>
            <a:r>
              <a:rPr lang="zh-CN" altLang="en-US" kern="1200" baseline="0" dirty="0">
                <a:latin typeface="Tahoma" panose="020B0604030504040204" pitchFamily="34" charset="0"/>
                <a:ea typeface="黑体" panose="02010609060101010101" pitchFamily="2" charset="-122"/>
                <a:cs typeface="+mj-cs"/>
              </a:rPr>
              <a:t>压力容器</a:t>
            </a:r>
            <a:endParaRPr lang="zh-CN" altLang="en-US" kern="1200" baseline="0" dirty="0">
              <a:latin typeface="Tahoma" panose="020B0604030504040204" pitchFamily="34" charset="0"/>
              <a:ea typeface="黑体" panose="02010609060101010101" pitchFamily="2" charset="-122"/>
              <a:cs typeface="+mj-cs"/>
            </a:endParaRPr>
          </a:p>
        </p:txBody>
      </p:sp>
      <p:sp>
        <p:nvSpPr>
          <p:cNvPr id="17411" name="内容占位符 2"/>
          <p:cNvSpPr>
            <a:spLocks noGrp="1"/>
          </p:cNvSpPr>
          <p:nvPr userDrawn="1">
            <p:ph idx="1"/>
          </p:nvPr>
        </p:nvSpPr>
        <p:spPr>
          <a:xfrm>
            <a:off x="227013" y="982663"/>
            <a:ext cx="8653462" cy="952500"/>
          </a:xfrm>
        </p:spPr>
        <p:txBody>
          <a:bodyPr vert="horz" wrap="square" lIns="91440" tIns="45720" rIns="91440" bIns="45720" anchor="t"/>
          <a:p>
            <a:pPr eaLnBrk="1">
              <a:buSzPct val="110000"/>
            </a:pPr>
            <a:r>
              <a:rPr lang="zh-CN" altLang="en-US" kern="1200" dirty="0">
                <a:latin typeface="Times New Roman" panose="02020603050405020304" pitchFamily="18" charset="0"/>
                <a:ea typeface="华文细黑" panose="02010600040101010101" pitchFamily="2" charset="-122"/>
                <a:cs typeface="+mn-cs"/>
              </a:rPr>
              <a:t>实验室常用高温、高压设备和容器</a:t>
            </a:r>
            <a:endParaRPr lang="zh-CN" altLang="en-US" kern="1200" dirty="0">
              <a:latin typeface="Times New Roman" panose="02020603050405020304" pitchFamily="18" charset="0"/>
              <a:ea typeface="华文细黑" panose="02010600040101010101" pitchFamily="2" charset="-122"/>
              <a:cs typeface="+mn-cs"/>
            </a:endParaRPr>
          </a:p>
        </p:txBody>
      </p:sp>
      <p:pic>
        <p:nvPicPr>
          <p:cNvPr id="17412" name="Picture 7" descr="http://www.zhfyf.com/images/tj/sys.gif"/>
          <p:cNvPicPr>
            <a:picLocks noChangeAspect="1"/>
          </p:cNvPicPr>
          <p:nvPr/>
        </p:nvPicPr>
        <p:blipFill>
          <a:blip r:embed="rId1">
            <a:clrChange>
              <a:clrFrom>
                <a:srgbClr val="FFFFFF"/>
              </a:clrFrom>
              <a:clrTo>
                <a:srgbClr val="FFFFFF">
                  <a:alpha val="0"/>
                </a:srgbClr>
              </a:clrTo>
            </a:clrChange>
          </a:blip>
          <a:srcRect r="44276"/>
          <a:stretch>
            <a:fillRect/>
          </a:stretch>
        </p:blipFill>
        <p:spPr>
          <a:xfrm>
            <a:off x="847725" y="2420938"/>
            <a:ext cx="2819400" cy="3600450"/>
          </a:xfrm>
          <a:prstGeom prst="rect">
            <a:avLst/>
          </a:prstGeom>
          <a:noFill/>
          <a:ln w="9525">
            <a:noFill/>
          </a:ln>
        </p:spPr>
      </p:pic>
      <p:sp>
        <p:nvSpPr>
          <p:cNvPr id="17413" name="AutoShape 41"/>
          <p:cNvSpPr/>
          <p:nvPr/>
        </p:nvSpPr>
        <p:spPr>
          <a:xfrm>
            <a:off x="2454275" y="1712913"/>
            <a:ext cx="4235450" cy="504825"/>
          </a:xfrm>
          <a:prstGeom prst="roundRect">
            <a:avLst>
              <a:gd name="adj" fmla="val 50000"/>
            </a:avLst>
          </a:prstGeom>
          <a:gradFill rotWithShape="0">
            <a:gsLst>
              <a:gs pos="0">
                <a:srgbClr val="92D050"/>
              </a:gs>
              <a:gs pos="100000">
                <a:srgbClr val="00B050"/>
              </a:gs>
            </a:gsLst>
            <a:lin ang="2700000" scaled="1"/>
            <a:tileRect/>
          </a:gradFill>
          <a:ln w="12700">
            <a:noFill/>
          </a:ln>
          <a:effectLst>
            <a:prstShdw prst="shdw17" dist="17961" dir="2699999">
              <a:srgbClr val="68868F"/>
            </a:prstShdw>
          </a:effectLst>
        </p:spPr>
        <p:txBody>
          <a:bodyPr wrap="none" anchor="ctr"/>
          <a:p>
            <a:pPr algn="ctr"/>
            <a:r>
              <a:rPr lang="zh-CN" altLang="en-US" sz="2400" b="1" dirty="0">
                <a:solidFill>
                  <a:schemeClr val="bg1"/>
                </a:solidFill>
                <a:latin typeface="Times New Roman" panose="02020603050405020304" pitchFamily="18" charset="0"/>
                <a:ea typeface="华文细黑" panose="02010600040101010101" pitchFamily="2" charset="-122"/>
              </a:rPr>
              <a:t>高压反应釜</a:t>
            </a:r>
            <a:endParaRPr lang="en-US" altLang="ko-KR" sz="2400" b="1" dirty="0">
              <a:solidFill>
                <a:schemeClr val="bg1"/>
              </a:solidFill>
              <a:latin typeface="Times New Roman" panose="02020603050405020304" pitchFamily="18" charset="0"/>
              <a:ea typeface="华文细黑" panose="02010600040101010101" pitchFamily="2" charset="-122"/>
            </a:endParaRPr>
          </a:p>
        </p:txBody>
      </p:sp>
      <p:pic>
        <p:nvPicPr>
          <p:cNvPr id="17414" name="Picture 45" descr="원(1)"/>
          <p:cNvPicPr>
            <a:picLocks noChangeAspect="1"/>
          </p:cNvPicPr>
          <p:nvPr/>
        </p:nvPicPr>
        <p:blipFill>
          <a:blip r:embed="rId2">
            <a:grayscl/>
            <a:lum bright="12000"/>
          </a:blip>
          <a:stretch>
            <a:fillRect/>
          </a:stretch>
        </p:blipFill>
        <p:spPr>
          <a:xfrm>
            <a:off x="2492375" y="1822450"/>
            <a:ext cx="280988" cy="285750"/>
          </a:xfrm>
          <a:prstGeom prst="rect">
            <a:avLst/>
          </a:prstGeom>
          <a:noFill/>
          <a:ln w="9525">
            <a:noFill/>
          </a:ln>
        </p:spPr>
      </p:pic>
      <p:pic>
        <p:nvPicPr>
          <p:cNvPr id="17415" name="Picture 46" descr="원(1)"/>
          <p:cNvPicPr>
            <a:picLocks noChangeAspect="1"/>
          </p:cNvPicPr>
          <p:nvPr/>
        </p:nvPicPr>
        <p:blipFill>
          <a:blip r:embed="rId2">
            <a:grayscl/>
            <a:lum bright="12000"/>
          </a:blip>
          <a:stretch>
            <a:fillRect/>
          </a:stretch>
        </p:blipFill>
        <p:spPr>
          <a:xfrm>
            <a:off x="6315075" y="1822450"/>
            <a:ext cx="280988" cy="285750"/>
          </a:xfrm>
          <a:prstGeom prst="rect">
            <a:avLst/>
          </a:prstGeom>
          <a:noFill/>
          <a:ln w="9525">
            <a:noFill/>
          </a:ln>
        </p:spPr>
      </p:pic>
      <p:sp>
        <p:nvSpPr>
          <p:cNvPr id="12" name="对角圆角矩形 11"/>
          <p:cNvSpPr/>
          <p:nvPr/>
        </p:nvSpPr>
        <p:spPr>
          <a:xfrm>
            <a:off x="4154488" y="2420938"/>
            <a:ext cx="4321175" cy="3600450"/>
          </a:xfrm>
          <a:prstGeom prst="round2DiagRect">
            <a:avLst>
              <a:gd name="adj1" fmla="val 0"/>
              <a:gd name="adj2" fmla="val 13658"/>
            </a:avLst>
          </a:prstGeom>
          <a:blipFill>
            <a:blip r:embed="rId3" cstate="screen"/>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HDY-实验室安全概论-压力容器与气瓶">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7123</Words>
  <Application>WPS 演示</Application>
  <PresentationFormat>全屏显示(4:3)</PresentationFormat>
  <Paragraphs>895</Paragraphs>
  <Slides>60</Slides>
  <Notes>33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60</vt:i4>
      </vt:variant>
    </vt:vector>
  </HeadingPairs>
  <TitlesOfParts>
    <vt:vector size="74" baseType="lpstr">
      <vt:lpstr>Arial</vt:lpstr>
      <vt:lpstr>宋体</vt:lpstr>
      <vt:lpstr>Wingdings</vt:lpstr>
      <vt:lpstr>Verdana</vt:lpstr>
      <vt:lpstr>Calibri</vt:lpstr>
      <vt:lpstr>黑体</vt:lpstr>
      <vt:lpstr>Times New Roman</vt:lpstr>
      <vt:lpstr>华文细黑</vt:lpstr>
      <vt:lpstr>Tahoma</vt:lpstr>
      <vt:lpstr>Symbol</vt:lpstr>
      <vt:lpstr>微软雅黑</vt:lpstr>
      <vt:lpstr>Arial Unicode MS</vt:lpstr>
      <vt:lpstr>华文行楷</vt:lpstr>
      <vt:lpstr>HDY-实验室安全概论-压力容器与气瓶</vt:lpstr>
      <vt:lpstr> 压力容器与气瓶</vt:lpstr>
      <vt:lpstr>1 压力容器</vt:lpstr>
      <vt:lpstr>1 压力容器</vt:lpstr>
      <vt:lpstr>1 压力容器</vt:lpstr>
      <vt:lpstr>1 压力容器</vt:lpstr>
      <vt:lpstr>1 压力容器</vt:lpstr>
      <vt:lpstr>1 压力容器</vt:lpstr>
      <vt:lpstr>1 压力容器</vt:lpstr>
      <vt:lpstr>1 压力容器</vt:lpstr>
      <vt:lpstr>1 压力容器</vt:lpstr>
      <vt:lpstr>1 压力容器</vt:lpstr>
      <vt:lpstr>1 压力容器</vt:lpstr>
      <vt:lpstr>1 压力容器</vt:lpstr>
      <vt:lpstr>1 压力容器</vt:lpstr>
      <vt:lpstr>2 压力容器的安全附件</vt:lpstr>
      <vt:lpstr>2 压力容器的安全附件</vt:lpstr>
      <vt:lpstr>2 压力容器的安全附件</vt:lpstr>
      <vt:lpstr>2 压力容器的安全附件</vt:lpstr>
      <vt:lpstr>2 压力容器的安全附件</vt:lpstr>
      <vt:lpstr>2 压力容器的安全附件</vt:lpstr>
      <vt:lpstr>2 压力容器的安全附件</vt:lpstr>
      <vt:lpstr>2 压力容器的安全附件</vt:lpstr>
      <vt:lpstr>2 压力容器的安全附件</vt:lpstr>
      <vt:lpstr>2 压力容器的安全附件</vt:lpstr>
      <vt:lpstr>2 压力容器的安全附件</vt:lpstr>
      <vt:lpstr>2 压力容器的安全附件</vt:lpstr>
      <vt:lpstr>2 压力容器的安全附件</vt:lpstr>
      <vt:lpstr>2 压力容器的安全附件</vt:lpstr>
      <vt:lpstr>6.2 压力容器的安全附件</vt:lpstr>
      <vt:lpstr>3 压力容器事故与危害</vt:lpstr>
      <vt:lpstr>3 压力容器事故与危害</vt:lpstr>
      <vt:lpstr>3 压力容器事故与危害</vt:lpstr>
      <vt:lpstr>4 压力容器安全措施</vt:lpstr>
      <vt:lpstr>4 压力容器安全措施</vt:lpstr>
      <vt:lpstr>4 压力容器安全措施</vt:lpstr>
      <vt:lpstr>4 压力容器安全措施</vt:lpstr>
      <vt:lpstr>4 压力容器安全措施</vt:lpstr>
      <vt:lpstr>4 压力容器安全措施</vt:lpstr>
      <vt:lpstr>5 气瓶</vt:lpstr>
      <vt:lpstr>5 气瓶</vt:lpstr>
      <vt:lpstr>5 气瓶</vt:lpstr>
      <vt:lpstr>6 瓶装气体的基本常识</vt:lpstr>
      <vt:lpstr>6 瓶装气体的基本常识</vt:lpstr>
      <vt:lpstr>6 瓶装气体的基本常识</vt:lpstr>
      <vt:lpstr>6 瓶装气体的基本常识</vt:lpstr>
      <vt:lpstr>6 瓶装气体的基本常识</vt:lpstr>
      <vt:lpstr>6 瓶装气体的基本常识</vt:lpstr>
      <vt:lpstr>6 瓶装气体的基本常识</vt:lpstr>
      <vt:lpstr>6 瓶装气体的基本常识</vt:lpstr>
      <vt:lpstr>6 瓶装气体的基本常识</vt:lpstr>
      <vt:lpstr>6 瓶装气体的基本常识</vt:lpstr>
      <vt:lpstr>6 瓶装气体的基本常识</vt:lpstr>
      <vt:lpstr>6 瓶装气体的基本常识</vt:lpstr>
      <vt:lpstr>7 气瓶的安全使用与管理</vt:lpstr>
      <vt:lpstr>7 气瓶的安全使用与管理</vt:lpstr>
      <vt:lpstr>7 气瓶的安全使用与管理</vt:lpstr>
      <vt:lpstr>7 气瓶的安全使用与管理</vt:lpstr>
      <vt:lpstr>8.其他注意事项</vt:lpstr>
      <vt:lpstr>8.其他注意事项</vt:lpstr>
      <vt:lpstr>8.其他注意事项</vt:lpstr>
    </vt:vector>
  </TitlesOfParts>
  <Company>北京工业大学材料科学与工程学院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压力容器与气瓶</dc:title>
  <dc:creator>贺定勇，赵秋颖</dc:creator>
  <dc:subject>Security in Laboratory</dc:subject>
  <cp:lastModifiedBy>YZ</cp:lastModifiedBy>
  <cp:revision>111</cp:revision>
  <dcterms:created xsi:type="dcterms:W3CDTF">2008-01-10T02:21:00Z</dcterms:created>
  <dcterms:modified xsi:type="dcterms:W3CDTF">2020-06-15T06:05:28Z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